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9.xml" ContentType="application/vnd.openxmlformats-officedocument.presentationml.tags+xml"/>
  <Override PartName="/ppt/notesSlides/notesSlide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charts/chartEx1.xml" ContentType="application/vnd.ms-office.chartex+xml"/>
  <Override PartName="/ppt/charts/style2.xml" ContentType="application/vnd.ms-office.chartstyle+xml"/>
  <Override PartName="/ppt/charts/colors2.xml" ContentType="application/vnd.ms-office.chartcolorstyle+xml"/>
  <Override PartName="/ppt/tags/tag91.xml" ContentType="application/vnd.openxmlformats-officedocument.presentationml.tags+xml"/>
  <Override PartName="/ppt/tags/tag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 id="2147484015" r:id="rId2"/>
  </p:sldMasterIdLst>
  <p:notesMasterIdLst>
    <p:notesMasterId r:id="rId16"/>
  </p:notesMasterIdLst>
  <p:handoutMasterIdLst>
    <p:handoutMasterId r:id="rId17"/>
  </p:handoutMasterIdLst>
  <p:sldIdLst>
    <p:sldId id="3232" r:id="rId3"/>
    <p:sldId id="3449" r:id="rId4"/>
    <p:sldId id="3441" r:id="rId5"/>
    <p:sldId id="3454" r:id="rId6"/>
    <p:sldId id="3456" r:id="rId7"/>
    <p:sldId id="3458" r:id="rId8"/>
    <p:sldId id="3393" r:id="rId9"/>
    <p:sldId id="3404" r:id="rId10"/>
    <p:sldId id="3398" r:id="rId11"/>
    <p:sldId id="3407" r:id="rId12"/>
    <p:sldId id="3463" r:id="rId13"/>
    <p:sldId id="3427" r:id="rId14"/>
    <p:sldId id="3438" r:id="rId15"/>
  </p:sldIdLst>
  <p:sldSz cx="12192000" cy="6858000"/>
  <p:notesSz cx="6886575" cy="10018713"/>
  <p:embeddedFontLst>
    <p:embeddedFont>
      <p:font typeface="Corbel" panose="020B0503020204020204" pitchFamily="34" charset="0"/>
      <p:regular r:id="rId18"/>
      <p:bold r:id="rId19"/>
      <p:italic r:id="rId20"/>
      <p:boldItalic r:id="rId21"/>
    </p:embeddedFont>
  </p:embeddedFontLst>
  <p:custDataLst>
    <p:tags r:id="rId22"/>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Default Section" id="{5D359A0F-A022-4753-BE7E-5DAE5FF01597}">
          <p14:sldIdLst>
            <p14:sldId id="3232"/>
            <p14:sldId id="3449"/>
            <p14:sldId id="3441"/>
            <p14:sldId id="3454"/>
            <p14:sldId id="3456"/>
            <p14:sldId id="3458"/>
            <p14:sldId id="3393"/>
            <p14:sldId id="3404"/>
            <p14:sldId id="3398"/>
            <p14:sldId id="3407"/>
            <p14:sldId id="3463"/>
            <p14:sldId id="3427"/>
            <p14:sldId id="34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69400"/>
    <a:srgbClr val="F2F2F2"/>
    <a:srgbClr val="BF211E"/>
    <a:srgbClr val="FF5D5D"/>
    <a:srgbClr val="FFE8BA"/>
    <a:srgbClr val="FFFFFF"/>
    <a:srgbClr val="FFF5E1"/>
    <a:srgbClr val="FFF2D9"/>
    <a:srgbClr val="FFE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114" d="100"/>
          <a:sy n="114" d="100"/>
        </p:scale>
        <p:origin x="474" y="90"/>
      </p:cViewPr>
      <p:guideLst/>
    </p:cSldViewPr>
  </p:slideViewPr>
  <p:outlineViewPr>
    <p:cViewPr>
      <p:scale>
        <a:sx n="33" d="100"/>
        <a:sy n="33" d="100"/>
      </p:scale>
      <p:origin x="0" y="-2048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75000"/>
                    <a:lumOff val="25000"/>
                  </a:schemeClr>
                </a:solidFill>
                <a:latin typeface="+mn-lt"/>
                <a:ea typeface="+mn-ea"/>
                <a:cs typeface="+mn-cs"/>
              </a:defRPr>
            </a:pPr>
            <a:r>
              <a:rPr lang="en-US" sz="1600" b="1" dirty="0" err="1">
                <a:solidFill>
                  <a:schemeClr val="tx1">
                    <a:lumMod val="75000"/>
                    <a:lumOff val="25000"/>
                  </a:schemeClr>
                </a:solidFill>
              </a:rPr>
              <a:t>Gemeentelijke</a:t>
            </a:r>
            <a:r>
              <a:rPr lang="en-US" sz="1600" b="1" dirty="0">
                <a:solidFill>
                  <a:schemeClr val="tx1">
                    <a:lumMod val="75000"/>
                    <a:lumOff val="25000"/>
                  </a:schemeClr>
                </a:solidFill>
              </a:rPr>
              <a:t> inkomsten</a:t>
            </a:r>
            <a:r>
              <a:rPr lang="en-US" sz="1600" b="1" baseline="30000" dirty="0">
                <a:solidFill>
                  <a:schemeClr val="tx1">
                    <a:lumMod val="75000"/>
                    <a:lumOff val="25000"/>
                  </a:schemeClr>
                </a:solidFill>
              </a:rPr>
              <a:t>1</a:t>
            </a:r>
            <a:endParaRPr lang="en-US" sz="1600" b="1" dirty="0">
              <a:solidFill>
                <a:schemeClr val="tx1">
                  <a:lumMod val="75000"/>
                  <a:lumOff val="25000"/>
                </a:schemeClr>
              </a:solidFill>
            </a:endParaRPr>
          </a:p>
        </c:rich>
      </c:tx>
      <c:layout>
        <c:manualLayout>
          <c:xMode val="edge"/>
          <c:yMode val="edge"/>
          <c:x val="0.2303538082041168"/>
          <c:y val="3.832530921756595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75000"/>
                  <a:lumOff val="25000"/>
                </a:schemeClr>
              </a:solidFill>
              <a:latin typeface="+mn-lt"/>
              <a:ea typeface="+mn-ea"/>
              <a:cs typeface="+mn-cs"/>
            </a:defRPr>
          </a:pPr>
          <a:endParaRPr lang="nl-NL"/>
        </a:p>
      </c:txPr>
    </c:title>
    <c:autoTitleDeleted val="0"/>
    <c:plotArea>
      <c:layout>
        <c:manualLayout>
          <c:layoutTarget val="inner"/>
          <c:xMode val="edge"/>
          <c:yMode val="edge"/>
          <c:x val="0.16655845489889373"/>
          <c:y val="0.16347550613405282"/>
          <c:w val="0.57532158908006892"/>
          <c:h val="0.69825906995919806"/>
        </c:manualLayout>
      </c:layout>
      <c:pieChart>
        <c:varyColors val="1"/>
        <c:ser>
          <c:idx val="0"/>
          <c:order val="0"/>
          <c:tx>
            <c:strRef>
              <c:f>Sheet1!$B$1</c:f>
              <c:strCache>
                <c:ptCount val="1"/>
                <c:pt idx="0">
                  <c:v>Gemeentelijke inkomsten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A-4A53-903B-714BB6E91720}"/>
              </c:ext>
            </c:extLst>
          </c:dPt>
          <c:dPt>
            <c:idx val="1"/>
            <c:bubble3D val="0"/>
            <c:spPr>
              <a:solidFill>
                <a:srgbClr val="95C5C9"/>
              </a:solidFill>
              <a:ln w="19050">
                <a:solidFill>
                  <a:schemeClr val="lt1"/>
                </a:solidFill>
              </a:ln>
              <a:effectLst/>
            </c:spPr>
            <c:extLst>
              <c:ext xmlns:c16="http://schemas.microsoft.com/office/drawing/2014/chart" uri="{C3380CC4-5D6E-409C-BE32-E72D297353CC}">
                <c16:uniqueId val="{00000003-493A-4A53-903B-714BB6E91720}"/>
              </c:ext>
            </c:extLst>
          </c:dPt>
          <c:dPt>
            <c:idx val="2"/>
            <c:bubble3D val="0"/>
            <c:spPr>
              <a:solidFill>
                <a:srgbClr val="DBDBDB"/>
              </a:solidFill>
              <a:ln w="19050">
                <a:solidFill>
                  <a:schemeClr val="lt1"/>
                </a:solidFill>
              </a:ln>
              <a:effectLst/>
            </c:spPr>
            <c:extLst>
              <c:ext xmlns:c16="http://schemas.microsoft.com/office/drawing/2014/chart" uri="{C3380CC4-5D6E-409C-BE32-E72D297353CC}">
                <c16:uniqueId val="{00000005-493A-4A53-903B-714BB6E917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3A-4A53-903B-714BB6E91720}"/>
              </c:ext>
            </c:extLst>
          </c:dPt>
          <c:dLbls>
            <c:dLbl>
              <c:idx val="0"/>
              <c:layout>
                <c:manualLayout>
                  <c:x val="-0.20179847603826623"/>
                  <c:y val="1.1304910810437841E-2"/>
                </c:manualLayout>
              </c:layout>
              <c:tx>
                <c:rich>
                  <a:bodyPr/>
                  <a:lstStyle/>
                  <a:p>
                    <a:r>
                      <a:rPr lang="en-US" sz="1600" b="0" dirty="0">
                        <a:solidFill>
                          <a:schemeClr val="bg1"/>
                        </a:solidFill>
                      </a:rPr>
                      <a:t>50 %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3A-4A53-903B-714BB6E91720}"/>
                </c:ext>
              </c:extLst>
            </c:dLbl>
            <c:dLbl>
              <c:idx val="1"/>
              <c:layout>
                <c:manualLayout>
                  <c:x val="7.4977295010427963E-2"/>
                  <c:y val="-0.15374683001212752"/>
                </c:manualLayout>
              </c:layout>
              <c:tx>
                <c:rich>
                  <a:bodyPr/>
                  <a:lstStyle/>
                  <a:p>
                    <a:r>
                      <a:rPr lang="en-US" dirty="0">
                        <a:solidFill>
                          <a:schemeClr val="tx1">
                            <a:lumMod val="75000"/>
                            <a:lumOff val="25000"/>
                          </a:schemeClr>
                        </a:solidFill>
                      </a:rPr>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93A-4A53-903B-714BB6E91720}"/>
                </c:ext>
              </c:extLst>
            </c:dLbl>
            <c:dLbl>
              <c:idx val="2"/>
              <c:layout>
                <c:manualLayout>
                  <c:x val="0.18613468982363071"/>
                  <c:y val="7.7922052797950919E-2"/>
                </c:manualLayout>
              </c:layout>
              <c:tx>
                <c:rich>
                  <a:bodyPr/>
                  <a:lstStyle/>
                  <a:p>
                    <a:r>
                      <a:rPr lang="en-US" dirty="0">
                        <a:solidFill>
                          <a:schemeClr val="tx1">
                            <a:lumMod val="75000"/>
                            <a:lumOff val="25000"/>
                          </a:schemeClr>
                        </a:solidFill>
                      </a:rPr>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3A-4A53-903B-714BB6E9172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Gemeentefonds</c:v>
                </c:pt>
                <c:pt idx="1">
                  <c:v>Overige Rijksbijdragen</c:v>
                </c:pt>
                <c:pt idx="2">
                  <c:v>Eigen inkomsten</c:v>
                </c:pt>
              </c:strCache>
            </c:strRef>
          </c:cat>
          <c:val>
            <c:numRef>
              <c:f>Sheet1!$B$2:$B$4</c:f>
              <c:numCache>
                <c:formatCode>_ * #,##0.000_ ;_ * \-#,##0.000_ ;_ * "-"???_ ;_ @_ </c:formatCode>
                <c:ptCount val="3"/>
                <c:pt idx="0">
                  <c:v>34.613495855746457</c:v>
                </c:pt>
                <c:pt idx="1">
                  <c:v>8.4263504679257615</c:v>
                </c:pt>
                <c:pt idx="2">
                  <c:v>27.735546794426831</c:v>
                </c:pt>
              </c:numCache>
            </c:numRef>
          </c:val>
          <c:extLst>
            <c:ext xmlns:c16="http://schemas.microsoft.com/office/drawing/2014/chart" uri="{C3380CC4-5D6E-409C-BE32-E72D297353CC}">
              <c16:uniqueId val="{00000008-493A-4A53-903B-714BB6E917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31.5</cx:pt>
          <cx:pt idx="1">-2.6000000000000001</cx:pt>
          <cx:pt idx="2">28.899999999999999</cx:pt>
          <cx:pt idx="3">5.7000000000000002</cx:pt>
          <cx:pt idx="4">34.600000000000001</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0"/>
            <a:ext cx="2984182" cy="236918"/>
          </a:xfrm>
          <a:prstGeom prst="rect">
            <a:avLst/>
          </a:prstGeom>
        </p:spPr>
        <p:txBody>
          <a:bodyPr vert="horz" lIns="92711" tIns="46356" rIns="92711" bIns="46356" rtlCol="0"/>
          <a:lstStyle>
            <a:lvl1pPr algn="l" fontAlgn="auto">
              <a:spcBef>
                <a:spcPts val="0"/>
              </a:spcBef>
              <a:spcAft>
                <a:spcPts val="0"/>
              </a:spcAft>
              <a:defRPr sz="1200">
                <a:latin typeface="+mn-lt"/>
                <a:cs typeface="+mn-cs"/>
              </a:defRPr>
            </a:lvl1pPr>
          </a:lstStyle>
          <a:p>
            <a:pPr>
              <a:defRPr/>
            </a:pPr>
            <a:endParaRPr lang="nl-NL" dirty="0"/>
          </a:p>
        </p:txBody>
      </p:sp>
      <p:sp>
        <p:nvSpPr>
          <p:cNvPr id="4" name="Tijdelijke aanduiding voor voettekst 3"/>
          <p:cNvSpPr>
            <a:spLocks noGrp="1"/>
          </p:cNvSpPr>
          <p:nvPr>
            <p:ph type="ftr" sz="quarter" idx="2"/>
          </p:nvPr>
        </p:nvSpPr>
        <p:spPr>
          <a:xfrm>
            <a:off x="3" y="9780054"/>
            <a:ext cx="2984182" cy="236919"/>
          </a:xfrm>
          <a:prstGeom prst="rect">
            <a:avLst/>
          </a:prstGeom>
        </p:spPr>
        <p:txBody>
          <a:bodyPr vert="horz" lIns="92711" tIns="46356" rIns="92711" bIns="46356"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900801" y="9780054"/>
            <a:ext cx="2984182" cy="236919"/>
          </a:xfrm>
          <a:prstGeom prst="rect">
            <a:avLst/>
          </a:prstGeom>
        </p:spPr>
        <p:txBody>
          <a:bodyPr vert="horz" wrap="square" lIns="92711" tIns="46356" rIns="92711" bIns="46356"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84182" cy="260979"/>
          </a:xfrm>
          <a:prstGeom prst="rect">
            <a:avLst/>
          </a:prstGeom>
        </p:spPr>
        <p:txBody>
          <a:bodyPr vert="horz" lIns="92711" tIns="46356" rIns="92711" bIns="46356"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900801" y="1"/>
            <a:ext cx="2984182" cy="260979"/>
          </a:xfrm>
          <a:prstGeom prst="rect">
            <a:avLst/>
          </a:prstGeom>
        </p:spPr>
        <p:txBody>
          <a:bodyPr vert="horz" lIns="92711" tIns="46356" rIns="92711" bIns="46356"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10-3-2022</a:t>
            </a:fld>
            <a:endParaRPr lang="nl-NL" dirty="0"/>
          </a:p>
        </p:txBody>
      </p:sp>
      <p:sp>
        <p:nvSpPr>
          <p:cNvPr id="4" name="Tijdelijke aanduiding voor dia-afbeelding 3"/>
          <p:cNvSpPr>
            <a:spLocks noGrp="1" noRot="1" noChangeAspect="1"/>
          </p:cNvSpPr>
          <p:nvPr>
            <p:ph type="sldImg" idx="2"/>
          </p:nvPr>
        </p:nvSpPr>
        <p:spPr>
          <a:xfrm>
            <a:off x="103188" y="750888"/>
            <a:ext cx="6680200" cy="3757612"/>
          </a:xfrm>
          <a:prstGeom prst="rect">
            <a:avLst/>
          </a:prstGeom>
          <a:noFill/>
          <a:ln w="12700">
            <a:solidFill>
              <a:prstClr val="black"/>
            </a:solidFill>
          </a:ln>
        </p:spPr>
        <p:txBody>
          <a:bodyPr vert="horz" lIns="92711" tIns="46356" rIns="92711" bIns="46356" rtlCol="0" anchor="ctr"/>
          <a:lstStyle/>
          <a:p>
            <a:pPr lvl="0"/>
            <a:endParaRPr lang="nl-NL" noProof="0" dirty="0"/>
          </a:p>
        </p:txBody>
      </p:sp>
      <p:sp>
        <p:nvSpPr>
          <p:cNvPr id="5" name="Tijdelijke aanduiding voor notities 4"/>
          <p:cNvSpPr>
            <a:spLocks noGrp="1"/>
          </p:cNvSpPr>
          <p:nvPr>
            <p:ph type="body" sz="quarter" idx="3"/>
          </p:nvPr>
        </p:nvSpPr>
        <p:spPr>
          <a:xfrm>
            <a:off x="107754" y="4758890"/>
            <a:ext cx="6671068" cy="4508421"/>
          </a:xfrm>
          <a:prstGeom prst="rect">
            <a:avLst/>
          </a:prstGeom>
        </p:spPr>
        <p:txBody>
          <a:bodyPr vert="horz" lIns="92711" tIns="46356" rIns="92711" bIns="46356"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3" y="9755995"/>
            <a:ext cx="2984182" cy="260979"/>
          </a:xfrm>
          <a:prstGeom prst="rect">
            <a:avLst/>
          </a:prstGeom>
        </p:spPr>
        <p:txBody>
          <a:bodyPr vert="horz" lIns="92711" tIns="46356" rIns="92711" bIns="46356"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900801" y="9755995"/>
            <a:ext cx="2984182" cy="260979"/>
          </a:xfrm>
          <a:prstGeom prst="rect">
            <a:avLst/>
          </a:prstGeom>
        </p:spPr>
        <p:txBody>
          <a:bodyPr vert="horz" wrap="square" lIns="92711" tIns="46356" rIns="92711" bIns="46356"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894C14A-43FC-4077-9BE3-59190B437372}" type="slidenum">
              <a:rPr lang="nl-NL" smtClean="0"/>
              <a:pPr/>
              <a:t>1</a:t>
            </a:fld>
            <a:endParaRPr lang="nl-NL"/>
          </a:p>
        </p:txBody>
      </p:sp>
    </p:spTree>
    <p:extLst>
      <p:ext uri="{BB962C8B-B14F-4D97-AF65-F5344CB8AC3E}">
        <p14:creationId xmlns:p14="http://schemas.microsoft.com/office/powerpoint/2010/main" val="330891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4</a:t>
            </a:fld>
            <a:endParaRPr lang="nl-NL" altLang="en-US"/>
          </a:p>
        </p:txBody>
      </p:sp>
    </p:spTree>
    <p:extLst>
      <p:ext uri="{BB962C8B-B14F-4D97-AF65-F5344CB8AC3E}">
        <p14:creationId xmlns:p14="http://schemas.microsoft.com/office/powerpoint/2010/main" val="131161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5</a:t>
            </a:fld>
            <a:endParaRPr lang="nl-NL" altLang="en-US"/>
          </a:p>
        </p:txBody>
      </p:sp>
    </p:spTree>
    <p:extLst>
      <p:ext uri="{BB962C8B-B14F-4D97-AF65-F5344CB8AC3E}">
        <p14:creationId xmlns:p14="http://schemas.microsoft.com/office/powerpoint/2010/main" val="279811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7</a:t>
            </a:fld>
            <a:endParaRPr lang="nl-NL" altLang="en-US"/>
          </a:p>
        </p:txBody>
      </p:sp>
    </p:spTree>
    <p:extLst>
      <p:ext uri="{BB962C8B-B14F-4D97-AF65-F5344CB8AC3E}">
        <p14:creationId xmlns:p14="http://schemas.microsoft.com/office/powerpoint/2010/main" val="21168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8</a:t>
            </a:fld>
            <a:endParaRPr lang="nl-NL" altLang="en-US"/>
          </a:p>
        </p:txBody>
      </p:sp>
    </p:spTree>
    <p:extLst>
      <p:ext uri="{BB962C8B-B14F-4D97-AF65-F5344CB8AC3E}">
        <p14:creationId xmlns:p14="http://schemas.microsoft.com/office/powerpoint/2010/main" val="238349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9</a:t>
            </a:fld>
            <a:endParaRPr lang="nl-NL" altLang="en-US"/>
          </a:p>
        </p:txBody>
      </p:sp>
    </p:spTree>
    <p:extLst>
      <p:ext uri="{BB962C8B-B14F-4D97-AF65-F5344CB8AC3E}">
        <p14:creationId xmlns:p14="http://schemas.microsoft.com/office/powerpoint/2010/main" val="381226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10</a:t>
            </a:fld>
            <a:endParaRPr lang="nl-NL" altLang="en-US"/>
          </a:p>
        </p:txBody>
      </p:sp>
    </p:spTree>
    <p:extLst>
      <p:ext uri="{BB962C8B-B14F-4D97-AF65-F5344CB8AC3E}">
        <p14:creationId xmlns:p14="http://schemas.microsoft.com/office/powerpoint/2010/main" val="427515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11</a:t>
            </a:fld>
            <a:endParaRPr lang="nl-NL" altLang="en-US"/>
          </a:p>
        </p:txBody>
      </p:sp>
    </p:spTree>
    <p:extLst>
      <p:ext uri="{BB962C8B-B14F-4D97-AF65-F5344CB8AC3E}">
        <p14:creationId xmlns:p14="http://schemas.microsoft.com/office/powerpoint/2010/main" val="1800514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8.bin"/><Relationship Id="rId9"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7.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7.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7.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2"/>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2"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8"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2394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52140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2"/>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6"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0007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2"/>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0"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66451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2"/>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4"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8798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2"/>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8"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9290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2"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609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2"/>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6"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1297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2"/>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0"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04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514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2"/>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6"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8"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587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2"/>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2"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8475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2"/>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6"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9753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2"/>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0"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2"/>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4"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8"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2"/>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2"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2"/>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6"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2"/>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0"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2"/>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4"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r>
              <a:rPr lang="nl-NL"/>
              <a:t>Bron: </a:t>
            </a:r>
          </a:p>
        </p:txBody>
      </p:sp>
    </p:spTree>
    <p:extLst>
      <p:ext uri="{BB962C8B-B14F-4D97-AF65-F5344CB8AC3E}">
        <p14:creationId xmlns:p14="http://schemas.microsoft.com/office/powerpoint/2010/main" val="28072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0"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9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userDrawn="1"/>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userDrawn="1"/>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66907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52503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6"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1267602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2"/>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0"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2"/>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4"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2"/>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8"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713890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2"/>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2"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pPr marL="0" indent="0">
              <a:buFont typeface="Wingdings" panose="05000000000000000000" pitchFamily="2" charset="2"/>
              <a:buNone/>
            </a:pPr>
            <a:r>
              <a:rPr lang="nl-NL" dirty="0"/>
              <a:t>Bron: </a:t>
            </a:r>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630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6"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138564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167546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126200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2"/>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4"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26419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999236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46194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4"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358744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2822054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622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2040025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839530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30294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64321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3671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5824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854980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4626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132716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885170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03645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57508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04475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4186429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445672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08157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560370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495596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95184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2"/>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2"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61605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1518937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629321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132205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85223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89545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653725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1938166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4222313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1634508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0858368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2"/>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6"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57994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3784710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91488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615987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349604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823191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34097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668968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64754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60652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8433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2"/>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4"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endParaRPr lang="nl-NL" dirty="0"/>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223536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vmlDrawing" Target="../drawings/vmlDrawing39.vml"/><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oleObject" Target="../embeddings/oleObject39.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tags" Target="../tags/tag7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tags" Target="../tags/tag71.xml"/><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image" Target="../media/image1.emf"/><Relationship Id="rId20" Type="http://schemas.openxmlformats.org/officeDocument/2006/relationships/slideLayout" Target="../slideLayouts/slideLayout58.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1"/>
            </p:custDataLst>
            <p:extLst>
              <p:ext uri="{D42A27DB-BD31-4B8C-83A1-F6EECF244321}">
                <p14:modId xmlns:p14="http://schemas.microsoft.com/office/powerpoint/2010/main" val="31241184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78" name="think-cell Slide" r:id="rId43" imgW="470" imgH="469" progId="TCLayout.ActiveDocument.1">
                  <p:embed/>
                </p:oleObj>
              </mc:Choice>
              <mc:Fallback>
                <p:oleObj name="think-cell Slide" r:id="rId43" imgW="470" imgH="469" progId="TCLayout.ActiveDocument.1">
                  <p:embed/>
                  <p:pic>
                    <p:nvPicPr>
                      <p:cNvPr id="0" name=""/>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4014" r:id="rId8"/>
    <p:sldLayoutId id="2147483973" r:id="rId9"/>
    <p:sldLayoutId id="2147483963" r:id="rId10"/>
    <p:sldLayoutId id="2147484010" r:id="rId11"/>
    <p:sldLayoutId id="2147483969" r:id="rId12"/>
    <p:sldLayoutId id="2147483964" r:id="rId13"/>
    <p:sldLayoutId id="2147483967" r:id="rId14"/>
    <p:sldLayoutId id="2147483968" r:id="rId15"/>
    <p:sldLayoutId id="2147484000" r:id="rId16"/>
    <p:sldLayoutId id="2147483966" r:id="rId17"/>
    <p:sldLayoutId id="2147483970" r:id="rId18"/>
    <p:sldLayoutId id="2147484009" r:id="rId19"/>
    <p:sldLayoutId id="2147483975" r:id="rId20"/>
    <p:sldLayoutId id="2147483974" r:id="rId21"/>
    <p:sldLayoutId id="2147483972" r:id="rId22"/>
    <p:sldLayoutId id="2147483987" r:id="rId23"/>
    <p:sldLayoutId id="2147484001" r:id="rId24"/>
    <p:sldLayoutId id="2147483988" r:id="rId25"/>
    <p:sldLayoutId id="2147483965" r:id="rId26"/>
    <p:sldLayoutId id="2147484003" r:id="rId27"/>
    <p:sldLayoutId id="2147484004" r:id="rId28"/>
    <p:sldLayoutId id="2147484005" r:id="rId29"/>
    <p:sldLayoutId id="2147484012" r:id="rId30"/>
    <p:sldLayoutId id="2147484011" r:id="rId31"/>
    <p:sldLayoutId id="2147484013" r:id="rId32"/>
    <p:sldLayoutId id="2147483989" r:id="rId33"/>
    <p:sldLayoutId id="2147483995" r:id="rId34"/>
    <p:sldLayoutId id="2147483993" r:id="rId35"/>
    <p:sldLayoutId id="2147483991" r:id="rId36"/>
    <p:sldLayoutId id="2147484006" r:id="rId37"/>
    <p:sldLayoutId id="2147484056" r:id="rId38"/>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177915416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990"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246968273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 id="2147484046" r:id="rId31"/>
    <p:sldLayoutId id="2147484047" r:id="rId32"/>
    <p:sldLayoutId id="2147484048" r:id="rId33"/>
    <p:sldLayoutId id="2147484049" r:id="rId34"/>
    <p:sldLayoutId id="2147484050" r:id="rId35"/>
    <p:sldLayoutId id="2147484051" r:id="rId36"/>
    <p:sldLayoutId id="2147484052" r:id="rId37"/>
    <p:sldLayoutId id="2147484053" r:id="rId38"/>
    <p:sldLayoutId id="2147484054" r:id="rId39"/>
    <p:sldLayoutId id="2147484055"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8.emf"/><Relationship Id="rId5" Type="http://schemas.openxmlformats.org/officeDocument/2006/relationships/oleObject" Target="../embeddings/oleObject4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vmlDrawing" Target="../drawings/vmlDrawing53.vml"/><Relationship Id="rId6" Type="http://schemas.openxmlformats.org/officeDocument/2006/relationships/image" Target="NULL"/><Relationship Id="rId5" Type="http://schemas.openxmlformats.org/officeDocument/2006/relationships/oleObject" Target="../embeddings/oleObject53.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0.png"/><Relationship Id="rId2" Type="http://schemas.openxmlformats.org/officeDocument/2006/relationships/tags" Target="../tags/tag90.xml"/><Relationship Id="rId1" Type="http://schemas.openxmlformats.org/officeDocument/2006/relationships/vmlDrawing" Target="../drawings/vmlDrawing54.vml"/><Relationship Id="rId6" Type="http://schemas.microsoft.com/office/2014/relationships/chartEx" Target="../charts/chartEx1.xml"/><Relationship Id="rId5" Type="http://schemas.openxmlformats.org/officeDocument/2006/relationships/image" Target="../media/image7.emf"/><Relationship Id="rId4"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92.xml"/><Relationship Id="rId7" Type="http://schemas.openxmlformats.org/officeDocument/2006/relationships/hyperlink" Target="http://www.itspublic.nl/" TargetMode="External"/><Relationship Id="rId2" Type="http://schemas.openxmlformats.org/officeDocument/2006/relationships/tags" Target="../tags/tag91.xml"/><Relationship Id="rId1" Type="http://schemas.openxmlformats.org/officeDocument/2006/relationships/vmlDrawing" Target="../drawings/vmlDrawing55.vml"/><Relationship Id="rId6" Type="http://schemas.openxmlformats.org/officeDocument/2006/relationships/image" Target="../media/image11.emf"/><Relationship Id="rId5" Type="http://schemas.openxmlformats.org/officeDocument/2006/relationships/oleObject" Target="../embeddings/oleObject55.bin"/><Relationship Id="rId10" Type="http://schemas.openxmlformats.org/officeDocument/2006/relationships/image" Target="../media/image13.png"/><Relationship Id="rId4" Type="http://schemas.openxmlformats.org/officeDocument/2006/relationships/slideLayout" Target="../slideLayouts/slideLayout38.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82.xml"/><Relationship Id="rId1" Type="http://schemas.openxmlformats.org/officeDocument/2006/relationships/vmlDrawing" Target="../drawings/vmlDrawing46.vml"/><Relationship Id="rId6" Type="http://schemas.openxmlformats.org/officeDocument/2006/relationships/image" Target="NULL"/><Relationship Id="rId5" Type="http://schemas.openxmlformats.org/officeDocument/2006/relationships/oleObject" Target="../embeddings/oleObject46.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vmlDrawing" Target="../drawings/vmlDrawing47.vml"/><Relationship Id="rId6" Type="http://schemas.openxmlformats.org/officeDocument/2006/relationships/image" Target="NULL"/><Relationship Id="rId5" Type="http://schemas.openxmlformats.org/officeDocument/2006/relationships/oleObject" Target="../embeddings/oleObject47.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84.xml"/><Relationship Id="rId1" Type="http://schemas.openxmlformats.org/officeDocument/2006/relationships/vmlDrawing" Target="../drawings/vmlDrawing48.v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vmlDrawing" Target="../drawings/vmlDrawing51.v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C8873A-6857-4D39-8A91-383727C85029}"/>
              </a:ext>
            </a:extLst>
          </p:cNvPr>
          <p:cNvGraphicFramePr>
            <a:graphicFrameLocks noChangeAspect="1"/>
          </p:cNvGraphicFramePr>
          <p:nvPr>
            <p:custDataLst>
              <p:tags r:id="rId2"/>
            </p:custDataLst>
            <p:extLst>
              <p:ext uri="{D42A27DB-BD31-4B8C-83A1-F6EECF244321}">
                <p14:modId xmlns:p14="http://schemas.microsoft.com/office/powerpoint/2010/main" val="1318044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6" name="think-cell Slide" r:id="rId5" imgW="425" imgH="426" progId="TCLayout.ActiveDocument.1">
                  <p:embed/>
                </p:oleObj>
              </mc:Choice>
              <mc:Fallback>
                <p:oleObj name="think-cell Slide" r:id="rId5" imgW="425" imgH="426" progId="TCLayout.ActiveDocument.1">
                  <p:embed/>
                  <p:pic>
                    <p:nvPicPr>
                      <p:cNvPr id="4" name="Object 3" hidden="1">
                        <a:extLst>
                          <a:ext uri="{FF2B5EF4-FFF2-40B4-BE49-F238E27FC236}">
                            <a16:creationId xmlns:a16="http://schemas.microsoft.com/office/drawing/2014/main" id="{2BC8873A-6857-4D39-8A91-383727C850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outdoor, tall, city, skyscraper&#10;&#10;Description automatically generated">
            <a:extLst>
              <a:ext uri="{FF2B5EF4-FFF2-40B4-BE49-F238E27FC236}">
                <a16:creationId xmlns:a16="http://schemas.microsoft.com/office/drawing/2014/main" id="{35F55F65-2E40-4E34-8C0D-70EA1E47F0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9525" y="0"/>
            <a:ext cx="4562475" cy="6858000"/>
          </a:xfrm>
          <a:prstGeom prst="rect">
            <a:avLst/>
          </a:prstGeom>
          <a:gradFill>
            <a:gsLst>
              <a:gs pos="36000">
                <a:schemeClr val="tx2"/>
              </a:gs>
              <a:gs pos="84000">
                <a:schemeClr val="tx2">
                  <a:alpha val="60000"/>
                </a:schemeClr>
              </a:gs>
              <a:gs pos="100000">
                <a:schemeClr val="tx2">
                  <a:alpha val="0"/>
                </a:schemeClr>
              </a:gs>
            </a:gsLst>
            <a:lin ang="0" scaled="0"/>
          </a:gradFill>
        </p:spPr>
      </p:pic>
      <p:sp>
        <p:nvSpPr>
          <p:cNvPr id="2" name="Text Placeholder 1">
            <a:extLst>
              <a:ext uri="{FF2B5EF4-FFF2-40B4-BE49-F238E27FC236}">
                <a16:creationId xmlns:a16="http://schemas.microsoft.com/office/drawing/2014/main" id="{E39B021F-6E81-4BC7-A056-E3E86508C207}"/>
              </a:ext>
            </a:extLst>
          </p:cNvPr>
          <p:cNvSpPr>
            <a:spLocks noGrp="1"/>
          </p:cNvSpPr>
          <p:nvPr>
            <p:ph type="body" idx="1"/>
          </p:nvPr>
        </p:nvSpPr>
        <p:spPr/>
        <p:txBody>
          <a:bodyPr/>
          <a:lstStyle/>
          <a:p>
            <a:endParaRPr lang="nl-NL" dirty="0">
              <a:sym typeface="Corbel" panose="020B0503020204020204" pitchFamily="34" charset="0"/>
            </a:endParaRPr>
          </a:p>
          <a:p>
            <a:endParaRPr lang="nl-NL" dirty="0">
              <a:sym typeface="Corbel" panose="020B0503020204020204" pitchFamily="34" charset="0"/>
            </a:endParaRPr>
          </a:p>
          <a:p>
            <a:endParaRPr lang="nl-NL" dirty="0">
              <a:sym typeface="Corbel" panose="020B0503020204020204" pitchFamily="34" charset="0"/>
            </a:endParaRPr>
          </a:p>
          <a:p>
            <a:r>
              <a:rPr lang="nl-NL" dirty="0">
                <a:sym typeface="Corbel" panose="020B0503020204020204" pitchFamily="34" charset="0"/>
              </a:rPr>
              <a:t>Februari 2022</a:t>
            </a:r>
          </a:p>
        </p:txBody>
      </p:sp>
      <p:sp>
        <p:nvSpPr>
          <p:cNvPr id="8" name="Google Shape;357;p1">
            <a:extLst>
              <a:ext uri="{FF2B5EF4-FFF2-40B4-BE49-F238E27FC236}">
                <a16:creationId xmlns:a16="http://schemas.microsoft.com/office/drawing/2014/main" id="{01B1B7AF-D14B-4932-9BCB-7F17F9D12CF5}"/>
              </a:ext>
            </a:extLst>
          </p:cNvPr>
          <p:cNvSpPr/>
          <p:nvPr/>
        </p:nvSpPr>
        <p:spPr>
          <a:xfrm>
            <a:off x="7410451" y="0"/>
            <a:ext cx="3792104" cy="6858000"/>
          </a:xfrm>
          <a:prstGeom prst="rect">
            <a:avLst/>
          </a:prstGeom>
          <a:gradFill>
            <a:gsLst>
              <a:gs pos="4000">
                <a:schemeClr val="tx2"/>
              </a:gs>
              <a:gs pos="48000">
                <a:schemeClr val="tx2">
                  <a:alpha val="60000"/>
                </a:schemeClr>
              </a:gs>
              <a:gs pos="96000">
                <a:schemeClr val="tx2">
                  <a:alpha val="0"/>
                </a:schemeClr>
              </a:gs>
            </a:gsLst>
            <a:lin ang="0" scaled="0"/>
          </a:gradFill>
          <a:ln>
            <a:noFill/>
          </a:ln>
        </p:spPr>
        <p:txBody>
          <a:bodyPr spcFirstLastPara="1" wrap="square" lIns="72000" tIns="72000" rIns="72000" bIns="72000" anchor="ctr" anchorCtr="0">
            <a:noAutofit/>
          </a:bodyPr>
          <a:lstStyle/>
          <a:p>
            <a:pPr marL="180000" marR="0" lvl="0" indent="-91100" algn="ctr" rtl="0">
              <a:lnSpc>
                <a:spcPct val="90000"/>
              </a:lnSpc>
              <a:spcBef>
                <a:spcPts val="0"/>
              </a:spcBef>
              <a:spcAft>
                <a:spcPts val="0"/>
              </a:spcAft>
              <a:buClr>
                <a:schemeClr val="dk2"/>
              </a:buClr>
              <a:buSzPts val="1400"/>
              <a:buFont typeface="Noto Sans Symbols"/>
              <a:buNone/>
            </a:pPr>
            <a:endParaRPr lang="nl-NL" sz="1400" b="0" i="0" u="none" strike="noStrike" cap="none" dirty="0">
              <a:solidFill>
                <a:srgbClr val="000000"/>
              </a:solidFill>
              <a:ea typeface="Corbel"/>
              <a:cs typeface="Corbel"/>
              <a:sym typeface="Corbel" panose="020B0503020204020204" pitchFamily="34" charset="0"/>
            </a:endParaRPr>
          </a:p>
        </p:txBody>
      </p:sp>
      <p:sp>
        <p:nvSpPr>
          <p:cNvPr id="27" name="Title 2">
            <a:extLst>
              <a:ext uri="{FF2B5EF4-FFF2-40B4-BE49-F238E27FC236}">
                <a16:creationId xmlns:a16="http://schemas.microsoft.com/office/drawing/2014/main" id="{B19548BF-C8FA-4406-A7E1-CA74924A38BB}"/>
              </a:ext>
            </a:extLst>
          </p:cNvPr>
          <p:cNvSpPr>
            <a:spLocks noGrp="1"/>
          </p:cNvSpPr>
          <p:nvPr>
            <p:ph type="ctrTitle"/>
          </p:nvPr>
        </p:nvSpPr>
        <p:spPr>
          <a:xfrm>
            <a:off x="989445" y="1758950"/>
            <a:ext cx="6251864" cy="1835150"/>
          </a:xfrm>
        </p:spPr>
        <p:txBody>
          <a:bodyPr vert="horz"/>
          <a:lstStyle/>
          <a:p>
            <a:r>
              <a:rPr lang="nl-NL" dirty="0">
                <a:solidFill>
                  <a:srgbClr val="FFFFFF"/>
                </a:solidFill>
              </a:rPr>
              <a:t>Introductie Gemeentefonds</a:t>
            </a:r>
            <a:br>
              <a:rPr lang="nl-NL" dirty="0">
                <a:solidFill>
                  <a:srgbClr val="FFFFFF"/>
                </a:solidFill>
              </a:rPr>
            </a:br>
            <a:br>
              <a:rPr lang="nl-NL" dirty="0">
                <a:solidFill>
                  <a:srgbClr val="FFFFFF"/>
                </a:solidFill>
              </a:rPr>
            </a:br>
            <a:r>
              <a:rPr lang="nl-NL" sz="3200" i="1" cap="none" dirty="0">
                <a:solidFill>
                  <a:srgbClr val="FFFFFF"/>
                </a:solidFill>
              </a:rPr>
              <a:t>Hoe werkt de algemene uitkering van het gemeentefonds?</a:t>
            </a:r>
            <a:endParaRPr lang="nl-NL" i="1" dirty="0">
              <a:sym typeface="Corbel" panose="020B0503020204020204" pitchFamily="34" charset="0"/>
            </a:endParaRPr>
          </a:p>
        </p:txBody>
      </p:sp>
    </p:spTree>
    <p:extLst>
      <p:ext uri="{BB962C8B-B14F-4D97-AF65-F5344CB8AC3E}">
        <p14:creationId xmlns:p14="http://schemas.microsoft.com/office/powerpoint/2010/main" val="356187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09D601E8-CEAF-4BF0-89D2-FCCA946FDD47}"/>
              </a:ext>
            </a:extLst>
          </p:cNvPr>
          <p:cNvGraphicFramePr>
            <a:graphicFrameLocks noChangeAspect="1"/>
          </p:cNvGraphicFramePr>
          <p:nvPr>
            <p:custDataLst>
              <p:tags r:id="rId2"/>
            </p:custDataLst>
            <p:extLst>
              <p:ext uri="{D42A27DB-BD31-4B8C-83A1-F6EECF244321}">
                <p14:modId xmlns:p14="http://schemas.microsoft.com/office/powerpoint/2010/main" val="3614386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50" name="think-cell Slide" r:id="rId5" imgW="501" imgH="502" progId="TCLayout.ActiveDocument.1">
                  <p:embed/>
                </p:oleObj>
              </mc:Choice>
              <mc:Fallback>
                <p:oleObj name="think-cell Slide" r:id="rId5" imgW="501" imgH="502" progId="TCLayout.ActiveDocument.1">
                  <p:embed/>
                  <p:pic>
                    <p:nvPicPr>
                      <p:cNvPr id="23" name="Object 22" hidden="1">
                        <a:extLst>
                          <a:ext uri="{FF2B5EF4-FFF2-40B4-BE49-F238E27FC236}">
                            <a16:creationId xmlns:a16="http://schemas.microsoft.com/office/drawing/2014/main" id="{09D601E8-CEAF-4BF0-89D2-FCCA946FDD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Flowchart: Connector 23">
            <a:extLst>
              <a:ext uri="{FF2B5EF4-FFF2-40B4-BE49-F238E27FC236}">
                <a16:creationId xmlns:a16="http://schemas.microsoft.com/office/drawing/2014/main" id="{623CA7D4-F630-40C4-A930-E82CAACBC719}"/>
              </a:ext>
            </a:extLst>
          </p:cNvPr>
          <p:cNvSpPr/>
          <p:nvPr/>
        </p:nvSpPr>
        <p:spPr>
          <a:xfrm>
            <a:off x="1792909" y="3021771"/>
            <a:ext cx="2280379" cy="2280379"/>
          </a:xfrm>
          <a:prstGeom prst="flowChartConnector">
            <a:avLst/>
          </a:prstGeom>
          <a:solidFill>
            <a:srgbClr val="95C5C9">
              <a:alpha val="50000"/>
            </a:srgbClr>
          </a:solidFill>
          <a:ln w="28575"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grpSp>
        <p:nvGrpSpPr>
          <p:cNvPr id="13" name="Group 12">
            <a:extLst>
              <a:ext uri="{FF2B5EF4-FFF2-40B4-BE49-F238E27FC236}">
                <a16:creationId xmlns:a16="http://schemas.microsoft.com/office/drawing/2014/main" id="{4B6032BE-6A56-40E6-8C31-A182A21B7D8F}"/>
              </a:ext>
            </a:extLst>
          </p:cNvPr>
          <p:cNvGrpSpPr/>
          <p:nvPr/>
        </p:nvGrpSpPr>
        <p:grpSpPr>
          <a:xfrm>
            <a:off x="1052890" y="2277608"/>
            <a:ext cx="3760418" cy="3760418"/>
            <a:chOff x="1097280" y="2277608"/>
            <a:chExt cx="3760418" cy="3760418"/>
          </a:xfrm>
        </p:grpSpPr>
        <p:grpSp>
          <p:nvGrpSpPr>
            <p:cNvPr id="22" name="Group 21">
              <a:extLst>
                <a:ext uri="{FF2B5EF4-FFF2-40B4-BE49-F238E27FC236}">
                  <a16:creationId xmlns:a16="http://schemas.microsoft.com/office/drawing/2014/main" id="{9A9014E0-3BF5-4A88-8706-FF53A9522869}"/>
                </a:ext>
              </a:extLst>
            </p:cNvPr>
            <p:cNvGrpSpPr/>
            <p:nvPr/>
          </p:nvGrpSpPr>
          <p:grpSpPr>
            <a:xfrm>
              <a:off x="1097280" y="2277608"/>
              <a:ext cx="3760418" cy="3760418"/>
              <a:chOff x="3128238" y="2695200"/>
              <a:chExt cx="3507681" cy="3507681"/>
            </a:xfrm>
          </p:grpSpPr>
          <p:sp>
            <p:nvSpPr>
              <p:cNvPr id="11" name="Flowchart: Connector 10">
                <a:extLst>
                  <a:ext uri="{FF2B5EF4-FFF2-40B4-BE49-F238E27FC236}">
                    <a16:creationId xmlns:a16="http://schemas.microsoft.com/office/drawing/2014/main" id="{9245C5EE-83ED-426D-8579-2E9696B73074}"/>
                  </a:ext>
                </a:extLst>
              </p:cNvPr>
              <p:cNvSpPr/>
              <p:nvPr/>
            </p:nvSpPr>
            <p:spPr>
              <a:xfrm>
                <a:off x="3128238" y="2695200"/>
                <a:ext cx="3507681" cy="3507681"/>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21" name="TextBox 20">
                <a:extLst>
                  <a:ext uri="{FF2B5EF4-FFF2-40B4-BE49-F238E27FC236}">
                    <a16:creationId xmlns:a16="http://schemas.microsoft.com/office/drawing/2014/main" id="{F4D4744E-A412-4DD2-B5CF-C3C11CDE2327}"/>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sp>
          <p:nvSpPr>
            <p:cNvPr id="26" name="TextBox 25">
              <a:extLst>
                <a:ext uri="{FF2B5EF4-FFF2-40B4-BE49-F238E27FC236}">
                  <a16:creationId xmlns:a16="http://schemas.microsoft.com/office/drawing/2014/main" id="{3BAE0DB4-DC21-4565-8389-FC115F403BCB}"/>
                </a:ext>
              </a:extLst>
            </p:cNvPr>
            <p:cNvSpPr txBox="1"/>
            <p:nvPr/>
          </p:nvSpPr>
          <p:spPr>
            <a:xfrm>
              <a:off x="1849102" y="2404555"/>
              <a:ext cx="2256774" cy="480131"/>
            </a:xfrm>
            <a:prstGeom prst="rect">
              <a:avLst/>
            </a:prstGeom>
            <a:noFill/>
          </p:spPr>
          <p:txBody>
            <a:bodyPr wrap="square">
              <a:spAutoFit/>
            </a:bodyPr>
            <a:lstStyle/>
            <a:p>
              <a:pPr marL="0" indent="0" algn="ctr">
                <a:buNone/>
              </a:pPr>
              <a:r>
                <a:rPr lang="nl-NL" b="1" dirty="0">
                  <a:solidFill>
                    <a:schemeClr val="tx1"/>
                  </a:solidFill>
                </a:rPr>
                <a:t>Algemene </a:t>
              </a:r>
              <a:br>
                <a:rPr lang="nl-NL" b="1" dirty="0">
                  <a:solidFill>
                    <a:schemeClr val="tx1"/>
                  </a:solidFill>
                </a:rPr>
              </a:br>
              <a:r>
                <a:rPr lang="nl-NL" b="1" dirty="0">
                  <a:solidFill>
                    <a:schemeClr val="tx1"/>
                  </a:solidFill>
                </a:rPr>
                <a:t>uitkering</a:t>
              </a:r>
            </a:p>
          </p:txBody>
        </p:sp>
      </p:grpSp>
      <p:sp>
        <p:nvSpPr>
          <p:cNvPr id="48" name="Arc 47">
            <a:extLst>
              <a:ext uri="{FF2B5EF4-FFF2-40B4-BE49-F238E27FC236}">
                <a16:creationId xmlns:a16="http://schemas.microsoft.com/office/drawing/2014/main" id="{E3567492-2DF1-4A6E-94AB-AEF3BFC65A98}"/>
              </a:ext>
            </a:extLst>
          </p:cNvPr>
          <p:cNvSpPr/>
          <p:nvPr/>
        </p:nvSpPr>
        <p:spPr>
          <a:xfrm rot="8212054">
            <a:off x="4039333" y="3476740"/>
            <a:ext cx="801512" cy="816750"/>
          </a:xfrm>
          <a:prstGeom prst="arc">
            <a:avLst>
              <a:gd name="adj1" fmla="val 15929752"/>
              <a:gd name="adj2" fmla="val 0"/>
            </a:avLst>
          </a:prstGeom>
          <a:ln w="28575">
            <a:solidFill>
              <a:srgbClr val="22777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9" name="TextBox 48">
            <a:extLst>
              <a:ext uri="{FF2B5EF4-FFF2-40B4-BE49-F238E27FC236}">
                <a16:creationId xmlns:a16="http://schemas.microsoft.com/office/drawing/2014/main" id="{6EDC2B4A-F361-48FB-9C50-07A6BAE17714}"/>
              </a:ext>
            </a:extLst>
          </p:cNvPr>
          <p:cNvSpPr txBox="1"/>
          <p:nvPr/>
        </p:nvSpPr>
        <p:spPr>
          <a:xfrm>
            <a:off x="3860245" y="4314979"/>
            <a:ext cx="1160622" cy="424732"/>
          </a:xfrm>
          <a:prstGeom prst="rect">
            <a:avLst/>
          </a:prstGeom>
          <a:noFill/>
        </p:spPr>
        <p:txBody>
          <a:bodyPr wrap="square">
            <a:spAutoFit/>
          </a:bodyPr>
          <a:lstStyle/>
          <a:p>
            <a:pPr marL="0" indent="0" algn="ctr">
              <a:buNone/>
            </a:pPr>
            <a:r>
              <a:rPr lang="nl-NL" sz="1200" b="1" dirty="0"/>
              <a:t>Uitkerings-</a:t>
            </a:r>
            <a:br>
              <a:rPr lang="nl-NL" sz="1200" b="1" dirty="0"/>
            </a:br>
            <a:r>
              <a:rPr lang="nl-NL" sz="1200" b="1" dirty="0"/>
              <a:t>factor</a:t>
            </a:r>
          </a:p>
        </p:txBody>
      </p:sp>
      <p:sp>
        <p:nvSpPr>
          <p:cNvPr id="6" name="Text Placeholder 5">
            <a:extLst>
              <a:ext uri="{FF2B5EF4-FFF2-40B4-BE49-F238E27FC236}">
                <a16:creationId xmlns:a16="http://schemas.microsoft.com/office/drawing/2014/main" id="{DDF5FCA7-F66C-493B-986C-A78771903C5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4FEFA37D-DB95-4B20-95E0-D0DFC1E1B0FB}"/>
              </a:ext>
            </a:extLst>
          </p:cNvPr>
          <p:cNvSpPr>
            <a:spLocks noGrp="1"/>
          </p:cNvSpPr>
          <p:nvPr>
            <p:ph type="title"/>
          </p:nvPr>
        </p:nvSpPr>
        <p:spPr/>
        <p:txBody>
          <a:bodyPr vert="horz"/>
          <a:lstStyle/>
          <a:p>
            <a:r>
              <a:rPr lang="nl-NL" dirty="0"/>
              <a:t>Het aandeel dat een gemeente uit het totaal fonds ontvangt is afhankelijk van ongeveer 80 maatstaven</a:t>
            </a:r>
          </a:p>
        </p:txBody>
      </p:sp>
      <p:sp>
        <p:nvSpPr>
          <p:cNvPr id="18" name="Rectangle 17">
            <a:extLst>
              <a:ext uri="{FF2B5EF4-FFF2-40B4-BE49-F238E27FC236}">
                <a16:creationId xmlns:a16="http://schemas.microsoft.com/office/drawing/2014/main" id="{5684D575-A6E2-4F7A-AC84-1994F9B34A0C}"/>
              </a:ext>
            </a:extLst>
          </p:cNvPr>
          <p:cNvSpPr/>
          <p:nvPr/>
        </p:nvSpPr>
        <p:spPr>
          <a:xfrm>
            <a:off x="755453" y="2156399"/>
            <a:ext cx="4183570" cy="4002833"/>
          </a:xfrm>
          <a:prstGeom prst="rect">
            <a:avLst/>
          </a:prstGeom>
          <a:solidFill>
            <a:srgbClr val="FFFFFF">
              <a:alpha val="69804"/>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5" name="TextBox 24">
            <a:extLst>
              <a:ext uri="{FF2B5EF4-FFF2-40B4-BE49-F238E27FC236}">
                <a16:creationId xmlns:a16="http://schemas.microsoft.com/office/drawing/2014/main" id="{B825B093-48AD-4EBB-9FCA-50F1E70E265F}"/>
              </a:ext>
            </a:extLst>
          </p:cNvPr>
          <p:cNvSpPr txBox="1"/>
          <p:nvPr/>
        </p:nvSpPr>
        <p:spPr>
          <a:xfrm>
            <a:off x="1947406" y="4161960"/>
            <a:ext cx="2045936" cy="480130"/>
          </a:xfrm>
          <a:prstGeom prst="rect">
            <a:avLst/>
          </a:prstGeom>
          <a:noFill/>
        </p:spPr>
        <p:txBody>
          <a:bodyPr wrap="square">
            <a:spAutoFit/>
          </a:bodyPr>
          <a:lstStyle/>
          <a:p>
            <a:pPr marL="0" indent="0" algn="ctr">
              <a:buNone/>
            </a:pPr>
            <a:r>
              <a:rPr lang="nl-NL" b="1" dirty="0"/>
              <a:t>Verdeelmodel </a:t>
            </a:r>
            <a:br>
              <a:rPr lang="nl-NL" b="1" dirty="0"/>
            </a:br>
            <a:r>
              <a:rPr lang="nl-NL" b="1" dirty="0"/>
              <a:t>(werklast)</a:t>
            </a:r>
          </a:p>
        </p:txBody>
      </p:sp>
      <p:cxnSp>
        <p:nvCxnSpPr>
          <p:cNvPr id="33" name="Straight Connector 32">
            <a:extLst>
              <a:ext uri="{FF2B5EF4-FFF2-40B4-BE49-F238E27FC236}">
                <a16:creationId xmlns:a16="http://schemas.microsoft.com/office/drawing/2014/main" id="{BF972831-4BDA-4CDF-9281-88E58C006C2B}"/>
              </a:ext>
            </a:extLst>
          </p:cNvPr>
          <p:cNvCxnSpPr>
            <a:cxnSpLocks/>
          </p:cNvCxnSpPr>
          <p:nvPr/>
        </p:nvCxnSpPr>
        <p:spPr>
          <a:xfrm>
            <a:off x="2933099" y="3021771"/>
            <a:ext cx="0" cy="1149010"/>
          </a:xfrm>
          <a:prstGeom prst="line">
            <a:avLst/>
          </a:prstGeom>
          <a:ln w="28575" cmpd="sng">
            <a:solidFill>
              <a:srgbClr val="22777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A687FB-52C1-44AE-A4B1-F1E668BEF6D4}"/>
              </a:ext>
            </a:extLst>
          </p:cNvPr>
          <p:cNvCxnSpPr>
            <a:cxnSpLocks/>
          </p:cNvCxnSpPr>
          <p:nvPr/>
        </p:nvCxnSpPr>
        <p:spPr>
          <a:xfrm flipH="1">
            <a:off x="2942385" y="3144416"/>
            <a:ext cx="528603" cy="1010956"/>
          </a:xfrm>
          <a:prstGeom prst="line">
            <a:avLst/>
          </a:prstGeom>
          <a:ln w="28575" cmpd="sng">
            <a:solidFill>
              <a:srgbClr val="22777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362E63-9992-404D-B28A-5129E5AD58D1}"/>
              </a:ext>
            </a:extLst>
          </p:cNvPr>
          <p:cNvCxnSpPr>
            <a:cxnSpLocks/>
          </p:cNvCxnSpPr>
          <p:nvPr/>
        </p:nvCxnSpPr>
        <p:spPr>
          <a:xfrm flipH="1">
            <a:off x="3443190" y="2484356"/>
            <a:ext cx="373175" cy="714460"/>
          </a:xfrm>
          <a:prstGeom prst="line">
            <a:avLst/>
          </a:prstGeom>
          <a:ln w="28575">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79F3AB-0BBF-4E27-BAF0-89171B635C12}"/>
              </a:ext>
            </a:extLst>
          </p:cNvPr>
          <p:cNvCxnSpPr>
            <a:cxnSpLocks/>
          </p:cNvCxnSpPr>
          <p:nvPr/>
        </p:nvCxnSpPr>
        <p:spPr>
          <a:xfrm>
            <a:off x="2933099" y="2267351"/>
            <a:ext cx="0" cy="1109747"/>
          </a:xfrm>
          <a:prstGeom prst="line">
            <a:avLst/>
          </a:prstGeom>
          <a:ln w="28575" cmpd="sng">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B315E6-E209-4FC6-8972-1F0FA6C04B09}"/>
              </a:ext>
            </a:extLst>
          </p:cNvPr>
          <p:cNvSpPr txBox="1"/>
          <p:nvPr/>
        </p:nvSpPr>
        <p:spPr>
          <a:xfrm>
            <a:off x="4449295" y="3014388"/>
            <a:ext cx="1304956" cy="345098"/>
          </a:xfrm>
          <a:prstGeom prst="rect">
            <a:avLst/>
          </a:prstGeom>
        </p:spPr>
        <p:txBody>
          <a:bodyPr vert="horz" wrap="square" lIns="91440" tIns="45720" rIns="91440" bIns="45720" rtlCol="0">
            <a:noAutofit/>
          </a:bodyPr>
          <a:lstStyle/>
          <a:p>
            <a:pPr marL="0" indent="0" algn="ctr">
              <a:buNone/>
            </a:pPr>
            <a:r>
              <a:rPr lang="nl-NL" sz="1200" b="1" dirty="0"/>
              <a:t>Verdelings-ontwikkeling</a:t>
            </a:r>
          </a:p>
          <a:p>
            <a:pPr marL="0" indent="0" algn="ctr">
              <a:buNone/>
            </a:pPr>
            <a:r>
              <a:rPr lang="nl-NL" sz="1200" b="1" dirty="0"/>
              <a:t>     </a:t>
            </a:r>
          </a:p>
        </p:txBody>
      </p:sp>
      <p:sp>
        <p:nvSpPr>
          <p:cNvPr id="40" name="Flowchart: Connector 39">
            <a:extLst>
              <a:ext uri="{FF2B5EF4-FFF2-40B4-BE49-F238E27FC236}">
                <a16:creationId xmlns:a16="http://schemas.microsoft.com/office/drawing/2014/main" id="{40B3BF27-4E6D-4D2F-A090-CD8BA1F5D668}"/>
              </a:ext>
            </a:extLst>
          </p:cNvPr>
          <p:cNvSpPr/>
          <p:nvPr/>
        </p:nvSpPr>
        <p:spPr>
          <a:xfrm>
            <a:off x="4989779" y="2754788"/>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4</a:t>
            </a:r>
          </a:p>
        </p:txBody>
      </p:sp>
      <p:sp>
        <p:nvSpPr>
          <p:cNvPr id="41" name="Freeform: Shape 40">
            <a:extLst>
              <a:ext uri="{FF2B5EF4-FFF2-40B4-BE49-F238E27FC236}">
                <a16:creationId xmlns:a16="http://schemas.microsoft.com/office/drawing/2014/main" id="{033978A8-B42C-49DF-8FC0-3FEE8F15C3FE}"/>
              </a:ext>
            </a:extLst>
          </p:cNvPr>
          <p:cNvSpPr/>
          <p:nvPr/>
        </p:nvSpPr>
        <p:spPr>
          <a:xfrm rot="120000">
            <a:off x="3085700" y="3247620"/>
            <a:ext cx="525101" cy="244443"/>
          </a:xfrm>
          <a:custGeom>
            <a:avLst/>
            <a:gdLst>
              <a:gd name="connsiteX0" fmla="*/ 0 w 525101"/>
              <a:gd name="connsiteY0" fmla="*/ 0 h 244443"/>
              <a:gd name="connsiteX1" fmla="*/ 298764 w 525101"/>
              <a:gd name="connsiteY1" fmla="*/ 90534 h 244443"/>
              <a:gd name="connsiteX2" fmla="*/ 525101 w 525101"/>
              <a:gd name="connsiteY2" fmla="*/ 244443 h 244443"/>
            </a:gdLst>
            <a:ahLst/>
            <a:cxnLst>
              <a:cxn ang="0">
                <a:pos x="connsiteX0" y="connsiteY0"/>
              </a:cxn>
              <a:cxn ang="0">
                <a:pos x="connsiteX1" y="connsiteY1"/>
              </a:cxn>
              <a:cxn ang="0">
                <a:pos x="connsiteX2" y="connsiteY2"/>
              </a:cxn>
            </a:cxnLst>
            <a:rect l="l" t="t" r="r" b="b"/>
            <a:pathLst>
              <a:path w="525101" h="244443">
                <a:moveTo>
                  <a:pt x="0" y="0"/>
                </a:moveTo>
                <a:cubicBezTo>
                  <a:pt x="105623" y="24897"/>
                  <a:pt x="211247" y="49794"/>
                  <a:pt x="298764" y="90534"/>
                </a:cubicBezTo>
                <a:cubicBezTo>
                  <a:pt x="386281" y="131275"/>
                  <a:pt x="455691" y="187859"/>
                  <a:pt x="525101" y="244443"/>
                </a:cubicBezTo>
              </a:path>
            </a:pathLst>
          </a:custGeom>
          <a:noFill/>
          <a:ln w="50800" cap="flat">
            <a:solidFill>
              <a:srgbClr val="FFBD42"/>
            </a:solidFill>
            <a:prstDash val="solid"/>
            <a:miter/>
            <a:headEnd type="triangle" w="med" len="med"/>
            <a:tailEnd type="triangle" w="med" len="med"/>
          </a:ln>
        </p:spPr>
        <p:txBody>
          <a:bodyPr rtlCol="0" anchor="ctr"/>
          <a:lstStyle/>
          <a:p>
            <a:pPr algn="ctr"/>
            <a:endParaRPr lang="nl-NL" dirty="0"/>
          </a:p>
        </p:txBody>
      </p:sp>
      <p:sp>
        <p:nvSpPr>
          <p:cNvPr id="42" name="Freeform: Shape 41">
            <a:extLst>
              <a:ext uri="{FF2B5EF4-FFF2-40B4-BE49-F238E27FC236}">
                <a16:creationId xmlns:a16="http://schemas.microsoft.com/office/drawing/2014/main" id="{7ECC314F-D07C-4E6F-B08F-ED43D15DD5CF}"/>
              </a:ext>
            </a:extLst>
          </p:cNvPr>
          <p:cNvSpPr/>
          <p:nvPr/>
        </p:nvSpPr>
        <p:spPr>
          <a:xfrm rot="3632939" flipH="1">
            <a:off x="3928114" y="2453941"/>
            <a:ext cx="444812" cy="1227653"/>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19050" cap="flat">
            <a:solidFill>
              <a:srgbClr val="FFC000"/>
            </a:solidFill>
            <a:prstDash val="solid"/>
            <a:miter/>
            <a:headEnd type="none" w="med" len="med"/>
            <a:tailEnd type="triangle" w="med" len="med"/>
          </a:ln>
        </p:spPr>
        <p:txBody>
          <a:bodyPr rtlCol="0" anchor="ctr"/>
          <a:lstStyle/>
          <a:p>
            <a:pPr algn="ctr"/>
            <a:endParaRPr lang="nl-NL" dirty="0"/>
          </a:p>
        </p:txBody>
      </p:sp>
      <p:sp>
        <p:nvSpPr>
          <p:cNvPr id="43" name="Content Placeholder 29">
            <a:extLst>
              <a:ext uri="{FF2B5EF4-FFF2-40B4-BE49-F238E27FC236}">
                <a16:creationId xmlns:a16="http://schemas.microsoft.com/office/drawing/2014/main" id="{3C8B4970-1787-4792-9701-47E37401C194}"/>
              </a:ext>
            </a:extLst>
          </p:cNvPr>
          <p:cNvSpPr txBox="1">
            <a:spLocks/>
          </p:cNvSpPr>
          <p:nvPr/>
        </p:nvSpPr>
        <p:spPr>
          <a:xfrm>
            <a:off x="6096000" y="2696850"/>
            <a:ext cx="5420780" cy="304047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Verdelingsontwikkeling: </a:t>
            </a:r>
            <a:r>
              <a:rPr lang="nl-NL" dirty="0"/>
              <a:t>Naast de </a:t>
            </a:r>
            <a:r>
              <a:rPr lang="nl-NL" i="1" dirty="0"/>
              <a:t>omvang </a:t>
            </a:r>
            <a:r>
              <a:rPr lang="nl-NL" dirty="0"/>
              <a:t>van werklast, kan ook de </a:t>
            </a:r>
            <a:r>
              <a:rPr lang="nl-NL" i="1" dirty="0"/>
              <a:t>verdeling </a:t>
            </a:r>
            <a:r>
              <a:rPr lang="nl-NL" dirty="0"/>
              <a:t>van werklast</a:t>
            </a:r>
            <a:r>
              <a:rPr lang="nl-NL" i="1" dirty="0"/>
              <a:t> </a:t>
            </a:r>
            <a:r>
              <a:rPr lang="nl-NL" dirty="0"/>
              <a:t>tussen gemeenten zich ontwikkelen. Deze verschuiving van gemeentelijk werk kan significante effecten hebben op het uitkeringsbedrag van individuele gemeenten, maar laat de landelijke omvang van werklast en algemene uitkering ongemoeid.</a:t>
            </a:r>
          </a:p>
          <a:p>
            <a:pPr marL="0" indent="0">
              <a:spcBef>
                <a:spcPts val="1200"/>
              </a:spcBef>
              <a:buNone/>
            </a:pPr>
            <a:r>
              <a:rPr lang="nl-NL" sz="1400" i="1" dirty="0"/>
              <a:t>Voorbeeld: </a:t>
            </a:r>
            <a:r>
              <a:rPr lang="nl-NL" sz="1400" dirty="0"/>
              <a:t>Door hoge huizenprijzen verhuizen veel inwoners met sterke behoefte aan sociale voorzieningen vanuit de G4 naar buurtgemeenten. Het aandeel van G4-gemeenten in het de fondsverdeling daalt, en daarmee daalt de hoogte van hun gemeentefondsbijdrage relatief t.o.v. buurtgemeenten.</a:t>
            </a:r>
          </a:p>
        </p:txBody>
      </p:sp>
      <p:sp>
        <p:nvSpPr>
          <p:cNvPr id="44" name="Flowchart: Connector 43">
            <a:extLst>
              <a:ext uri="{FF2B5EF4-FFF2-40B4-BE49-F238E27FC236}">
                <a16:creationId xmlns:a16="http://schemas.microsoft.com/office/drawing/2014/main" id="{CAC40E85-8493-4413-8F06-D3547619F702}"/>
              </a:ext>
            </a:extLst>
          </p:cNvPr>
          <p:cNvSpPr/>
          <p:nvPr/>
        </p:nvSpPr>
        <p:spPr>
          <a:xfrm>
            <a:off x="5870555" y="2756020"/>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4</a:t>
            </a:r>
          </a:p>
        </p:txBody>
      </p:sp>
      <p:sp>
        <p:nvSpPr>
          <p:cNvPr id="47" name="Slide Number Placeholder 9">
            <a:extLst>
              <a:ext uri="{FF2B5EF4-FFF2-40B4-BE49-F238E27FC236}">
                <a16:creationId xmlns:a16="http://schemas.microsoft.com/office/drawing/2014/main" id="{32C89C3E-3409-4774-9F4E-3F13E42BDA7C}"/>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10</a:t>
            </a:fld>
            <a:endParaRPr lang="nl-NL" noProof="0" dirty="0"/>
          </a:p>
        </p:txBody>
      </p:sp>
    </p:spTree>
    <p:extLst>
      <p:ext uri="{BB962C8B-B14F-4D97-AF65-F5344CB8AC3E}">
        <p14:creationId xmlns:p14="http://schemas.microsoft.com/office/powerpoint/2010/main" val="146319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14DCF7-03DC-44B2-86CA-DC6D3F06AB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4"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6614DCF7-03DC-44B2-86CA-DC6D3F06AB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Rounded Corners 30">
            <a:extLst>
              <a:ext uri="{FF2B5EF4-FFF2-40B4-BE49-F238E27FC236}">
                <a16:creationId xmlns:a16="http://schemas.microsoft.com/office/drawing/2014/main" id="{EBD16ECC-13B3-4EC9-9B53-FBA1F5D58B11}"/>
              </a:ext>
            </a:extLst>
          </p:cNvPr>
          <p:cNvSpPr/>
          <p:nvPr/>
        </p:nvSpPr>
        <p:spPr>
          <a:xfrm>
            <a:off x="6409508" y="2880602"/>
            <a:ext cx="3123999" cy="2560320"/>
          </a:xfrm>
          <a:prstGeom prst="roundRect">
            <a:avLst>
              <a:gd name="adj" fmla="val 4781"/>
            </a:avLst>
          </a:prstGeom>
          <a:no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dirty="0"/>
          </a:p>
        </p:txBody>
      </p:sp>
      <p:sp>
        <p:nvSpPr>
          <p:cNvPr id="27" name="Rectangle: Rounded Corners 26">
            <a:extLst>
              <a:ext uri="{FF2B5EF4-FFF2-40B4-BE49-F238E27FC236}">
                <a16:creationId xmlns:a16="http://schemas.microsoft.com/office/drawing/2014/main" id="{30F51758-EA96-46D4-805F-B8220C3C1EE1}"/>
              </a:ext>
            </a:extLst>
          </p:cNvPr>
          <p:cNvSpPr/>
          <p:nvPr/>
        </p:nvSpPr>
        <p:spPr>
          <a:xfrm>
            <a:off x="1049199" y="2877820"/>
            <a:ext cx="3123999" cy="2560320"/>
          </a:xfrm>
          <a:prstGeom prst="roundRect">
            <a:avLst>
              <a:gd name="adj" fmla="val 4781"/>
            </a:avLst>
          </a:prstGeom>
          <a:no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dirty="0"/>
          </a:p>
        </p:txBody>
      </p:sp>
      <p:sp>
        <p:nvSpPr>
          <p:cNvPr id="4" name="Text Placeholder 3">
            <a:extLst>
              <a:ext uri="{FF2B5EF4-FFF2-40B4-BE49-F238E27FC236}">
                <a16:creationId xmlns:a16="http://schemas.microsoft.com/office/drawing/2014/main" id="{C70E576D-CC46-4329-88A8-1CBB49A4D767}"/>
              </a:ext>
            </a:extLst>
          </p:cNvPr>
          <p:cNvSpPr>
            <a:spLocks noGrp="1"/>
          </p:cNvSpPr>
          <p:nvPr>
            <p:ph type="body" sz="quarter" idx="14"/>
          </p:nvPr>
        </p:nvSpPr>
        <p:spPr/>
        <p:txBody>
          <a:bodyPr/>
          <a:lstStyle/>
          <a:p>
            <a:endParaRPr lang="nl-NL" dirty="0"/>
          </a:p>
        </p:txBody>
      </p:sp>
      <p:sp>
        <p:nvSpPr>
          <p:cNvPr id="5" name="Title 4">
            <a:extLst>
              <a:ext uri="{FF2B5EF4-FFF2-40B4-BE49-F238E27FC236}">
                <a16:creationId xmlns:a16="http://schemas.microsoft.com/office/drawing/2014/main" id="{6885BB25-A0F3-496E-B395-2E67B55741D4}"/>
              </a:ext>
            </a:extLst>
          </p:cNvPr>
          <p:cNvSpPr>
            <a:spLocks noGrp="1"/>
          </p:cNvSpPr>
          <p:nvPr>
            <p:ph type="title"/>
          </p:nvPr>
        </p:nvSpPr>
        <p:spPr/>
        <p:txBody>
          <a:bodyPr vert="horz"/>
          <a:lstStyle/>
          <a:p>
            <a:br>
              <a:rPr lang="nl-NL" dirty="0"/>
            </a:br>
            <a:br>
              <a:rPr lang="nl-NL" dirty="0"/>
            </a:br>
            <a:br>
              <a:rPr lang="nl-NL" dirty="0"/>
            </a:br>
            <a:br>
              <a:rPr lang="nl-NL" dirty="0"/>
            </a:br>
            <a:r>
              <a:rPr lang="nl-NL" dirty="0">
                <a:solidFill>
                  <a:schemeClr val="tx1"/>
                </a:solidFill>
              </a:rPr>
              <a:t>Bijlage 1</a:t>
            </a:r>
            <a:br>
              <a:rPr lang="nl-NL" dirty="0"/>
            </a:br>
            <a:r>
              <a:rPr lang="nl-NL" dirty="0"/>
              <a:t>Overzicht van gemeentelijke inkomstenbronnen</a:t>
            </a:r>
          </a:p>
        </p:txBody>
      </p:sp>
      <p:sp>
        <p:nvSpPr>
          <p:cNvPr id="9" name="TextBox 8">
            <a:extLst>
              <a:ext uri="{FF2B5EF4-FFF2-40B4-BE49-F238E27FC236}">
                <a16:creationId xmlns:a16="http://schemas.microsoft.com/office/drawing/2014/main" id="{F967FE77-A2DB-4B54-91A5-B7C49829FA6B}"/>
              </a:ext>
            </a:extLst>
          </p:cNvPr>
          <p:cNvSpPr txBox="1"/>
          <p:nvPr/>
        </p:nvSpPr>
        <p:spPr>
          <a:xfrm flipV="1">
            <a:off x="6564558" y="3063398"/>
            <a:ext cx="934720" cy="158801"/>
          </a:xfrm>
          <a:prstGeom prst="rect">
            <a:avLst/>
          </a:prstGeom>
        </p:spPr>
        <p:txBody>
          <a:bodyPr vert="horz" wrap="square" lIns="91440" tIns="45720" rIns="91440" bIns="45720" rtlCol="0">
            <a:noAutofit/>
          </a:bodyPr>
          <a:lstStyle/>
          <a:p>
            <a:pPr algn="l"/>
            <a:endParaRPr lang="nl-NL" noProof="0" dirty="0"/>
          </a:p>
        </p:txBody>
      </p:sp>
      <p:sp>
        <p:nvSpPr>
          <p:cNvPr id="10" name="TextBox 9">
            <a:extLst>
              <a:ext uri="{FF2B5EF4-FFF2-40B4-BE49-F238E27FC236}">
                <a16:creationId xmlns:a16="http://schemas.microsoft.com/office/drawing/2014/main" id="{412E92B3-D5DF-480E-B81D-8663941DC4C4}"/>
              </a:ext>
            </a:extLst>
          </p:cNvPr>
          <p:cNvSpPr txBox="1"/>
          <p:nvPr/>
        </p:nvSpPr>
        <p:spPr>
          <a:xfrm>
            <a:off x="6447889" y="2910656"/>
            <a:ext cx="2143227" cy="158802"/>
          </a:xfrm>
          <a:prstGeom prst="rect">
            <a:avLst/>
          </a:prstGeom>
        </p:spPr>
        <p:txBody>
          <a:bodyPr vert="horz" wrap="square" lIns="91440" tIns="45720" rIns="91440" bIns="45720" rtlCol="0">
            <a:noAutofit/>
          </a:bodyPr>
          <a:lstStyle/>
          <a:p>
            <a:pPr marL="0" indent="0" algn="l">
              <a:buNone/>
            </a:pPr>
            <a:r>
              <a:rPr lang="nl-NL" sz="1600" noProof="0" dirty="0"/>
              <a:t>Lokaal belasting</a:t>
            </a:r>
            <a:r>
              <a:rPr lang="nl-NL" sz="1600" dirty="0"/>
              <a:t>geld</a:t>
            </a:r>
            <a:endParaRPr lang="nl-NL" sz="1600" noProof="0" dirty="0"/>
          </a:p>
        </p:txBody>
      </p:sp>
      <p:sp>
        <p:nvSpPr>
          <p:cNvPr id="23" name="TextBox 22">
            <a:extLst>
              <a:ext uri="{FF2B5EF4-FFF2-40B4-BE49-F238E27FC236}">
                <a16:creationId xmlns:a16="http://schemas.microsoft.com/office/drawing/2014/main" id="{E87ADF18-07DF-4580-9ABE-507E28B7064C}"/>
              </a:ext>
            </a:extLst>
          </p:cNvPr>
          <p:cNvSpPr txBox="1"/>
          <p:nvPr/>
        </p:nvSpPr>
        <p:spPr>
          <a:xfrm>
            <a:off x="1087578" y="2900059"/>
            <a:ext cx="1751341" cy="126597"/>
          </a:xfrm>
          <a:prstGeom prst="rect">
            <a:avLst/>
          </a:prstGeom>
        </p:spPr>
        <p:txBody>
          <a:bodyPr vert="horz" wrap="square" lIns="91440" tIns="45720" rIns="91440" bIns="45720" rtlCol="0">
            <a:noAutofit/>
          </a:bodyPr>
          <a:lstStyle/>
          <a:p>
            <a:pPr marL="0" indent="0" algn="l">
              <a:buNone/>
            </a:pPr>
            <a:r>
              <a:rPr lang="nl-NL" sz="1600" noProof="0" dirty="0"/>
              <a:t>Gemeentefonds</a:t>
            </a:r>
          </a:p>
        </p:txBody>
      </p:sp>
      <p:sp>
        <p:nvSpPr>
          <p:cNvPr id="11" name="TextBox 10">
            <a:extLst>
              <a:ext uri="{FF2B5EF4-FFF2-40B4-BE49-F238E27FC236}">
                <a16:creationId xmlns:a16="http://schemas.microsoft.com/office/drawing/2014/main" id="{50ED6A01-A90F-447F-BF7B-046898980429}"/>
              </a:ext>
            </a:extLst>
          </p:cNvPr>
          <p:cNvSpPr txBox="1"/>
          <p:nvPr/>
        </p:nvSpPr>
        <p:spPr>
          <a:xfrm>
            <a:off x="6312718" y="2346909"/>
            <a:ext cx="3413286" cy="348318"/>
          </a:xfrm>
          <a:prstGeom prst="rect">
            <a:avLst/>
          </a:prstGeom>
        </p:spPr>
        <p:txBody>
          <a:bodyPr vert="horz" wrap="square" lIns="91440" tIns="45720" rIns="91440" bIns="45720" rtlCol="0">
            <a:noAutofit/>
          </a:bodyPr>
          <a:lstStyle/>
          <a:p>
            <a:pPr marL="0" indent="0" algn="l">
              <a:buNone/>
            </a:pPr>
            <a:r>
              <a:rPr lang="nl-NL" sz="1600" b="1" dirty="0"/>
              <a:t>Eigen inkomsten (ca. 40% begroting)</a:t>
            </a:r>
            <a:endParaRPr lang="nl-NL" sz="1600" b="1" noProof="0" dirty="0"/>
          </a:p>
        </p:txBody>
      </p:sp>
      <p:sp>
        <p:nvSpPr>
          <p:cNvPr id="25" name="TextBox 24">
            <a:extLst>
              <a:ext uri="{FF2B5EF4-FFF2-40B4-BE49-F238E27FC236}">
                <a16:creationId xmlns:a16="http://schemas.microsoft.com/office/drawing/2014/main" id="{F532CFBB-10A0-41A8-90D4-C1C45D016332}"/>
              </a:ext>
            </a:extLst>
          </p:cNvPr>
          <p:cNvSpPr txBox="1"/>
          <p:nvPr/>
        </p:nvSpPr>
        <p:spPr>
          <a:xfrm>
            <a:off x="976295" y="2362986"/>
            <a:ext cx="3622663" cy="348318"/>
          </a:xfrm>
          <a:prstGeom prst="rect">
            <a:avLst/>
          </a:prstGeom>
        </p:spPr>
        <p:txBody>
          <a:bodyPr vert="horz" wrap="square" lIns="91440" tIns="45720" rIns="91440" bIns="45720" rtlCol="0">
            <a:noAutofit/>
          </a:bodyPr>
          <a:lstStyle/>
          <a:p>
            <a:pPr marL="0" indent="0" algn="l">
              <a:buNone/>
            </a:pPr>
            <a:r>
              <a:rPr lang="nl-NL" sz="1600" b="1" dirty="0"/>
              <a:t>Rijksbijdragen (ca. 60% begroting)</a:t>
            </a:r>
            <a:endParaRPr lang="nl-NL" sz="1600" b="1" noProof="0" dirty="0"/>
          </a:p>
        </p:txBody>
      </p:sp>
      <p:sp>
        <p:nvSpPr>
          <p:cNvPr id="36" name="Rectangle: Rounded Corners 35">
            <a:extLst>
              <a:ext uri="{FF2B5EF4-FFF2-40B4-BE49-F238E27FC236}">
                <a16:creationId xmlns:a16="http://schemas.microsoft.com/office/drawing/2014/main" id="{0464267D-CD4B-42F9-B812-4E74782CE5E1}"/>
              </a:ext>
            </a:extLst>
          </p:cNvPr>
          <p:cNvSpPr/>
          <p:nvPr/>
        </p:nvSpPr>
        <p:spPr>
          <a:xfrm>
            <a:off x="6520871" y="3371729"/>
            <a:ext cx="1385678" cy="870829"/>
          </a:xfrm>
          <a:prstGeom prst="roundRect">
            <a:avLst>
              <a:gd name="adj" fmla="val 4781"/>
            </a:avLst>
          </a:prstGeom>
          <a:solidFill>
            <a:srgbClr val="DBDBDB"/>
          </a:solidFill>
          <a:ln w="19050" cap="flat">
            <a:solidFill>
              <a:srgbClr val="DBDBD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OZB eigenaren (woningen)</a:t>
            </a:r>
          </a:p>
        </p:txBody>
      </p:sp>
      <p:sp>
        <p:nvSpPr>
          <p:cNvPr id="37" name="Rectangle: Rounded Corners 36">
            <a:extLst>
              <a:ext uri="{FF2B5EF4-FFF2-40B4-BE49-F238E27FC236}">
                <a16:creationId xmlns:a16="http://schemas.microsoft.com/office/drawing/2014/main" id="{D2133139-C414-40CB-8D51-6920DADC3D14}"/>
              </a:ext>
            </a:extLst>
          </p:cNvPr>
          <p:cNvSpPr/>
          <p:nvPr/>
        </p:nvSpPr>
        <p:spPr>
          <a:xfrm>
            <a:off x="6522745" y="4387990"/>
            <a:ext cx="1381156" cy="870829"/>
          </a:xfrm>
          <a:prstGeom prst="roundRect">
            <a:avLst>
              <a:gd name="adj" fmla="val 4781"/>
            </a:avLst>
          </a:prstGeom>
          <a:solidFill>
            <a:srgbClr val="DBDBDB"/>
          </a:solidFill>
          <a:ln w="19050" cap="flat">
            <a:solidFill>
              <a:srgbClr val="DBDBD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OZB eigenaren (niet-woningen)</a:t>
            </a:r>
          </a:p>
        </p:txBody>
      </p:sp>
      <p:sp>
        <p:nvSpPr>
          <p:cNvPr id="38" name="Rectangle: Rounded Corners 37">
            <a:extLst>
              <a:ext uri="{FF2B5EF4-FFF2-40B4-BE49-F238E27FC236}">
                <a16:creationId xmlns:a16="http://schemas.microsoft.com/office/drawing/2014/main" id="{19FDF448-D97E-4662-AF68-B3CE5A1AFA9A}"/>
              </a:ext>
            </a:extLst>
          </p:cNvPr>
          <p:cNvSpPr/>
          <p:nvPr/>
        </p:nvSpPr>
        <p:spPr>
          <a:xfrm>
            <a:off x="8046714" y="3371515"/>
            <a:ext cx="1381156" cy="870829"/>
          </a:xfrm>
          <a:prstGeom prst="roundRect">
            <a:avLst>
              <a:gd name="adj" fmla="val 4781"/>
            </a:avLst>
          </a:prstGeom>
          <a:solidFill>
            <a:srgbClr val="DBDBDB"/>
          </a:solidFill>
          <a:ln w="19050" cap="flat">
            <a:solidFill>
              <a:srgbClr val="DBDBD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OZB gebruikers (niet-woningen)</a:t>
            </a:r>
          </a:p>
        </p:txBody>
      </p:sp>
      <p:sp>
        <p:nvSpPr>
          <p:cNvPr id="43" name="Rectangle: Rounded Corners 42">
            <a:extLst>
              <a:ext uri="{FF2B5EF4-FFF2-40B4-BE49-F238E27FC236}">
                <a16:creationId xmlns:a16="http://schemas.microsoft.com/office/drawing/2014/main" id="{C8C9B19F-E7E4-4701-9639-7D433B9077F8}"/>
              </a:ext>
            </a:extLst>
          </p:cNvPr>
          <p:cNvSpPr/>
          <p:nvPr/>
        </p:nvSpPr>
        <p:spPr>
          <a:xfrm>
            <a:off x="8041175" y="4387776"/>
            <a:ext cx="1386930" cy="870829"/>
          </a:xfrm>
          <a:prstGeom prst="roundRect">
            <a:avLst>
              <a:gd name="adj" fmla="val 4781"/>
            </a:avLst>
          </a:prstGeom>
          <a:solidFill>
            <a:srgbClr val="DBDBDB"/>
          </a:solidFill>
          <a:ln w="19050" cap="flat">
            <a:solidFill>
              <a:srgbClr val="DBDBD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Overige belastingen</a:t>
            </a:r>
          </a:p>
        </p:txBody>
      </p:sp>
      <p:sp>
        <p:nvSpPr>
          <p:cNvPr id="47" name="Rectangle: Rounded Corners 46">
            <a:extLst>
              <a:ext uri="{FF2B5EF4-FFF2-40B4-BE49-F238E27FC236}">
                <a16:creationId xmlns:a16="http://schemas.microsoft.com/office/drawing/2014/main" id="{FF187E36-8AAC-4891-B28A-782FFB313FE9}"/>
              </a:ext>
            </a:extLst>
          </p:cNvPr>
          <p:cNvSpPr/>
          <p:nvPr/>
        </p:nvSpPr>
        <p:spPr>
          <a:xfrm>
            <a:off x="9648410" y="4387990"/>
            <a:ext cx="1381156" cy="870829"/>
          </a:xfrm>
          <a:prstGeom prst="roundRect">
            <a:avLst>
              <a:gd name="adj" fmla="val 4781"/>
            </a:avLst>
          </a:prstGeom>
          <a:solidFill>
            <a:srgbClr val="DBDBDB"/>
          </a:solidFill>
          <a:ln w="19050" cap="flat">
            <a:solidFill>
              <a:srgbClr val="DBDBD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Overige Eigen Middelen (OEM)</a:t>
            </a:r>
          </a:p>
        </p:txBody>
      </p:sp>
      <p:sp>
        <p:nvSpPr>
          <p:cNvPr id="49" name="Rectangle: Rounded Corners 48">
            <a:extLst>
              <a:ext uri="{FF2B5EF4-FFF2-40B4-BE49-F238E27FC236}">
                <a16:creationId xmlns:a16="http://schemas.microsoft.com/office/drawing/2014/main" id="{331E57BF-23AC-4F77-B7DA-D6FDDE9FC88D}"/>
              </a:ext>
            </a:extLst>
          </p:cNvPr>
          <p:cNvSpPr/>
          <p:nvPr/>
        </p:nvSpPr>
        <p:spPr>
          <a:xfrm>
            <a:off x="1158096" y="3365126"/>
            <a:ext cx="1385678" cy="87082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rgbClr val="FFFFFF"/>
                </a:solidFill>
                <a:latin typeface="+mn-lt"/>
              </a:rPr>
              <a:t>Algemene uitkering</a:t>
            </a:r>
          </a:p>
        </p:txBody>
      </p:sp>
      <p:sp>
        <p:nvSpPr>
          <p:cNvPr id="50" name="Rectangle: Rounded Corners 49">
            <a:extLst>
              <a:ext uri="{FF2B5EF4-FFF2-40B4-BE49-F238E27FC236}">
                <a16:creationId xmlns:a16="http://schemas.microsoft.com/office/drawing/2014/main" id="{62C16675-3F72-41A5-8734-7861DD1AA0DD}"/>
              </a:ext>
            </a:extLst>
          </p:cNvPr>
          <p:cNvSpPr/>
          <p:nvPr/>
        </p:nvSpPr>
        <p:spPr>
          <a:xfrm>
            <a:off x="1162434" y="4381601"/>
            <a:ext cx="1381156" cy="87082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rgbClr val="FFFFFF"/>
                </a:solidFill>
                <a:latin typeface="+mn-lt"/>
              </a:rPr>
              <a:t>Decentralisatie</a:t>
            </a:r>
            <a:br>
              <a:rPr lang="nl-NL" dirty="0">
                <a:solidFill>
                  <a:srgbClr val="FFFFFF"/>
                </a:solidFill>
                <a:latin typeface="+mn-lt"/>
              </a:rPr>
            </a:br>
            <a:r>
              <a:rPr lang="nl-NL" dirty="0">
                <a:solidFill>
                  <a:srgbClr val="FFFFFF"/>
                </a:solidFill>
                <a:latin typeface="+mn-lt"/>
              </a:rPr>
              <a:t>uitkering</a:t>
            </a:r>
          </a:p>
        </p:txBody>
      </p:sp>
      <p:sp>
        <p:nvSpPr>
          <p:cNvPr id="51" name="Rectangle: Rounded Corners 50">
            <a:extLst>
              <a:ext uri="{FF2B5EF4-FFF2-40B4-BE49-F238E27FC236}">
                <a16:creationId xmlns:a16="http://schemas.microsoft.com/office/drawing/2014/main" id="{6B891B89-82E3-46A2-9160-AEB820941483}"/>
              </a:ext>
            </a:extLst>
          </p:cNvPr>
          <p:cNvSpPr/>
          <p:nvPr/>
        </p:nvSpPr>
        <p:spPr>
          <a:xfrm>
            <a:off x="2686403" y="3365126"/>
            <a:ext cx="1381156" cy="87082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rgbClr val="FFFFFF"/>
                </a:solidFill>
                <a:latin typeface="+mn-lt"/>
              </a:rPr>
              <a:t>Integratie</a:t>
            </a:r>
            <a:br>
              <a:rPr lang="nl-NL" dirty="0">
                <a:solidFill>
                  <a:srgbClr val="FFFFFF"/>
                </a:solidFill>
                <a:latin typeface="+mn-lt"/>
              </a:rPr>
            </a:br>
            <a:r>
              <a:rPr lang="nl-NL" dirty="0">
                <a:solidFill>
                  <a:srgbClr val="FFFFFF"/>
                </a:solidFill>
                <a:latin typeface="+mn-lt"/>
              </a:rPr>
              <a:t>uitkering</a:t>
            </a:r>
          </a:p>
        </p:txBody>
      </p:sp>
      <p:sp>
        <p:nvSpPr>
          <p:cNvPr id="52" name="Rectangle: Rounded Corners 51">
            <a:extLst>
              <a:ext uri="{FF2B5EF4-FFF2-40B4-BE49-F238E27FC236}">
                <a16:creationId xmlns:a16="http://schemas.microsoft.com/office/drawing/2014/main" id="{991B5CBF-2B82-4C1B-BC09-ACB0E8A88703}"/>
              </a:ext>
            </a:extLst>
          </p:cNvPr>
          <p:cNvSpPr/>
          <p:nvPr/>
        </p:nvSpPr>
        <p:spPr>
          <a:xfrm>
            <a:off x="2680864" y="4381387"/>
            <a:ext cx="1386930" cy="87082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rgbClr val="FFFFFF"/>
                </a:solidFill>
                <a:latin typeface="+mn-lt"/>
              </a:rPr>
              <a:t>Art. 12</a:t>
            </a:r>
            <a:br>
              <a:rPr lang="nl-NL" dirty="0">
                <a:solidFill>
                  <a:srgbClr val="FFFFFF"/>
                </a:solidFill>
                <a:latin typeface="+mn-lt"/>
              </a:rPr>
            </a:br>
            <a:r>
              <a:rPr lang="nl-NL" dirty="0">
                <a:solidFill>
                  <a:srgbClr val="FFFFFF"/>
                </a:solidFill>
                <a:latin typeface="+mn-lt"/>
              </a:rPr>
              <a:t>Uitkering</a:t>
            </a:r>
          </a:p>
        </p:txBody>
      </p:sp>
      <p:sp>
        <p:nvSpPr>
          <p:cNvPr id="57" name="Rectangle: Rounded Corners 56">
            <a:extLst>
              <a:ext uri="{FF2B5EF4-FFF2-40B4-BE49-F238E27FC236}">
                <a16:creationId xmlns:a16="http://schemas.microsoft.com/office/drawing/2014/main" id="{DF2CDE46-3B24-4F1D-A928-FDCDCA724056}"/>
              </a:ext>
            </a:extLst>
          </p:cNvPr>
          <p:cNvSpPr/>
          <p:nvPr/>
        </p:nvSpPr>
        <p:spPr>
          <a:xfrm>
            <a:off x="4288099" y="3366638"/>
            <a:ext cx="1381156" cy="870829"/>
          </a:xfrm>
          <a:prstGeom prst="roundRect">
            <a:avLst>
              <a:gd name="adj" fmla="val 4781"/>
            </a:avLst>
          </a:prstGeom>
          <a:solidFill>
            <a:srgbClr val="95C5C9"/>
          </a:solidFill>
          <a:ln w="19050" cap="flat">
            <a:solidFill>
              <a:srgbClr val="95C5C9"/>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Specifieke uitkeringen</a:t>
            </a:r>
          </a:p>
        </p:txBody>
      </p:sp>
      <p:sp>
        <p:nvSpPr>
          <p:cNvPr id="58" name="Rectangle: Rounded Corners 57">
            <a:extLst>
              <a:ext uri="{FF2B5EF4-FFF2-40B4-BE49-F238E27FC236}">
                <a16:creationId xmlns:a16="http://schemas.microsoft.com/office/drawing/2014/main" id="{A4BE9A2E-D2F1-4F11-8A8C-A04E69085A73}"/>
              </a:ext>
            </a:extLst>
          </p:cNvPr>
          <p:cNvSpPr/>
          <p:nvPr/>
        </p:nvSpPr>
        <p:spPr>
          <a:xfrm>
            <a:off x="4282560" y="4382899"/>
            <a:ext cx="1386930" cy="870829"/>
          </a:xfrm>
          <a:prstGeom prst="roundRect">
            <a:avLst>
              <a:gd name="adj" fmla="val 4781"/>
            </a:avLst>
          </a:prstGeom>
          <a:solidFill>
            <a:srgbClr val="95C5C9"/>
          </a:solidFill>
          <a:ln w="19050" cap="flat">
            <a:solidFill>
              <a:srgbClr val="95C5C9"/>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Subsidies &amp; overigen</a:t>
            </a:r>
          </a:p>
        </p:txBody>
      </p:sp>
      <p:sp>
        <p:nvSpPr>
          <p:cNvPr id="40" name="Slide Number Placeholder 4">
            <a:extLst>
              <a:ext uri="{FF2B5EF4-FFF2-40B4-BE49-F238E27FC236}">
                <a16:creationId xmlns:a16="http://schemas.microsoft.com/office/drawing/2014/main" id="{758CB222-1FA2-496B-8E59-CF71752F269C}"/>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11</a:t>
            </a:fld>
            <a:endParaRPr lang="nl-NL" noProof="0" dirty="0"/>
          </a:p>
        </p:txBody>
      </p:sp>
      <p:sp>
        <p:nvSpPr>
          <p:cNvPr id="44" name="Footer Placeholder 3">
            <a:extLst>
              <a:ext uri="{FF2B5EF4-FFF2-40B4-BE49-F238E27FC236}">
                <a16:creationId xmlns:a16="http://schemas.microsoft.com/office/drawing/2014/main" id="{49C9A470-C7E3-4DD6-BBFF-FD1EB594E43B}"/>
              </a:ext>
            </a:extLst>
          </p:cNvPr>
          <p:cNvSpPr>
            <a:spLocks noGrp="1"/>
          </p:cNvSpPr>
          <p:nvPr>
            <p:ph type="ftr" sz="quarter" idx="3"/>
          </p:nvPr>
        </p:nvSpPr>
        <p:spPr>
          <a:xfrm>
            <a:off x="661800" y="6686783"/>
            <a:ext cx="10868400" cy="122400"/>
          </a:xfrm>
        </p:spPr>
        <p:txBody>
          <a:bodyPr/>
          <a:lstStyle/>
          <a:p>
            <a:r>
              <a:rPr lang="nl-NL" dirty="0"/>
              <a:t>Bron: Ministerie van BZK: rapport ‘Rekening houden met verschil’ (2017); Kennis openbaar bestuur (2018) </a:t>
            </a:r>
          </a:p>
        </p:txBody>
      </p:sp>
    </p:spTree>
    <p:extLst>
      <p:ext uri="{BB962C8B-B14F-4D97-AF65-F5344CB8AC3E}">
        <p14:creationId xmlns:p14="http://schemas.microsoft.com/office/powerpoint/2010/main" val="8297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426AFCE-25A5-4C40-BB81-992636C82282}"/>
              </a:ext>
            </a:extLst>
          </p:cNvPr>
          <p:cNvGraphicFramePr>
            <a:graphicFrameLocks noChangeAspect="1"/>
          </p:cNvGraphicFramePr>
          <p:nvPr>
            <p:custDataLst>
              <p:tags r:id="rId2"/>
            </p:custDataLst>
            <p:extLst>
              <p:ext uri="{D42A27DB-BD31-4B8C-83A1-F6EECF244321}">
                <p14:modId xmlns:p14="http://schemas.microsoft.com/office/powerpoint/2010/main" val="226358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8"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9BC607B-23F0-48BA-9635-88D331A344B3}"/>
              </a:ext>
            </a:extLst>
          </p:cNvPr>
          <p:cNvSpPr>
            <a:spLocks noGrp="1"/>
          </p:cNvSpPr>
          <p:nvPr>
            <p:ph type="ftr" sz="quarter" idx="3"/>
          </p:nvPr>
        </p:nvSpPr>
        <p:spPr/>
        <p:txBody>
          <a:bodyPr/>
          <a:lstStyle/>
          <a:p>
            <a:r>
              <a:rPr lang="nl-NL" dirty="0"/>
              <a:t>Bron: Ministerie van BZK: Rekenmodel septembercirculaire (2021) </a:t>
            </a:r>
          </a:p>
        </p:txBody>
      </p:sp>
      <p:sp>
        <p:nvSpPr>
          <p:cNvPr id="5" name="Slide Number Placeholder 4">
            <a:extLst>
              <a:ext uri="{FF2B5EF4-FFF2-40B4-BE49-F238E27FC236}">
                <a16:creationId xmlns:a16="http://schemas.microsoft.com/office/drawing/2014/main" id="{BF40B209-9CFE-41A1-A3A1-B296DBE7F00D}"/>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D90E6FE6-D1EA-42D0-B6E5-A85545B1C8D3}"/>
                  </a:ext>
                </a:extLst>
              </p:cNvPr>
              <p:cNvGraphicFramePr/>
              <p:nvPr>
                <p:extLst>
                  <p:ext uri="{D42A27DB-BD31-4B8C-83A1-F6EECF244321}">
                    <p14:modId xmlns:p14="http://schemas.microsoft.com/office/powerpoint/2010/main" val="2587592798"/>
                  </p:ext>
                </p:extLst>
              </p:nvPr>
            </p:nvGraphicFramePr>
            <p:xfrm>
              <a:off x="666747" y="3288768"/>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0" name="Chart 9">
                <a:extLst>
                  <a:ext uri="{FF2B5EF4-FFF2-40B4-BE49-F238E27FC236}">
                    <a16:creationId xmlns:a16="http://schemas.microsoft.com/office/drawing/2014/main" id="{D90E6FE6-D1EA-42D0-B6E5-A85545B1C8D3}"/>
                  </a:ext>
                </a:extLst>
              </p:cNvPr>
              <p:cNvPicPr>
                <a:picLocks noGrp="1" noRot="1" noChangeAspect="1" noMove="1" noResize="1" noEditPoints="1" noAdjustHandles="1" noChangeArrowheads="1" noChangeShapeType="1"/>
              </p:cNvPicPr>
              <p:nvPr/>
            </p:nvPicPr>
            <p:blipFill>
              <a:blip r:embed="rId7"/>
              <a:stretch>
                <a:fillRect/>
              </a:stretch>
            </p:blipFill>
            <p:spPr>
              <a:xfrm>
                <a:off x="666747" y="3288768"/>
                <a:ext cx="10866441" cy="2791083"/>
              </a:xfrm>
              <a:prstGeom prst="rect">
                <a:avLst/>
              </a:prstGeom>
            </p:spPr>
          </p:pic>
        </mc:Fallback>
      </mc:AlternateContent>
      <p:sp>
        <p:nvSpPr>
          <p:cNvPr id="12" name="Rectangle 11">
            <a:extLst>
              <a:ext uri="{FF2B5EF4-FFF2-40B4-BE49-F238E27FC236}">
                <a16:creationId xmlns:a16="http://schemas.microsoft.com/office/drawing/2014/main" id="{72B9E4B7-2E53-45FA-8104-52EC65B46165}"/>
              </a:ext>
            </a:extLst>
          </p:cNvPr>
          <p:cNvSpPr/>
          <p:nvPr/>
        </p:nvSpPr>
        <p:spPr>
          <a:xfrm>
            <a:off x="923730" y="2267948"/>
            <a:ext cx="1782147" cy="13899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lang="nl-NL" sz="1600" dirty="0">
                <a:cs typeface="Arial" panose="020B0604020202020204" pitchFamily="34" charset="0"/>
              </a:rPr>
              <a:t>31</a:t>
            </a:r>
            <a:r>
              <a:rPr kumimoji="0" lang="nl-NL" sz="160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 miljard</a:t>
            </a:r>
          </a:p>
        </p:txBody>
      </p:sp>
      <p:sp>
        <p:nvSpPr>
          <p:cNvPr id="13" name="Rectangle 12">
            <a:extLst>
              <a:ext uri="{FF2B5EF4-FFF2-40B4-BE49-F238E27FC236}">
                <a16:creationId xmlns:a16="http://schemas.microsoft.com/office/drawing/2014/main" id="{4BD41528-2CA1-4F8A-8A32-C3CA18C54941}"/>
              </a:ext>
            </a:extLst>
          </p:cNvPr>
          <p:cNvSpPr/>
          <p:nvPr/>
        </p:nvSpPr>
        <p:spPr>
          <a:xfrm>
            <a:off x="7262725" y="2267948"/>
            <a:ext cx="1968629" cy="13899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Arial" panose="020B0604020202020204" pitchFamily="34" charset="0"/>
              </a:rPr>
              <a:t>Aanv</a:t>
            </a:r>
            <a:r>
              <a:rPr lang="nl-NL" sz="1600" b="1" dirty="0" err="1">
                <a:cs typeface="Arial" panose="020B0604020202020204" pitchFamily="34" charset="0"/>
              </a:rPr>
              <a:t>ullende</a:t>
            </a:r>
            <a: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 uitkering</a:t>
            </a: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 </a:t>
            </a:r>
            <a:r>
              <a:rPr kumimoji="0" lang="nl-NL" sz="160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5,7 miljard</a:t>
            </a:r>
          </a:p>
        </p:txBody>
      </p:sp>
      <p:sp>
        <p:nvSpPr>
          <p:cNvPr id="14" name="Rectangle 13">
            <a:extLst>
              <a:ext uri="{FF2B5EF4-FFF2-40B4-BE49-F238E27FC236}">
                <a16:creationId xmlns:a16="http://schemas.microsoft.com/office/drawing/2014/main" id="{4AECA808-4501-49EC-83C2-F8EB1AC56F7A}"/>
              </a:ext>
            </a:extLst>
          </p:cNvPr>
          <p:cNvSpPr/>
          <p:nvPr/>
        </p:nvSpPr>
        <p:spPr>
          <a:xfrm>
            <a:off x="3085323" y="2267948"/>
            <a:ext cx="1782147" cy="13899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60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endParaRPr kumimoji="0" lang="nl-NL"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B4646843-7A46-4C08-97E1-E244D3540CC2}"/>
              </a:ext>
            </a:extLst>
          </p:cNvPr>
          <p:cNvSpPr/>
          <p:nvPr/>
        </p:nvSpPr>
        <p:spPr>
          <a:xfrm>
            <a:off x="9507006" y="2267948"/>
            <a:ext cx="1782147" cy="13899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60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34,6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endParaRPr kumimoji="0" lang="nl-NL"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D24A2CB6-305B-44D0-BF4F-E134743C19C1}"/>
              </a:ext>
            </a:extLst>
          </p:cNvPr>
          <p:cNvCxnSpPr>
            <a:cxnSpLocks/>
          </p:cNvCxnSpPr>
          <p:nvPr/>
        </p:nvCxnSpPr>
        <p:spPr>
          <a:xfrm>
            <a:off x="923730"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553BE9-1BDD-4218-AC9C-7F4FB14F1728}"/>
              </a:ext>
            </a:extLst>
          </p:cNvPr>
          <p:cNvCxnSpPr>
            <a:cxnSpLocks/>
          </p:cNvCxnSpPr>
          <p:nvPr/>
        </p:nvCxnSpPr>
        <p:spPr>
          <a:xfrm>
            <a:off x="2705877"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4B581D-5B9E-4313-BA26-29C5DF5C8722}"/>
              </a:ext>
            </a:extLst>
          </p:cNvPr>
          <p:cNvCxnSpPr>
            <a:cxnSpLocks/>
          </p:cNvCxnSpPr>
          <p:nvPr/>
        </p:nvCxnSpPr>
        <p:spPr>
          <a:xfrm>
            <a:off x="7237335"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019A4C-FE0F-4416-8B57-7C8943BABB64}"/>
              </a:ext>
            </a:extLst>
          </p:cNvPr>
          <p:cNvCxnSpPr>
            <a:cxnSpLocks/>
          </p:cNvCxnSpPr>
          <p:nvPr/>
        </p:nvCxnSpPr>
        <p:spPr>
          <a:xfrm>
            <a:off x="9240232"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484C23-9809-46EB-9D02-440E25B6D495}"/>
              </a:ext>
            </a:extLst>
          </p:cNvPr>
          <p:cNvCxnSpPr>
            <a:cxnSpLocks/>
          </p:cNvCxnSpPr>
          <p:nvPr/>
        </p:nvCxnSpPr>
        <p:spPr>
          <a:xfrm>
            <a:off x="3075991"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290-B3C4-4BE7-B2B8-DFF99F568875}"/>
              </a:ext>
            </a:extLst>
          </p:cNvPr>
          <p:cNvCxnSpPr>
            <a:cxnSpLocks/>
          </p:cNvCxnSpPr>
          <p:nvPr/>
        </p:nvCxnSpPr>
        <p:spPr>
          <a:xfrm>
            <a:off x="4858138"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D38602-8237-43CD-96B9-C0F9E5F17DCA}"/>
              </a:ext>
            </a:extLst>
          </p:cNvPr>
          <p:cNvCxnSpPr>
            <a:cxnSpLocks/>
          </p:cNvCxnSpPr>
          <p:nvPr/>
        </p:nvCxnSpPr>
        <p:spPr>
          <a:xfrm>
            <a:off x="9510061"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4C2C6-2ED1-4D88-83AB-0C68CA292E75}"/>
              </a:ext>
            </a:extLst>
          </p:cNvPr>
          <p:cNvCxnSpPr>
            <a:cxnSpLocks/>
          </p:cNvCxnSpPr>
          <p:nvPr/>
        </p:nvCxnSpPr>
        <p:spPr>
          <a:xfrm>
            <a:off x="11292208"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C0237D-9E8A-4EC9-AB1A-9370738E159A}"/>
              </a:ext>
            </a:extLst>
          </p:cNvPr>
          <p:cNvCxnSpPr/>
          <p:nvPr/>
        </p:nvCxnSpPr>
        <p:spPr>
          <a:xfrm>
            <a:off x="899266" y="612350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35A1D44-7D21-4451-BB6F-17610E900ACE}"/>
              </a:ext>
            </a:extLst>
          </p:cNvPr>
          <p:cNvSpPr/>
          <p:nvPr/>
        </p:nvSpPr>
        <p:spPr>
          <a:xfrm>
            <a:off x="5204926" y="2267948"/>
            <a:ext cx="1782147" cy="13899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t>
            </a:r>
            <a:r>
              <a:rPr lang="nl-NL" sz="1600" b="1" dirty="0">
                <a:cs typeface="Arial" panose="020B0604020202020204" pitchFamily="34" charset="0"/>
              </a:rPr>
              <a:t>a</a:t>
            </a:r>
            <a:r>
              <a:rPr kumimoji="0" lang="nl-NL" sz="16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Arial" panose="020B0604020202020204" pitchFamily="34" charset="0"/>
              </a:rPr>
              <a:t>lgemeen</a:t>
            </a: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60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28,9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endParaRPr kumimoji="0" lang="nl-NL"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2F209F3D-EA12-42FE-86F3-922A581711C4}"/>
              </a:ext>
            </a:extLst>
          </p:cNvPr>
          <p:cNvCxnSpPr>
            <a:cxnSpLocks/>
          </p:cNvCxnSpPr>
          <p:nvPr/>
        </p:nvCxnSpPr>
        <p:spPr>
          <a:xfrm>
            <a:off x="5195594"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83428B-6E2C-40E0-85C8-86EDA7467578}"/>
              </a:ext>
            </a:extLst>
          </p:cNvPr>
          <p:cNvCxnSpPr>
            <a:cxnSpLocks/>
          </p:cNvCxnSpPr>
          <p:nvPr/>
        </p:nvCxnSpPr>
        <p:spPr>
          <a:xfrm>
            <a:off x="6977741" y="2150485"/>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D6FC4D8A-FE1E-4AB0-A9CB-87A83DBF48CA}"/>
              </a:ext>
            </a:extLst>
          </p:cNvPr>
          <p:cNvSpPr>
            <a:spLocks noGrp="1"/>
          </p:cNvSpPr>
          <p:nvPr>
            <p:ph type="body" sz="quarter" idx="14"/>
          </p:nvPr>
        </p:nvSpPr>
        <p:spPr>
          <a:xfrm>
            <a:off x="662780" y="1203211"/>
            <a:ext cx="10866440" cy="388800"/>
          </a:xfrm>
        </p:spPr>
        <p:txBody>
          <a:bodyPr/>
          <a:lstStyle/>
          <a:p>
            <a:r>
              <a:rPr lang="nl-NL" dirty="0"/>
              <a:t>Onderdelen en totale omvang van het gemeentefonds, 2021</a:t>
            </a:r>
          </a:p>
        </p:txBody>
      </p:sp>
      <p:sp>
        <p:nvSpPr>
          <p:cNvPr id="38" name="Title 4">
            <a:extLst>
              <a:ext uri="{FF2B5EF4-FFF2-40B4-BE49-F238E27FC236}">
                <a16:creationId xmlns:a16="http://schemas.microsoft.com/office/drawing/2014/main" id="{A2D78378-23DD-4ECE-AF20-E15BD4FFD606}"/>
              </a:ext>
            </a:extLst>
          </p:cNvPr>
          <p:cNvSpPr>
            <a:spLocks noGrp="1"/>
          </p:cNvSpPr>
          <p:nvPr>
            <p:ph type="title"/>
          </p:nvPr>
        </p:nvSpPr>
        <p:spPr>
          <a:xfrm>
            <a:off x="662780" y="384876"/>
            <a:ext cx="10866441" cy="774000"/>
          </a:xfrm>
        </p:spPr>
        <p:txBody>
          <a:bodyPr vert="horz"/>
          <a:lstStyle/>
          <a:p>
            <a:r>
              <a:rPr lang="nl-NL" dirty="0">
                <a:solidFill>
                  <a:srgbClr val="000000"/>
                </a:solidFill>
              </a:rPr>
              <a:t>Bijlage 2</a:t>
            </a:r>
            <a:br>
              <a:rPr lang="nl-NL" sz="1800" dirty="0"/>
            </a:br>
            <a:r>
              <a:rPr lang="nl-NL" dirty="0"/>
              <a:t>Totale uitkering gemeentefonds in 2021 is 34,6 miljard</a:t>
            </a:r>
          </a:p>
        </p:txBody>
      </p:sp>
    </p:spTree>
    <p:extLst>
      <p:ext uri="{BB962C8B-B14F-4D97-AF65-F5344CB8AC3E}">
        <p14:creationId xmlns:p14="http://schemas.microsoft.com/office/powerpoint/2010/main" val="420862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79"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7">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Bas Verviers (bas.verviers@itspublic.nl)</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8">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
        <p:nvSpPr>
          <p:cNvPr id="11" name="Slide Number Placeholder 9">
            <a:extLst>
              <a:ext uri="{FF2B5EF4-FFF2-40B4-BE49-F238E27FC236}">
                <a16:creationId xmlns:a16="http://schemas.microsoft.com/office/drawing/2014/main" id="{2FE9519B-A827-4A50-95B5-768725EEA285}"/>
              </a:ext>
            </a:extLst>
          </p:cNvPr>
          <p:cNvSpPr txBox="1">
            <a:spLocks/>
          </p:cNvSpPr>
          <p:nvPr/>
        </p:nvSpPr>
        <p:spPr>
          <a:xfrm>
            <a:off x="10989444" y="6684903"/>
            <a:ext cx="1023140" cy="163513"/>
          </a:xfrm>
          <a:prstGeom prst="rect">
            <a:avLst/>
          </a:prstGeom>
        </p:spPr>
        <p:txBody>
          <a:bodyPr lIns="0" tIns="0" rIns="72000" bIns="0"/>
          <a:lstStyle>
            <a:defPPr>
              <a:defRPr lang="nl-NL"/>
            </a:defPPr>
            <a:lvl1pPr marL="0" indent="0" algn="r" defTabSz="685800" rtl="0" eaLnBrk="1" latinLnBrk="0" hangingPunct="1">
              <a:lnSpc>
                <a:spcPct val="90000"/>
              </a:lnSpc>
              <a:spcBef>
                <a:spcPts val="375"/>
              </a:spcBef>
              <a:buClr>
                <a:schemeClr val="dk2"/>
              </a:buClr>
              <a:buFont typeface="Wingdings" panose="05000000000000000000" pitchFamily="2" charset="2"/>
              <a:buNone/>
              <a:defRPr sz="1000" kern="1200">
                <a:solidFill>
                  <a:srgbClr val="000000"/>
                </a:solidFill>
                <a:latin typeface="+mj-lt"/>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fld id="{992CD0B2-8AB2-4C6C-8876-E15753662C9B}" type="slidenum">
              <a:rPr lang="nl-NL" smtClean="0">
                <a:solidFill>
                  <a:srgbClr val="FFFFFF"/>
                </a:solidFill>
              </a:rPr>
              <a:pPr/>
              <a:t>13</a:t>
            </a:fld>
            <a:endParaRPr lang="nl-NL" dirty="0">
              <a:solidFill>
                <a:srgbClr val="FFFFFF"/>
              </a:solidFill>
            </a:endParaRPr>
          </a:p>
        </p:txBody>
      </p:sp>
    </p:spTree>
    <p:extLst>
      <p:ext uri="{BB962C8B-B14F-4D97-AF65-F5344CB8AC3E}">
        <p14:creationId xmlns:p14="http://schemas.microsoft.com/office/powerpoint/2010/main" val="219110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38A17BC-9B52-465E-9D4B-8839BBC7030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6"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738A17BC-9B52-465E-9D4B-8839BBC70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D883C64-7311-4F64-AC87-59EE542A0E85}"/>
              </a:ext>
            </a:extLst>
          </p:cNvPr>
          <p:cNvSpPr>
            <a:spLocks noGrp="1"/>
          </p:cNvSpPr>
          <p:nvPr>
            <p:ph sz="quarter" idx="31"/>
          </p:nvPr>
        </p:nvSpPr>
        <p:spPr/>
        <p:txBody>
          <a:bodyPr/>
          <a:lstStyle/>
          <a:p>
            <a:pPr marL="0" indent="0">
              <a:buNone/>
            </a:pPr>
            <a:endParaRPr lang="nl-NL" sz="3200" b="1" dirty="0">
              <a:solidFill>
                <a:schemeClr val="tx1"/>
              </a:solidFill>
            </a:endParaRPr>
          </a:p>
          <a:p>
            <a:pPr marL="0" indent="0">
              <a:buNone/>
            </a:pPr>
            <a:endParaRPr lang="nl-NL" sz="3200" b="1" dirty="0">
              <a:solidFill>
                <a:schemeClr val="tx1"/>
              </a:solidFill>
            </a:endParaRPr>
          </a:p>
          <a:p>
            <a:pPr marL="0" indent="0">
              <a:buNone/>
            </a:pPr>
            <a:r>
              <a:rPr lang="nl-NL" sz="3200" b="1" dirty="0">
                <a:solidFill>
                  <a:schemeClr val="tx1"/>
                </a:solidFill>
              </a:rPr>
              <a:t>Via het gemeentefonds ontvangen gemeenten een significant deel van hun begroting. </a:t>
            </a:r>
            <a:r>
              <a:rPr lang="nl-NL" sz="3200" b="1" dirty="0">
                <a:solidFill>
                  <a:srgbClr val="22777B"/>
                </a:solidFill>
              </a:rPr>
              <a:t>Dit document verschaft  inzicht in de werking en verdeling van de algemene uitkering van het gemeentefonds.</a:t>
            </a:r>
            <a:endParaRPr lang="nl-NL" sz="3200" dirty="0"/>
          </a:p>
        </p:txBody>
      </p:sp>
      <p:sp>
        <p:nvSpPr>
          <p:cNvPr id="5" name="Slide Number Placeholder 4">
            <a:extLst>
              <a:ext uri="{FF2B5EF4-FFF2-40B4-BE49-F238E27FC236}">
                <a16:creationId xmlns:a16="http://schemas.microsoft.com/office/drawing/2014/main" id="{020EA6BC-637F-4A6C-A256-F58FB483D2B4}"/>
              </a:ext>
            </a:extLst>
          </p:cNvPr>
          <p:cNvSpPr>
            <a:spLocks noGrp="1"/>
          </p:cNvSpPr>
          <p:nvPr>
            <p:ph type="sldNum" sz="quarter" idx="12"/>
          </p:nvPr>
        </p:nvSpPr>
        <p:spPr/>
        <p:txBody>
          <a:bodyPr/>
          <a:lstStyle/>
          <a:p>
            <a:fld id="{992CD0B2-8AB2-4C6C-8876-E15753662C9B}" type="slidenum">
              <a:rPr lang="nl-NL" noProof="0" smtClean="0"/>
              <a:pPr/>
              <a:t>2</a:t>
            </a:fld>
            <a:endParaRPr lang="nl-NL" noProof="0" dirty="0"/>
          </a:p>
        </p:txBody>
      </p:sp>
      <p:sp>
        <p:nvSpPr>
          <p:cNvPr id="6" name="Text Placeholder 5">
            <a:extLst>
              <a:ext uri="{FF2B5EF4-FFF2-40B4-BE49-F238E27FC236}">
                <a16:creationId xmlns:a16="http://schemas.microsoft.com/office/drawing/2014/main" id="{6E383DB1-CA67-4C8A-8CF8-F4282497758A}"/>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93EA75CD-7386-4CAF-95A2-327281EAC0AC}"/>
              </a:ext>
            </a:extLst>
          </p:cNvPr>
          <p:cNvSpPr>
            <a:spLocks noGrp="1"/>
          </p:cNvSpPr>
          <p:nvPr>
            <p:ph type="title"/>
          </p:nvPr>
        </p:nvSpPr>
        <p:spPr/>
        <p:txBody>
          <a:bodyPr vert="horz"/>
          <a:lstStyle/>
          <a:p>
            <a:r>
              <a:rPr lang="nl-NL" dirty="0"/>
              <a:t>Focus van dit document</a:t>
            </a:r>
          </a:p>
        </p:txBody>
      </p:sp>
    </p:spTree>
    <p:extLst>
      <p:ext uri="{BB962C8B-B14F-4D97-AF65-F5344CB8AC3E}">
        <p14:creationId xmlns:p14="http://schemas.microsoft.com/office/powerpoint/2010/main" val="287683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09CECC8-6A4C-40AA-9984-1E045058994D}"/>
              </a:ext>
            </a:extLst>
          </p:cNvPr>
          <p:cNvGraphicFramePr>
            <a:graphicFrameLocks noChangeAspect="1"/>
          </p:cNvGraphicFramePr>
          <p:nvPr>
            <p:custDataLst>
              <p:tags r:id="rId2"/>
            </p:custDataLst>
            <p:extLst>
              <p:ext uri="{D42A27DB-BD31-4B8C-83A1-F6EECF244321}">
                <p14:modId xmlns:p14="http://schemas.microsoft.com/office/powerpoint/2010/main" val="2758654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2"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6FB4D1D-9756-4A8F-B234-F44C513F5EA6}"/>
              </a:ext>
            </a:extLst>
          </p:cNvPr>
          <p:cNvSpPr>
            <a:spLocks noGrp="1"/>
          </p:cNvSpPr>
          <p:nvPr>
            <p:ph sz="quarter" idx="31"/>
          </p:nvPr>
        </p:nvSpPr>
        <p:spPr>
          <a:xfrm>
            <a:off x="662780" y="1699963"/>
            <a:ext cx="10913702" cy="4644000"/>
          </a:xfrm>
        </p:spPr>
        <p:txBody>
          <a:bodyPr/>
          <a:lstStyle/>
          <a:p>
            <a:pPr marL="0" indent="0">
              <a:buNone/>
            </a:pPr>
            <a:r>
              <a:rPr lang="nl-NL" sz="1600" b="1" dirty="0">
                <a:latin typeface="+mn-lt"/>
              </a:rPr>
              <a:t>De algemene uitkering uit het gemeentefonds bedraagt ca. 31 miljard euro en vormt de belangrijkste bron van inkomsten voor gemeenten.</a:t>
            </a:r>
          </a:p>
          <a:p>
            <a:endParaRPr lang="nl-NL" sz="1600" dirty="0">
              <a:latin typeface="+mn-lt"/>
            </a:endParaRPr>
          </a:p>
          <a:p>
            <a:r>
              <a:rPr lang="nl-NL" sz="1600" i="0" dirty="0">
                <a:solidFill>
                  <a:srgbClr val="1D1C1D"/>
                </a:solidFill>
                <a:effectLst/>
                <a:latin typeface="+mn-lt"/>
              </a:rPr>
              <a:t>De totale omvan</a:t>
            </a:r>
            <a:r>
              <a:rPr lang="nl-NL" sz="1600" dirty="0">
                <a:solidFill>
                  <a:srgbClr val="1D1C1D"/>
                </a:solidFill>
                <a:latin typeface="+mn-lt"/>
              </a:rPr>
              <a:t>g van de</a:t>
            </a:r>
            <a:r>
              <a:rPr lang="nl-NL" sz="1600" i="0" dirty="0">
                <a:solidFill>
                  <a:srgbClr val="1D1C1D"/>
                </a:solidFill>
                <a:effectLst/>
                <a:latin typeface="+mn-lt"/>
              </a:rPr>
              <a:t> </a:t>
            </a:r>
            <a:r>
              <a:rPr lang="nl-NL" sz="1600" b="0" i="0" dirty="0">
                <a:solidFill>
                  <a:srgbClr val="1D1C1D"/>
                </a:solidFill>
                <a:effectLst/>
                <a:latin typeface="+mn-lt"/>
              </a:rPr>
              <a:t>algemene uitkering is niet afhankelijk van de ontwikkeling van de werklast van gemeenten maar </a:t>
            </a:r>
            <a:r>
              <a:rPr lang="nl-NL" sz="1600" i="0" dirty="0">
                <a:solidFill>
                  <a:srgbClr val="1D1C1D"/>
                </a:solidFill>
                <a:effectLst/>
                <a:latin typeface="+mn-lt"/>
              </a:rPr>
              <a:t>afhankelijk van de ontwikkeling van Rijksuitgaven</a:t>
            </a:r>
            <a:r>
              <a:rPr lang="nl-NL" sz="1600" b="0" i="0" dirty="0">
                <a:solidFill>
                  <a:srgbClr val="1D1C1D"/>
                </a:solidFill>
                <a:effectLst/>
                <a:latin typeface="+mn-lt"/>
              </a:rPr>
              <a:t>.</a:t>
            </a:r>
          </a:p>
          <a:p>
            <a:pPr marL="0" indent="0">
              <a:buNone/>
            </a:pPr>
            <a:endParaRPr lang="nl-NL" sz="1600" b="0" i="0" dirty="0">
              <a:solidFill>
                <a:srgbClr val="1D1C1D"/>
              </a:solidFill>
              <a:effectLst/>
              <a:latin typeface="+mn-lt"/>
            </a:endParaRPr>
          </a:p>
          <a:p>
            <a:r>
              <a:rPr lang="nl-NL" sz="1600" b="0" i="0" dirty="0">
                <a:solidFill>
                  <a:srgbClr val="1D1C1D"/>
                </a:solidFill>
                <a:effectLst/>
                <a:latin typeface="+mn-lt"/>
              </a:rPr>
              <a:t>De verdeling van de uitkering over de gemeente vindt plaats op basis van een brede set maatstaven. Over tijd kan een gemeente dus een hoger of lager aandeel krijgen van de totale uitkering op basis van bijvoorbeeld een relatief hoge bevolkingsgroei.</a:t>
            </a:r>
          </a:p>
          <a:p>
            <a:endParaRPr lang="nl-NL" sz="1600" dirty="0">
              <a:solidFill>
                <a:srgbClr val="1D1C1D"/>
              </a:solidFill>
              <a:latin typeface="+mn-lt"/>
            </a:endParaRPr>
          </a:p>
          <a:p>
            <a:r>
              <a:rPr lang="nl-NL" sz="1600" b="0" i="0" dirty="0">
                <a:solidFill>
                  <a:srgbClr val="1D1C1D"/>
                </a:solidFill>
                <a:effectLst/>
                <a:latin typeface="+mn-lt"/>
              </a:rPr>
              <a:t>De </a:t>
            </a:r>
            <a:r>
              <a:rPr lang="nl-NL" sz="1600" i="0" dirty="0">
                <a:solidFill>
                  <a:srgbClr val="1D1C1D"/>
                </a:solidFill>
                <a:effectLst/>
                <a:latin typeface="+mn-lt"/>
              </a:rPr>
              <a:t>uitkeringsfactor wordt </a:t>
            </a:r>
            <a:r>
              <a:rPr lang="nl-NL" sz="1600" b="0" i="0" dirty="0">
                <a:solidFill>
                  <a:srgbClr val="1D1C1D"/>
                </a:solidFill>
                <a:effectLst/>
                <a:latin typeface="+mn-lt"/>
              </a:rPr>
              <a:t>gebruikt om de totale uitkering aan te laten sluiten op het verdeelmodel.</a:t>
            </a:r>
          </a:p>
          <a:p>
            <a:endParaRPr lang="nl-NL" sz="1600" b="0" i="0" dirty="0">
              <a:solidFill>
                <a:srgbClr val="1D1C1D"/>
              </a:solidFill>
              <a:effectLst/>
              <a:latin typeface="+mn-lt"/>
            </a:endParaRPr>
          </a:p>
          <a:p>
            <a:r>
              <a:rPr lang="nl-NL" sz="1600" b="0" i="0" dirty="0">
                <a:solidFill>
                  <a:srgbClr val="1D1C1D"/>
                </a:solidFill>
                <a:effectLst/>
                <a:latin typeface="+mn-lt"/>
              </a:rPr>
              <a:t>Omdat de ontwikkeling van de totale uitkering niet is gebaseerd op de ontwikkeling van de gemeentelijke lasten kan er over tijd een verschil ontstaan, zowel ten gunste als ten nadele van de gemeenten of het Rijk. Lees </a:t>
            </a:r>
            <a:r>
              <a:rPr lang="nl-NL" sz="1600" i="0" dirty="0">
                <a:effectLst/>
                <a:latin typeface="+mn-lt"/>
              </a:rPr>
              <a:t>hier</a:t>
            </a:r>
            <a:r>
              <a:rPr lang="nl-NL" sz="1600" b="0" i="0" dirty="0">
                <a:solidFill>
                  <a:srgbClr val="1D1C1D"/>
                </a:solidFill>
                <a:effectLst/>
                <a:latin typeface="+mn-lt"/>
              </a:rPr>
              <a:t> meer over in onze publicatie </a:t>
            </a:r>
            <a:r>
              <a:rPr lang="nl-NL" sz="1600" b="1" i="0" dirty="0">
                <a:solidFill>
                  <a:srgbClr val="22777B"/>
                </a:solidFill>
                <a:effectLst/>
                <a:latin typeface="+mn-lt"/>
              </a:rPr>
              <a:t>Ontwikkeling van tien jaar gemeentefonds</a:t>
            </a:r>
            <a:r>
              <a:rPr lang="nl-NL" sz="1600" i="0" dirty="0">
                <a:solidFill>
                  <a:schemeClr val="tx1"/>
                </a:solidFill>
                <a:effectLst/>
                <a:latin typeface="+mn-lt"/>
              </a:rPr>
              <a:t>.</a:t>
            </a:r>
            <a:br>
              <a:rPr lang="nl-NL" sz="1600" b="0" i="0" dirty="0">
                <a:solidFill>
                  <a:srgbClr val="1D1C1D"/>
                </a:solidFill>
                <a:effectLst/>
                <a:latin typeface="+mn-lt"/>
              </a:rPr>
            </a:br>
            <a:endParaRPr lang="nl-NL" sz="1600" b="0" i="0" dirty="0">
              <a:solidFill>
                <a:srgbClr val="1D1C1D"/>
              </a:solidFill>
              <a:effectLst/>
              <a:latin typeface="+mn-lt"/>
            </a:endParaRPr>
          </a:p>
          <a:p>
            <a:r>
              <a:rPr lang="nl-NL" sz="1600" b="0" i="0" dirty="0">
                <a:solidFill>
                  <a:srgbClr val="1D1C1D"/>
                </a:solidFill>
                <a:effectLst/>
                <a:latin typeface="+mn-lt"/>
              </a:rPr>
              <a:t>Meer weten over de uitkering per gemeente? Bekijk dan onze </a:t>
            </a:r>
            <a:r>
              <a:rPr lang="nl-NL" sz="1600" b="1" i="0" dirty="0">
                <a:solidFill>
                  <a:srgbClr val="22777B"/>
                </a:solidFill>
                <a:effectLst/>
                <a:latin typeface="+mn-lt"/>
              </a:rPr>
              <a:t>gemeentefondsmonitor</a:t>
            </a:r>
            <a:r>
              <a:rPr lang="nl-NL" sz="1600" b="0" i="0" dirty="0">
                <a:solidFill>
                  <a:srgbClr val="1D1C1D"/>
                </a:solidFill>
                <a:effectLst/>
                <a:latin typeface="+mn-lt"/>
              </a:rPr>
              <a:t> per gemeente</a:t>
            </a:r>
            <a:r>
              <a:rPr lang="nl-NL" sz="1600" i="0" dirty="0">
                <a:effectLst/>
                <a:latin typeface="+mn-lt"/>
              </a:rPr>
              <a:t>.</a:t>
            </a:r>
          </a:p>
        </p:txBody>
      </p:sp>
      <p:sp>
        <p:nvSpPr>
          <p:cNvPr id="10" name="Slide Number Placeholder 9">
            <a:extLst>
              <a:ext uri="{FF2B5EF4-FFF2-40B4-BE49-F238E27FC236}">
                <a16:creationId xmlns:a16="http://schemas.microsoft.com/office/drawing/2014/main" id="{BE416764-190A-4681-999A-C9B2F4B27672}"/>
              </a:ext>
            </a:extLst>
          </p:cNvPr>
          <p:cNvSpPr>
            <a:spLocks noGrp="1"/>
          </p:cNvSpPr>
          <p:nvPr>
            <p:ph type="sldNum" sz="quarter" idx="12"/>
          </p:nvPr>
        </p:nvSpPr>
        <p:spPr/>
        <p:txBody>
          <a:bodyPr/>
          <a:lstStyle/>
          <a:p>
            <a:fld id="{992CD0B2-8AB2-4C6C-8876-E15753662C9B}" type="slidenum">
              <a:rPr lang="nl-NL" noProof="0" smtClean="0"/>
              <a:pPr/>
              <a:t>3</a:t>
            </a:fld>
            <a:endParaRPr lang="nl-NL" noProof="0" dirty="0"/>
          </a:p>
        </p:txBody>
      </p:sp>
      <p:sp>
        <p:nvSpPr>
          <p:cNvPr id="12" name="Text Placeholder 11">
            <a:extLst>
              <a:ext uri="{FF2B5EF4-FFF2-40B4-BE49-F238E27FC236}">
                <a16:creationId xmlns:a16="http://schemas.microsoft.com/office/drawing/2014/main" id="{3DAA0210-724F-4C12-ABE2-AFF41FFDA895}"/>
              </a:ext>
            </a:extLst>
          </p:cNvPr>
          <p:cNvSpPr>
            <a:spLocks noGrp="1"/>
          </p:cNvSpPr>
          <p:nvPr>
            <p:ph type="body" sz="quarter" idx="14"/>
          </p:nvPr>
        </p:nvSpPr>
        <p:spPr/>
        <p:txBody>
          <a:bodyPr/>
          <a:lstStyle/>
          <a:p>
            <a:endParaRPr lang="nl-NL"/>
          </a:p>
        </p:txBody>
      </p:sp>
      <p:sp>
        <p:nvSpPr>
          <p:cNvPr id="11" name="Title 10">
            <a:extLst>
              <a:ext uri="{FF2B5EF4-FFF2-40B4-BE49-F238E27FC236}">
                <a16:creationId xmlns:a16="http://schemas.microsoft.com/office/drawing/2014/main" id="{7C2F9C88-7890-40FA-B96D-45F7ACF6C69D}"/>
              </a:ext>
            </a:extLst>
          </p:cNvPr>
          <p:cNvSpPr>
            <a:spLocks noGrp="1"/>
          </p:cNvSpPr>
          <p:nvPr>
            <p:ph type="title"/>
          </p:nvPr>
        </p:nvSpPr>
        <p:spPr/>
        <p:txBody>
          <a:bodyPr vert="horz"/>
          <a:lstStyle/>
          <a:p>
            <a:r>
              <a:rPr lang="nl-NL" dirty="0"/>
              <a:t>Samenvatting</a:t>
            </a:r>
          </a:p>
        </p:txBody>
      </p:sp>
    </p:spTree>
    <p:extLst>
      <p:ext uri="{BB962C8B-B14F-4D97-AF65-F5344CB8AC3E}">
        <p14:creationId xmlns:p14="http://schemas.microsoft.com/office/powerpoint/2010/main" val="283848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14DCF7-03DC-44B2-86CA-DC6D3F06AB84}"/>
              </a:ext>
            </a:extLst>
          </p:cNvPr>
          <p:cNvGraphicFramePr>
            <a:graphicFrameLocks noChangeAspect="1"/>
          </p:cNvGraphicFramePr>
          <p:nvPr>
            <p:custDataLst>
              <p:tags r:id="rId2"/>
            </p:custDataLst>
            <p:extLst>
              <p:ext uri="{D42A27DB-BD31-4B8C-83A1-F6EECF244321}">
                <p14:modId xmlns:p14="http://schemas.microsoft.com/office/powerpoint/2010/main" val="3078605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85"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6614DCF7-03DC-44B2-86CA-DC6D3F06AB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885BB25-A0F3-496E-B395-2E67B55741D4}"/>
              </a:ext>
            </a:extLst>
          </p:cNvPr>
          <p:cNvSpPr>
            <a:spLocks noGrp="1"/>
          </p:cNvSpPr>
          <p:nvPr>
            <p:ph type="title"/>
          </p:nvPr>
        </p:nvSpPr>
        <p:spPr/>
        <p:txBody>
          <a:bodyPr vert="horz"/>
          <a:lstStyle/>
          <a:p>
            <a:br>
              <a:rPr lang="nl-NL" dirty="0"/>
            </a:br>
            <a:r>
              <a:rPr lang="nl-NL" dirty="0"/>
              <a:t>Gemeentefonds belangrijkste inkomstenbron voor gemeenten</a:t>
            </a:r>
          </a:p>
        </p:txBody>
      </p:sp>
      <p:sp>
        <p:nvSpPr>
          <p:cNvPr id="40" name="Slide Number Placeholder 4">
            <a:extLst>
              <a:ext uri="{FF2B5EF4-FFF2-40B4-BE49-F238E27FC236}">
                <a16:creationId xmlns:a16="http://schemas.microsoft.com/office/drawing/2014/main" id="{758CB222-1FA2-496B-8E59-CF71752F269C}"/>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4</a:t>
            </a:fld>
            <a:endParaRPr lang="nl-NL" noProof="0" dirty="0"/>
          </a:p>
        </p:txBody>
      </p:sp>
      <p:sp>
        <p:nvSpPr>
          <p:cNvPr id="30" name="TextBox 29">
            <a:extLst>
              <a:ext uri="{FF2B5EF4-FFF2-40B4-BE49-F238E27FC236}">
                <a16:creationId xmlns:a16="http://schemas.microsoft.com/office/drawing/2014/main" id="{098B9B2A-CD0C-494A-9FAD-4305E8E4EE91}"/>
              </a:ext>
            </a:extLst>
          </p:cNvPr>
          <p:cNvSpPr txBox="1"/>
          <p:nvPr/>
        </p:nvSpPr>
        <p:spPr>
          <a:xfrm>
            <a:off x="658813" y="1731347"/>
            <a:ext cx="4818256" cy="4401205"/>
          </a:xfrm>
          <a:prstGeom prst="rect">
            <a:avLst/>
          </a:prstGeom>
          <a:noFill/>
        </p:spPr>
        <p:txBody>
          <a:bodyPr wrap="square" anchor="ctr">
            <a:spAutoFit/>
          </a:bodyPr>
          <a:lstStyle/>
          <a:p>
            <a:pPr marL="0" indent="0">
              <a:buNone/>
            </a:pPr>
            <a:r>
              <a:rPr lang="nl-NL" sz="1600" noProof="0" dirty="0"/>
              <a:t>Gemeenten hebben geld nodig om hun uitgaven te financieren. Een groot deel (ca. 50%) van dit geld komt uit Rijksbijdragen in de vorm van het </a:t>
            </a:r>
            <a:r>
              <a:rPr lang="nl-NL" sz="1600" b="1" noProof="0" dirty="0"/>
              <a:t>gemeentefonds</a:t>
            </a:r>
            <a:r>
              <a:rPr lang="nl-NL" sz="1600" noProof="0" dirty="0"/>
              <a:t>. Dit bedrag kan door gemeenten naar eigen inzicht worden ingezet om (wettelijke) taken uit te voeren. </a:t>
            </a:r>
            <a:br>
              <a:rPr lang="nl-NL" sz="1600" noProof="0" dirty="0"/>
            </a:br>
            <a:endParaRPr lang="nl-NL" noProof="0" dirty="0"/>
          </a:p>
          <a:p>
            <a:pPr marL="0" indent="0">
              <a:buNone/>
            </a:pPr>
            <a:r>
              <a:rPr lang="nl-NL" sz="1600" noProof="0" dirty="0"/>
              <a:t>Naast het gemeentefonds ontvangen gemeenten geld van het Rijk via specifieke uitkeringen en subsidies; vaak met specifieke bestedingsdoeleinden. </a:t>
            </a:r>
            <a:r>
              <a:rPr lang="nl-NL" sz="1600" dirty="0"/>
              <a:t>Bovendien</a:t>
            </a:r>
            <a:r>
              <a:rPr lang="nl-NL" sz="1600" noProof="0" dirty="0"/>
              <a:t> genereren gemeenten </a:t>
            </a:r>
            <a:r>
              <a:rPr lang="nl-NL" sz="1600" b="1" noProof="0" dirty="0"/>
              <a:t>eigen inkomsten</a:t>
            </a:r>
            <a:r>
              <a:rPr lang="nl-NL" sz="1600" noProof="0" dirty="0"/>
              <a:t> uit lokaal belasting</a:t>
            </a:r>
            <a:r>
              <a:rPr lang="nl-NL" sz="1600" dirty="0"/>
              <a:t>geld (op bijv. woningbezit) en kunnen ze geld inzetten uit eigen middelen (zoals reserves). </a:t>
            </a:r>
          </a:p>
          <a:p>
            <a:pPr marL="0" indent="0">
              <a:buNone/>
            </a:pPr>
            <a:endParaRPr lang="nl-NL" dirty="0"/>
          </a:p>
          <a:p>
            <a:pPr marL="0" indent="0">
              <a:buNone/>
            </a:pPr>
            <a:r>
              <a:rPr lang="nl-NL" sz="1600" noProof="0" dirty="0" err="1"/>
              <a:t>Uitgangs</a:t>
            </a:r>
            <a:r>
              <a:rPr lang="nl-NL" sz="1600" dirty="0"/>
              <a:t>punt bij de verdeling van het gemeentefonds is de mogelijkheid voor gemeenten om een </a:t>
            </a:r>
            <a:r>
              <a:rPr lang="nl-NL" sz="1600" b="1" dirty="0"/>
              <a:t>gelijk voorzieningenniveau</a:t>
            </a:r>
            <a:r>
              <a:rPr lang="nl-NL" sz="1600" dirty="0"/>
              <a:t> te kunnen realiseren. Rijke gemeenten met hoge mogelijke inkomsten uit OZB worden als gevolg hiervan gekort bij de verdeling van de algemene uitkering (zie nettering volgende pagina).</a:t>
            </a:r>
          </a:p>
        </p:txBody>
      </p:sp>
      <p:sp>
        <p:nvSpPr>
          <p:cNvPr id="44" name="Footer Placeholder 3">
            <a:extLst>
              <a:ext uri="{FF2B5EF4-FFF2-40B4-BE49-F238E27FC236}">
                <a16:creationId xmlns:a16="http://schemas.microsoft.com/office/drawing/2014/main" id="{49C9A470-C7E3-4DD6-BBFF-FD1EB594E43B}"/>
              </a:ext>
            </a:extLst>
          </p:cNvPr>
          <p:cNvSpPr>
            <a:spLocks noGrp="1"/>
          </p:cNvSpPr>
          <p:nvPr>
            <p:ph type="ftr" sz="quarter" idx="3"/>
          </p:nvPr>
        </p:nvSpPr>
        <p:spPr>
          <a:xfrm>
            <a:off x="661800" y="6686783"/>
            <a:ext cx="10868400" cy="122400"/>
          </a:xfrm>
        </p:spPr>
        <p:txBody>
          <a:bodyPr/>
          <a:lstStyle/>
          <a:p>
            <a:r>
              <a:rPr lang="nl-NL" dirty="0"/>
              <a:t>Bron: Ministerie van BZK: rapport ‘Rekening houden met verschil’ (2017); Kennis openbaar bestuur (2018) </a:t>
            </a:r>
          </a:p>
        </p:txBody>
      </p:sp>
      <p:sp>
        <p:nvSpPr>
          <p:cNvPr id="33" name="Text Placeholder 7">
            <a:extLst>
              <a:ext uri="{FF2B5EF4-FFF2-40B4-BE49-F238E27FC236}">
                <a16:creationId xmlns:a16="http://schemas.microsoft.com/office/drawing/2014/main" id="{F03F579A-7850-49E4-ACDE-59A81C98A1DD}"/>
              </a:ext>
            </a:extLst>
          </p:cNvPr>
          <p:cNvSpPr txBox="1">
            <a:spLocks/>
          </p:cNvSpPr>
          <p:nvPr/>
        </p:nvSpPr>
        <p:spPr>
          <a:xfrm>
            <a:off x="664788" y="6565687"/>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endParaRPr lang="nl-NL" sz="800" dirty="0"/>
          </a:p>
          <a:p>
            <a:pPr marL="0" indent="0">
              <a:buNone/>
            </a:pPr>
            <a:r>
              <a:rPr lang="nl-NL" sz="800" noProof="0" dirty="0"/>
              <a:t>1. De verhouding tussen Rijksbijdragen en eigen inkomsten is gebaseerd op data uit 2018 </a:t>
            </a:r>
            <a:endParaRPr lang="nl-NL" sz="800" dirty="0"/>
          </a:p>
        </p:txBody>
      </p:sp>
      <p:graphicFrame>
        <p:nvGraphicFramePr>
          <p:cNvPr id="28" name="Chart 27">
            <a:extLst>
              <a:ext uri="{FF2B5EF4-FFF2-40B4-BE49-F238E27FC236}">
                <a16:creationId xmlns:a16="http://schemas.microsoft.com/office/drawing/2014/main" id="{C6DA67FE-4C79-4A86-A9FF-4B19C03A909F}"/>
              </a:ext>
            </a:extLst>
          </p:cNvPr>
          <p:cNvGraphicFramePr/>
          <p:nvPr>
            <p:extLst>
              <p:ext uri="{D42A27DB-BD31-4B8C-83A1-F6EECF244321}">
                <p14:modId xmlns:p14="http://schemas.microsoft.com/office/powerpoint/2010/main" val="3778372654"/>
              </p:ext>
            </p:extLst>
          </p:nvPr>
        </p:nvGraphicFramePr>
        <p:xfrm>
          <a:off x="6099968" y="1636346"/>
          <a:ext cx="5646336" cy="4652226"/>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DEF4CDA0-9DB5-4B9A-8805-EB720F7A71DD}"/>
              </a:ext>
            </a:extLst>
          </p:cNvPr>
          <p:cNvSpPr txBox="1"/>
          <p:nvPr/>
        </p:nvSpPr>
        <p:spPr>
          <a:xfrm>
            <a:off x="8818376" y="3608676"/>
            <a:ext cx="1350860" cy="323273"/>
          </a:xfrm>
          <a:prstGeom prst="rect">
            <a:avLst/>
          </a:prstGeom>
        </p:spPr>
        <p:txBody>
          <a:bodyPr vert="horz" wrap="none" lIns="91440" tIns="45720" rIns="91440" bIns="45720" rtlCol="0">
            <a:noAutofit/>
          </a:bodyPr>
          <a:lstStyle/>
          <a:p>
            <a:pPr marL="0" indent="0" algn="l">
              <a:buNone/>
            </a:pPr>
            <a:r>
              <a:rPr lang="nl-NL" dirty="0">
                <a:solidFill>
                  <a:srgbClr val="FFFFFF"/>
                </a:solidFill>
              </a:rPr>
              <a:t>Gemeentefonds</a:t>
            </a:r>
            <a:endParaRPr lang="nl-NL" noProof="0" dirty="0">
              <a:solidFill>
                <a:srgbClr val="FFFFFF"/>
              </a:solidFill>
            </a:endParaRPr>
          </a:p>
        </p:txBody>
      </p:sp>
      <p:sp>
        <p:nvSpPr>
          <p:cNvPr id="12" name="TextBox 11">
            <a:extLst>
              <a:ext uri="{FF2B5EF4-FFF2-40B4-BE49-F238E27FC236}">
                <a16:creationId xmlns:a16="http://schemas.microsoft.com/office/drawing/2014/main" id="{A9CC729C-3048-476B-818D-D9FEF9956D06}"/>
              </a:ext>
            </a:extLst>
          </p:cNvPr>
          <p:cNvSpPr txBox="1"/>
          <p:nvPr/>
        </p:nvSpPr>
        <p:spPr>
          <a:xfrm>
            <a:off x="7222836" y="3377774"/>
            <a:ext cx="1350860" cy="323273"/>
          </a:xfrm>
          <a:prstGeom prst="rect">
            <a:avLst/>
          </a:prstGeom>
        </p:spPr>
        <p:txBody>
          <a:bodyPr vert="horz" wrap="none" lIns="91440" tIns="45720" rIns="91440" bIns="45720" rtlCol="0">
            <a:noAutofit/>
          </a:bodyPr>
          <a:lstStyle/>
          <a:p>
            <a:pPr marL="0" indent="0" algn="l">
              <a:buNone/>
            </a:pPr>
            <a:r>
              <a:rPr lang="nl-NL" dirty="0"/>
              <a:t>Eigen inkomsten</a:t>
            </a:r>
            <a:endParaRPr lang="nl-NL" noProof="0" dirty="0"/>
          </a:p>
        </p:txBody>
      </p:sp>
      <p:sp>
        <p:nvSpPr>
          <p:cNvPr id="13" name="TextBox 12">
            <a:extLst>
              <a:ext uri="{FF2B5EF4-FFF2-40B4-BE49-F238E27FC236}">
                <a16:creationId xmlns:a16="http://schemas.microsoft.com/office/drawing/2014/main" id="{CB85CB8C-5633-457D-8315-C737678D52EE}"/>
              </a:ext>
            </a:extLst>
          </p:cNvPr>
          <p:cNvSpPr txBox="1"/>
          <p:nvPr/>
        </p:nvSpPr>
        <p:spPr>
          <a:xfrm>
            <a:off x="7362301" y="5285420"/>
            <a:ext cx="1350860" cy="323273"/>
          </a:xfrm>
          <a:prstGeom prst="rect">
            <a:avLst/>
          </a:prstGeom>
        </p:spPr>
        <p:txBody>
          <a:bodyPr vert="horz" wrap="none" lIns="91440" tIns="45720" rIns="91440" bIns="45720" rtlCol="0">
            <a:noAutofit/>
          </a:bodyPr>
          <a:lstStyle/>
          <a:p>
            <a:pPr marL="0" indent="0" algn="l">
              <a:buNone/>
            </a:pPr>
            <a:r>
              <a:rPr lang="nl-NL" dirty="0"/>
              <a:t>Overige </a:t>
            </a:r>
            <a:br>
              <a:rPr lang="nl-NL" dirty="0"/>
            </a:br>
            <a:r>
              <a:rPr lang="nl-NL" dirty="0"/>
              <a:t>Rijksinkomsten</a:t>
            </a:r>
            <a:endParaRPr lang="nl-NL" noProof="0" dirty="0"/>
          </a:p>
        </p:txBody>
      </p:sp>
    </p:spTree>
    <p:extLst>
      <p:ext uri="{BB962C8B-B14F-4D97-AF65-F5344CB8AC3E}">
        <p14:creationId xmlns:p14="http://schemas.microsoft.com/office/powerpoint/2010/main" val="171328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614DCF7-03DC-44B2-86CA-DC6D3F06AB84}"/>
              </a:ext>
            </a:extLst>
          </p:cNvPr>
          <p:cNvGraphicFramePr>
            <a:graphicFrameLocks noChangeAspect="1"/>
          </p:cNvGraphicFramePr>
          <p:nvPr>
            <p:custDataLst>
              <p:tags r:id="rId2"/>
            </p:custDataLst>
            <p:extLst>
              <p:ext uri="{D42A27DB-BD31-4B8C-83A1-F6EECF244321}">
                <p14:modId xmlns:p14="http://schemas.microsoft.com/office/powerpoint/2010/main" val="2566002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0"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6614DCF7-03DC-44B2-86CA-DC6D3F06AB8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0" name="Slide Number Placeholder 4">
            <a:extLst>
              <a:ext uri="{FF2B5EF4-FFF2-40B4-BE49-F238E27FC236}">
                <a16:creationId xmlns:a16="http://schemas.microsoft.com/office/drawing/2014/main" id="{758CB222-1FA2-496B-8E59-CF71752F269C}"/>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5</a:t>
            </a:fld>
            <a:endParaRPr lang="nl-NL" noProof="0" dirty="0"/>
          </a:p>
        </p:txBody>
      </p:sp>
      <p:sp>
        <p:nvSpPr>
          <p:cNvPr id="29" name="Rectangle: Rounded Corners 28">
            <a:extLst>
              <a:ext uri="{FF2B5EF4-FFF2-40B4-BE49-F238E27FC236}">
                <a16:creationId xmlns:a16="http://schemas.microsoft.com/office/drawing/2014/main" id="{5E74B3CE-0B03-4CD9-971A-321CF4798597}"/>
              </a:ext>
            </a:extLst>
          </p:cNvPr>
          <p:cNvSpPr/>
          <p:nvPr/>
        </p:nvSpPr>
        <p:spPr>
          <a:xfrm>
            <a:off x="727968" y="2034141"/>
            <a:ext cx="5329065" cy="103424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rgbClr val="FFFFFF"/>
                </a:solidFill>
                <a:latin typeface="+mn-lt"/>
              </a:rPr>
              <a:t>Algemene uitkering</a:t>
            </a:r>
          </a:p>
        </p:txBody>
      </p:sp>
      <p:sp>
        <p:nvSpPr>
          <p:cNvPr id="32" name="TextBox 31">
            <a:extLst>
              <a:ext uri="{FF2B5EF4-FFF2-40B4-BE49-F238E27FC236}">
                <a16:creationId xmlns:a16="http://schemas.microsoft.com/office/drawing/2014/main" id="{F8D93C85-FF3E-4486-8D5B-59E14BC98BDB}"/>
              </a:ext>
            </a:extLst>
          </p:cNvPr>
          <p:cNvSpPr txBox="1"/>
          <p:nvPr/>
        </p:nvSpPr>
        <p:spPr>
          <a:xfrm>
            <a:off x="651981" y="3756694"/>
            <a:ext cx="2748527" cy="1785124"/>
          </a:xfrm>
          <a:prstGeom prst="rect">
            <a:avLst/>
          </a:prstGeom>
        </p:spPr>
        <p:txBody>
          <a:bodyPr vert="horz" wrap="square" lIns="91440" tIns="45720" rIns="91440" bIns="45720" rtlCol="0">
            <a:noAutofit/>
          </a:bodyPr>
          <a:lstStyle/>
          <a:p>
            <a:pPr marL="0" indent="0">
              <a:buNone/>
            </a:pPr>
            <a:endParaRPr lang="nl-NL" dirty="0"/>
          </a:p>
          <a:p>
            <a:r>
              <a:rPr lang="nl-NL" dirty="0"/>
              <a:t>Gemeentelijk bedrag wordt bepaald op basis van in totaal </a:t>
            </a:r>
            <a:br>
              <a:rPr lang="nl-NL" dirty="0"/>
            </a:br>
            <a:r>
              <a:rPr lang="nl-NL" b="1" dirty="0"/>
              <a:t>84 verdeelmaatstaven</a:t>
            </a:r>
            <a:r>
              <a:rPr lang="nl-NL" dirty="0"/>
              <a:t> (zoals inwoners, uitkeringsontvangers) </a:t>
            </a:r>
            <a:br>
              <a:rPr lang="nl-NL" dirty="0"/>
            </a:br>
            <a:r>
              <a:rPr lang="nl-NL" dirty="0"/>
              <a:t>in </a:t>
            </a:r>
            <a:r>
              <a:rPr lang="nl-NL" b="1" dirty="0"/>
              <a:t>12 clusters </a:t>
            </a:r>
            <a:r>
              <a:rPr lang="nl-NL" dirty="0"/>
              <a:t>(Jeugd, Educatie)</a:t>
            </a:r>
            <a:br>
              <a:rPr lang="nl-NL" noProof="0" dirty="0"/>
            </a:br>
            <a:endParaRPr lang="nl-NL" noProof="0" dirty="0"/>
          </a:p>
          <a:p>
            <a:r>
              <a:rPr lang="nl-NL" b="1" noProof="0" dirty="0"/>
              <a:t>Totaal</a:t>
            </a:r>
            <a:r>
              <a:rPr lang="nl-NL" b="1" dirty="0"/>
              <a:t>bedrag: 31,5 </a:t>
            </a:r>
            <a:r>
              <a:rPr lang="nl-NL" b="1" dirty="0" err="1"/>
              <a:t>mld</a:t>
            </a:r>
            <a:endParaRPr lang="nl-NL" noProof="0" dirty="0"/>
          </a:p>
          <a:p>
            <a:pPr algn="l"/>
            <a:endParaRPr lang="nl-NL" noProof="0" dirty="0"/>
          </a:p>
        </p:txBody>
      </p:sp>
      <p:sp>
        <p:nvSpPr>
          <p:cNvPr id="33" name="TextBox 32">
            <a:extLst>
              <a:ext uri="{FF2B5EF4-FFF2-40B4-BE49-F238E27FC236}">
                <a16:creationId xmlns:a16="http://schemas.microsoft.com/office/drawing/2014/main" id="{4A84D8D9-A83E-479D-A5B8-D601DD861AAC}"/>
              </a:ext>
            </a:extLst>
          </p:cNvPr>
          <p:cNvSpPr txBox="1"/>
          <p:nvPr/>
        </p:nvSpPr>
        <p:spPr>
          <a:xfrm>
            <a:off x="3369126" y="3763534"/>
            <a:ext cx="2748526" cy="1785124"/>
          </a:xfrm>
          <a:prstGeom prst="rect">
            <a:avLst/>
          </a:prstGeom>
        </p:spPr>
        <p:txBody>
          <a:bodyPr vert="horz" wrap="square" lIns="91440" tIns="45720" rIns="91440" bIns="45720" rtlCol="0">
            <a:noAutofit/>
          </a:bodyPr>
          <a:lstStyle/>
          <a:p>
            <a:pPr marL="0" indent="0" algn="l">
              <a:buNone/>
            </a:pPr>
            <a:endParaRPr lang="nl-NL" dirty="0"/>
          </a:p>
          <a:p>
            <a:pPr algn="l"/>
            <a:r>
              <a:rPr lang="nl-NL" dirty="0"/>
              <a:t>Nettering afhankelijk van OZB- opbrengsten van een gemeente. Deze worden ondervangen door</a:t>
            </a:r>
            <a:br>
              <a:rPr lang="nl-NL" dirty="0"/>
            </a:br>
            <a:r>
              <a:rPr lang="nl-NL" b="1" dirty="0"/>
              <a:t>3 verdeelmaatstaven </a:t>
            </a:r>
            <a:r>
              <a:rPr lang="nl-NL" dirty="0"/>
              <a:t>in</a:t>
            </a:r>
            <a:r>
              <a:rPr lang="nl-NL" b="1" dirty="0"/>
              <a:t> cluster </a:t>
            </a:r>
            <a:r>
              <a:rPr lang="nl-NL" dirty="0"/>
              <a:t>Eigen middelen</a:t>
            </a:r>
            <a:br>
              <a:rPr lang="nl-NL" dirty="0"/>
            </a:br>
            <a:endParaRPr lang="nl-NL" noProof="0" dirty="0"/>
          </a:p>
          <a:p>
            <a:pPr algn="l"/>
            <a:r>
              <a:rPr lang="nl-NL" b="1" noProof="0" dirty="0"/>
              <a:t>Totaal</a:t>
            </a:r>
            <a:r>
              <a:rPr lang="nl-NL" b="1" dirty="0"/>
              <a:t>bedrag: - 2,6 </a:t>
            </a:r>
            <a:r>
              <a:rPr lang="nl-NL" b="1" dirty="0" err="1"/>
              <a:t>mld</a:t>
            </a:r>
            <a:endParaRPr lang="nl-NL" b="1" noProof="0" dirty="0"/>
          </a:p>
          <a:p>
            <a:pPr algn="l"/>
            <a:endParaRPr lang="nl-NL" noProof="0" dirty="0"/>
          </a:p>
        </p:txBody>
      </p:sp>
      <p:sp>
        <p:nvSpPr>
          <p:cNvPr id="34" name="Rectangle: Rounded Corners 33">
            <a:extLst>
              <a:ext uri="{FF2B5EF4-FFF2-40B4-BE49-F238E27FC236}">
                <a16:creationId xmlns:a16="http://schemas.microsoft.com/office/drawing/2014/main" id="{287BE28A-43A6-4B58-9055-D17D5F5FB4DF}"/>
              </a:ext>
            </a:extLst>
          </p:cNvPr>
          <p:cNvSpPr/>
          <p:nvPr/>
        </p:nvSpPr>
        <p:spPr>
          <a:xfrm>
            <a:off x="722513" y="3141911"/>
            <a:ext cx="2651419" cy="698626"/>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latin typeface="+mn-lt"/>
              </a:rPr>
              <a:t>Positief</a:t>
            </a:r>
          </a:p>
        </p:txBody>
      </p:sp>
      <p:sp>
        <p:nvSpPr>
          <p:cNvPr id="39" name="Rectangle: Rounded Corners 38">
            <a:extLst>
              <a:ext uri="{FF2B5EF4-FFF2-40B4-BE49-F238E27FC236}">
                <a16:creationId xmlns:a16="http://schemas.microsoft.com/office/drawing/2014/main" id="{C013FB34-C0E8-40D5-9AA4-CFE9A304DE63}"/>
              </a:ext>
            </a:extLst>
          </p:cNvPr>
          <p:cNvSpPr/>
          <p:nvPr/>
        </p:nvSpPr>
        <p:spPr>
          <a:xfrm>
            <a:off x="3445493" y="3141911"/>
            <a:ext cx="2611540" cy="698626"/>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latin typeface="+mn-lt"/>
              </a:rPr>
              <a:t>Nettering</a:t>
            </a:r>
            <a:endParaRPr lang="nl-NL" sz="1600" b="1" dirty="0">
              <a:solidFill>
                <a:srgbClr val="FFFFFF"/>
              </a:solidFill>
              <a:latin typeface="+mn-lt"/>
            </a:endParaRPr>
          </a:p>
        </p:txBody>
      </p:sp>
      <p:sp>
        <p:nvSpPr>
          <p:cNvPr id="65" name="Footer Placeholder 3">
            <a:extLst>
              <a:ext uri="{FF2B5EF4-FFF2-40B4-BE49-F238E27FC236}">
                <a16:creationId xmlns:a16="http://schemas.microsoft.com/office/drawing/2014/main" id="{B90EE77E-2E79-4A32-8E01-6A896C1F9616}"/>
              </a:ext>
            </a:extLst>
          </p:cNvPr>
          <p:cNvSpPr>
            <a:spLocks noGrp="1"/>
          </p:cNvSpPr>
          <p:nvPr>
            <p:ph type="ftr" sz="quarter" idx="3"/>
          </p:nvPr>
        </p:nvSpPr>
        <p:spPr>
          <a:xfrm>
            <a:off x="661800" y="6686783"/>
            <a:ext cx="10868400" cy="122400"/>
          </a:xfrm>
        </p:spPr>
        <p:txBody>
          <a:bodyPr/>
          <a:lstStyle/>
          <a:p>
            <a:r>
              <a:rPr lang="nl-NL" dirty="0"/>
              <a:t>Bron: Ministerie van BZK: rapport ‘Rekening houden met verschil’ (2017); Kennis openbaar bestuur (2018)  </a:t>
            </a:r>
          </a:p>
        </p:txBody>
      </p:sp>
      <p:sp>
        <p:nvSpPr>
          <p:cNvPr id="15" name="Rectangle: Rounded Corners 14">
            <a:extLst>
              <a:ext uri="{FF2B5EF4-FFF2-40B4-BE49-F238E27FC236}">
                <a16:creationId xmlns:a16="http://schemas.microsoft.com/office/drawing/2014/main" id="{7717B7F0-1B23-449A-A4A7-6470A6B55D33}"/>
              </a:ext>
            </a:extLst>
          </p:cNvPr>
          <p:cNvSpPr/>
          <p:nvPr/>
        </p:nvSpPr>
        <p:spPr>
          <a:xfrm>
            <a:off x="6185651" y="2034141"/>
            <a:ext cx="5329065" cy="1034249"/>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rgbClr val="FFFFFF"/>
                </a:solidFill>
                <a:latin typeface="+mn-lt"/>
              </a:rPr>
              <a:t>Aanvullende uitkering</a:t>
            </a:r>
          </a:p>
        </p:txBody>
      </p:sp>
      <p:sp>
        <p:nvSpPr>
          <p:cNvPr id="16" name="Rectangle: Rounded Corners 15">
            <a:extLst>
              <a:ext uri="{FF2B5EF4-FFF2-40B4-BE49-F238E27FC236}">
                <a16:creationId xmlns:a16="http://schemas.microsoft.com/office/drawing/2014/main" id="{131AF190-167F-4082-8299-AF0A8C764F18}"/>
              </a:ext>
            </a:extLst>
          </p:cNvPr>
          <p:cNvSpPr/>
          <p:nvPr/>
        </p:nvSpPr>
        <p:spPr>
          <a:xfrm>
            <a:off x="6180196" y="3141911"/>
            <a:ext cx="2651419" cy="698626"/>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latin typeface="+mn-lt"/>
              </a:rPr>
              <a:t>Integratie uitkering</a:t>
            </a:r>
          </a:p>
        </p:txBody>
      </p:sp>
      <p:sp>
        <p:nvSpPr>
          <p:cNvPr id="17" name="Rectangle: Rounded Corners 16">
            <a:extLst>
              <a:ext uri="{FF2B5EF4-FFF2-40B4-BE49-F238E27FC236}">
                <a16:creationId xmlns:a16="http://schemas.microsoft.com/office/drawing/2014/main" id="{08728065-BA23-4157-81B5-A5D3DD5A2C3D}"/>
              </a:ext>
            </a:extLst>
          </p:cNvPr>
          <p:cNvSpPr/>
          <p:nvPr/>
        </p:nvSpPr>
        <p:spPr>
          <a:xfrm>
            <a:off x="8903176" y="3141911"/>
            <a:ext cx="2611540" cy="698626"/>
          </a:xfrm>
          <a:prstGeom prst="roundRect">
            <a:avLst>
              <a:gd name="adj" fmla="val 4781"/>
            </a:avLst>
          </a:prstGeom>
          <a:solidFill>
            <a:srgbClr val="22777B"/>
          </a:solidFill>
          <a:ln w="19050"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latin typeface="+mn-lt"/>
              </a:rPr>
              <a:t>Decentralisatie uitkering </a:t>
            </a:r>
          </a:p>
          <a:p>
            <a:pPr marL="0" indent="0" algn="ctr">
              <a:buNone/>
            </a:pPr>
            <a:r>
              <a:rPr lang="nl-NL" b="1" dirty="0">
                <a:solidFill>
                  <a:srgbClr val="FFFFFF"/>
                </a:solidFill>
                <a:latin typeface="+mn-lt"/>
              </a:rPr>
              <a:t>(incl. art 12)</a:t>
            </a:r>
            <a:endParaRPr lang="nl-NL" sz="1600" b="1" dirty="0">
              <a:solidFill>
                <a:srgbClr val="FFFFFF"/>
              </a:solidFill>
              <a:latin typeface="+mn-lt"/>
            </a:endParaRPr>
          </a:p>
        </p:txBody>
      </p:sp>
      <p:sp>
        <p:nvSpPr>
          <p:cNvPr id="18" name="TextBox 17">
            <a:extLst>
              <a:ext uri="{FF2B5EF4-FFF2-40B4-BE49-F238E27FC236}">
                <a16:creationId xmlns:a16="http://schemas.microsoft.com/office/drawing/2014/main" id="{28B29069-10B5-422B-8E80-1B249EB9D953}"/>
              </a:ext>
            </a:extLst>
          </p:cNvPr>
          <p:cNvSpPr txBox="1"/>
          <p:nvPr/>
        </p:nvSpPr>
        <p:spPr>
          <a:xfrm>
            <a:off x="6113697" y="5906186"/>
            <a:ext cx="2748527" cy="1785124"/>
          </a:xfrm>
          <a:prstGeom prst="rect">
            <a:avLst/>
          </a:prstGeom>
        </p:spPr>
        <p:txBody>
          <a:bodyPr vert="horz" wrap="square" lIns="91440" tIns="45720" rIns="91440" bIns="45720" rtlCol="0">
            <a:noAutofit/>
          </a:bodyPr>
          <a:lstStyle/>
          <a:p>
            <a:pPr algn="l"/>
            <a:endParaRPr lang="nl-NL" noProof="0" dirty="0"/>
          </a:p>
        </p:txBody>
      </p:sp>
      <p:sp>
        <p:nvSpPr>
          <p:cNvPr id="19" name="TextBox 18">
            <a:extLst>
              <a:ext uri="{FF2B5EF4-FFF2-40B4-BE49-F238E27FC236}">
                <a16:creationId xmlns:a16="http://schemas.microsoft.com/office/drawing/2014/main" id="{A6551F53-19A9-4560-A4A5-4D9B28E40044}"/>
              </a:ext>
            </a:extLst>
          </p:cNvPr>
          <p:cNvSpPr txBox="1"/>
          <p:nvPr/>
        </p:nvSpPr>
        <p:spPr>
          <a:xfrm>
            <a:off x="8784662" y="5913026"/>
            <a:ext cx="2748526" cy="1792314"/>
          </a:xfrm>
          <a:prstGeom prst="rect">
            <a:avLst/>
          </a:prstGeom>
        </p:spPr>
        <p:txBody>
          <a:bodyPr vert="horz" wrap="square" lIns="91440" tIns="45720" rIns="91440" bIns="45720" rtlCol="0">
            <a:noAutofit/>
          </a:bodyPr>
          <a:lstStyle/>
          <a:p>
            <a:pPr marL="0" indent="0" algn="l">
              <a:buNone/>
            </a:pPr>
            <a:endParaRPr lang="nl-NL" b="1" noProof="0" dirty="0"/>
          </a:p>
        </p:txBody>
      </p:sp>
      <p:sp>
        <p:nvSpPr>
          <p:cNvPr id="20" name="TextBox 19">
            <a:extLst>
              <a:ext uri="{FF2B5EF4-FFF2-40B4-BE49-F238E27FC236}">
                <a16:creationId xmlns:a16="http://schemas.microsoft.com/office/drawing/2014/main" id="{6B9558A6-11FF-429A-BFBC-941C2C200284}"/>
              </a:ext>
            </a:extLst>
          </p:cNvPr>
          <p:cNvSpPr txBox="1"/>
          <p:nvPr/>
        </p:nvSpPr>
        <p:spPr>
          <a:xfrm>
            <a:off x="6107261" y="3749854"/>
            <a:ext cx="2748527" cy="1785124"/>
          </a:xfrm>
          <a:prstGeom prst="rect">
            <a:avLst/>
          </a:prstGeom>
        </p:spPr>
        <p:txBody>
          <a:bodyPr vert="horz" wrap="square" lIns="91440" tIns="45720" rIns="91440" bIns="45720" rtlCol="0">
            <a:noAutofit/>
          </a:bodyPr>
          <a:lstStyle/>
          <a:p>
            <a:pPr marL="0" indent="0">
              <a:buNone/>
            </a:pPr>
            <a:endParaRPr lang="nl-NL" dirty="0"/>
          </a:p>
          <a:p>
            <a:r>
              <a:rPr lang="nl-NL" dirty="0"/>
              <a:t>Bedrag relateert aan </a:t>
            </a:r>
            <a:r>
              <a:rPr lang="nl-NL" b="1" dirty="0"/>
              <a:t>13 taken </a:t>
            </a:r>
            <a:r>
              <a:rPr lang="nl-NL" dirty="0"/>
              <a:t>waarvan de verdeelmaatstaven nog niet definitief zijn bepaald. Deze worden toegewezen aan de </a:t>
            </a:r>
            <a:r>
              <a:rPr lang="nl-NL" b="1" dirty="0"/>
              <a:t>bijbehorende clusters </a:t>
            </a:r>
          </a:p>
          <a:p>
            <a:endParaRPr lang="nl-NL" b="1" noProof="0" dirty="0"/>
          </a:p>
          <a:p>
            <a:r>
              <a:rPr lang="nl-NL" b="1" noProof="0" dirty="0"/>
              <a:t>Totaal</a:t>
            </a:r>
            <a:r>
              <a:rPr lang="nl-NL" b="1" dirty="0"/>
              <a:t>bedrag: 4,5 </a:t>
            </a:r>
            <a:r>
              <a:rPr lang="nl-NL" b="1" dirty="0" err="1"/>
              <a:t>mld</a:t>
            </a:r>
            <a:endParaRPr lang="nl-NL" noProof="0" dirty="0"/>
          </a:p>
          <a:p>
            <a:pPr algn="l"/>
            <a:endParaRPr lang="nl-NL" noProof="0" dirty="0"/>
          </a:p>
        </p:txBody>
      </p:sp>
      <p:sp>
        <p:nvSpPr>
          <p:cNvPr id="23" name="TextBox 22">
            <a:extLst>
              <a:ext uri="{FF2B5EF4-FFF2-40B4-BE49-F238E27FC236}">
                <a16:creationId xmlns:a16="http://schemas.microsoft.com/office/drawing/2014/main" id="{60F67F83-FEEC-4243-86B9-CD329CEC5450}"/>
              </a:ext>
            </a:extLst>
          </p:cNvPr>
          <p:cNvSpPr txBox="1"/>
          <p:nvPr/>
        </p:nvSpPr>
        <p:spPr>
          <a:xfrm>
            <a:off x="8824406" y="3756694"/>
            <a:ext cx="2748526" cy="1785124"/>
          </a:xfrm>
          <a:prstGeom prst="rect">
            <a:avLst/>
          </a:prstGeom>
        </p:spPr>
        <p:txBody>
          <a:bodyPr vert="horz" wrap="square" lIns="91440" tIns="45720" rIns="91440" bIns="45720" rtlCol="0">
            <a:noAutofit/>
          </a:bodyPr>
          <a:lstStyle/>
          <a:p>
            <a:pPr marL="0" indent="0" algn="l">
              <a:buNone/>
            </a:pPr>
            <a:endParaRPr lang="nl-NL" dirty="0"/>
          </a:p>
          <a:p>
            <a:pPr algn="l"/>
            <a:r>
              <a:rPr lang="nl-NL" dirty="0"/>
              <a:t>Bedrag relateert aan </a:t>
            </a:r>
            <a:r>
              <a:rPr lang="nl-NL" b="1" dirty="0"/>
              <a:t>43 kortlopende, gemeente-specifieke taken </a:t>
            </a:r>
            <a:r>
              <a:rPr lang="nl-NL" dirty="0"/>
              <a:t>en worden toegewezen aan </a:t>
            </a:r>
            <a:r>
              <a:rPr lang="nl-NL" b="1" dirty="0"/>
              <a:t>bijbehorende clusters</a:t>
            </a:r>
            <a:br>
              <a:rPr lang="nl-NL" dirty="0"/>
            </a:br>
            <a:endParaRPr lang="nl-NL" noProof="0" dirty="0"/>
          </a:p>
          <a:p>
            <a:pPr algn="l"/>
            <a:r>
              <a:rPr lang="nl-NL" b="1" noProof="0" dirty="0"/>
              <a:t>Totaal</a:t>
            </a:r>
            <a:r>
              <a:rPr lang="nl-NL" b="1" dirty="0"/>
              <a:t>bedrag: 1,2 </a:t>
            </a:r>
            <a:r>
              <a:rPr lang="nl-NL" b="1" dirty="0" err="1"/>
              <a:t>mld</a:t>
            </a:r>
            <a:endParaRPr lang="nl-NL" b="1" noProof="0" dirty="0"/>
          </a:p>
        </p:txBody>
      </p:sp>
      <p:sp>
        <p:nvSpPr>
          <p:cNvPr id="24" name="Rectangle: Rounded Corners 23">
            <a:extLst>
              <a:ext uri="{FF2B5EF4-FFF2-40B4-BE49-F238E27FC236}">
                <a16:creationId xmlns:a16="http://schemas.microsoft.com/office/drawing/2014/main" id="{0B2C9AD8-E08C-4099-8643-B067AAECA8E1}"/>
              </a:ext>
            </a:extLst>
          </p:cNvPr>
          <p:cNvSpPr/>
          <p:nvPr/>
        </p:nvSpPr>
        <p:spPr>
          <a:xfrm>
            <a:off x="664348" y="1831520"/>
            <a:ext cx="5457632" cy="4477205"/>
          </a:xfrm>
          <a:prstGeom prst="roundRect">
            <a:avLst>
              <a:gd name="adj" fmla="val 1809"/>
            </a:avLst>
          </a:prstGeom>
          <a:noFill/>
          <a:ln w="3810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endParaRPr lang="nl-NL" dirty="0">
              <a:ln w="19050">
                <a:solidFill>
                  <a:schemeClr val="tx1"/>
                </a:solidFill>
              </a:ln>
            </a:endParaRPr>
          </a:p>
        </p:txBody>
      </p:sp>
      <p:sp>
        <p:nvSpPr>
          <p:cNvPr id="25" name="Rectangle: Rounded Corners 24">
            <a:extLst>
              <a:ext uri="{FF2B5EF4-FFF2-40B4-BE49-F238E27FC236}">
                <a16:creationId xmlns:a16="http://schemas.microsoft.com/office/drawing/2014/main" id="{E4D818D9-CF48-41ED-B814-D3F986BED0DD}"/>
              </a:ext>
            </a:extLst>
          </p:cNvPr>
          <p:cNvSpPr/>
          <p:nvPr/>
        </p:nvSpPr>
        <p:spPr>
          <a:xfrm>
            <a:off x="6161773" y="1880919"/>
            <a:ext cx="5427682" cy="4477205"/>
          </a:xfrm>
          <a:prstGeom prst="roundRect">
            <a:avLst>
              <a:gd name="adj" fmla="val 1809"/>
            </a:avLst>
          </a:prstGeom>
          <a:solidFill>
            <a:schemeClr val="bg1">
              <a:alpha val="60000"/>
            </a:schemeClr>
          </a:solidFill>
          <a:ln w="28575" cap="flat">
            <a:no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endParaRPr lang="nl-NL" dirty="0">
              <a:ln w="19050">
                <a:solidFill>
                  <a:schemeClr val="tx1"/>
                </a:solidFill>
              </a:ln>
            </a:endParaRPr>
          </a:p>
        </p:txBody>
      </p:sp>
      <p:sp>
        <p:nvSpPr>
          <p:cNvPr id="3" name="Title 2">
            <a:extLst>
              <a:ext uri="{FF2B5EF4-FFF2-40B4-BE49-F238E27FC236}">
                <a16:creationId xmlns:a16="http://schemas.microsoft.com/office/drawing/2014/main" id="{96EC9F5B-3780-46FE-A5F6-93FA8212D3DF}"/>
              </a:ext>
            </a:extLst>
          </p:cNvPr>
          <p:cNvSpPr>
            <a:spLocks noGrp="1"/>
          </p:cNvSpPr>
          <p:nvPr>
            <p:ph type="title"/>
          </p:nvPr>
        </p:nvSpPr>
        <p:spPr/>
        <p:txBody>
          <a:bodyPr/>
          <a:lstStyle/>
          <a:p>
            <a:r>
              <a:rPr lang="nl-NL" dirty="0"/>
              <a:t>De totale uitkering gemeentefondsuitkering bestaat uit een algemeen en aanvullend deel</a:t>
            </a:r>
          </a:p>
        </p:txBody>
      </p:sp>
      <p:sp>
        <p:nvSpPr>
          <p:cNvPr id="26" name="Rectangle 25">
            <a:extLst>
              <a:ext uri="{FF2B5EF4-FFF2-40B4-BE49-F238E27FC236}">
                <a16:creationId xmlns:a16="http://schemas.microsoft.com/office/drawing/2014/main" id="{CBC59EE5-B8C0-4856-B6D8-27DDEDCDE50C}"/>
              </a:ext>
            </a:extLst>
          </p:cNvPr>
          <p:cNvSpPr/>
          <p:nvPr/>
        </p:nvSpPr>
        <p:spPr>
          <a:xfrm>
            <a:off x="1831723" y="6008159"/>
            <a:ext cx="3068119" cy="303665"/>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800" dirty="0"/>
              <a:t>Focus van dit document</a:t>
            </a:r>
            <a:endParaRPr kumimoji="0" lang="nl-NL" sz="18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58304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1" name="Object 114690" hidden="1">
            <a:extLst>
              <a:ext uri="{FF2B5EF4-FFF2-40B4-BE49-F238E27FC236}">
                <a16:creationId xmlns:a16="http://schemas.microsoft.com/office/drawing/2014/main" id="{55B93201-2A43-40BC-9D6B-7818481D9716}"/>
              </a:ext>
            </a:extLst>
          </p:cNvPr>
          <p:cNvGraphicFramePr>
            <a:graphicFrameLocks noChangeAspect="1"/>
          </p:cNvGraphicFramePr>
          <p:nvPr>
            <p:custDataLst>
              <p:tags r:id="rId2"/>
            </p:custDataLst>
            <p:extLst>
              <p:ext uri="{D42A27DB-BD31-4B8C-83A1-F6EECF244321}">
                <p14:modId xmlns:p14="http://schemas.microsoft.com/office/powerpoint/2010/main" val="136301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07"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4" name="Picture 123" descr="Icon&#10;&#10;Description automatically generated">
            <a:extLst>
              <a:ext uri="{FF2B5EF4-FFF2-40B4-BE49-F238E27FC236}">
                <a16:creationId xmlns:a16="http://schemas.microsoft.com/office/drawing/2014/main" id="{0F409FCC-034F-494E-B1C1-A1B7AEFB9462}"/>
              </a:ext>
            </a:extLst>
          </p:cNvPr>
          <p:cNvPicPr>
            <a:picLocks noChangeAspect="1"/>
          </p:cNvPicPr>
          <p:nvPr/>
        </p:nvPicPr>
        <p:blipFill>
          <a:blip r:embed="rId6">
            <a:alphaModFix amt="35000"/>
            <a:extLst>
              <a:ext uri="{BEBA8EAE-BF5A-486C-A8C5-ECC9F3942E4B}">
                <a14:imgProps xmlns:a14="http://schemas.microsoft.com/office/drawing/2010/main">
                  <a14:imgLayer r:embed="rId7">
                    <a14:imgEffect>
                      <a14:colorTemperature colorTemp="5050"/>
                    </a14:imgEffect>
                    <a14:imgEffect>
                      <a14:saturation sat="66000"/>
                    </a14:imgEffect>
                  </a14:imgLayer>
                </a14:imgProps>
              </a:ext>
            </a:extLst>
          </a:blip>
          <a:stretch>
            <a:fillRect/>
          </a:stretch>
        </p:blipFill>
        <p:spPr>
          <a:xfrm>
            <a:off x="6142743" y="1968294"/>
            <a:ext cx="1614563" cy="1614563"/>
          </a:xfrm>
          <a:prstGeom prst="rect">
            <a:avLst/>
          </a:prstGeom>
          <a:noFill/>
          <a:extLst>
            <a:ext uri="{909E8E84-426E-40DD-AFC4-6F175D3DCCD1}">
              <a14:hiddenFill xmlns:a14="http://schemas.microsoft.com/office/drawing/2010/main">
                <a:solidFill>
                  <a:srgbClr val="22777B"/>
                </a:solidFill>
              </a14:hiddenFill>
            </a:ext>
          </a:extLst>
        </p:spPr>
      </p:pic>
      <p:sp>
        <p:nvSpPr>
          <p:cNvPr id="114719" name="Rectangle 114718">
            <a:extLst>
              <a:ext uri="{FF2B5EF4-FFF2-40B4-BE49-F238E27FC236}">
                <a16:creationId xmlns:a16="http://schemas.microsoft.com/office/drawing/2014/main" id="{DE5A95C8-B1A3-410A-80A4-73CACA831070}"/>
              </a:ext>
            </a:extLst>
          </p:cNvPr>
          <p:cNvSpPr/>
          <p:nvPr/>
        </p:nvSpPr>
        <p:spPr>
          <a:xfrm>
            <a:off x="6572690" y="2670901"/>
            <a:ext cx="730790" cy="684388"/>
          </a:xfrm>
          <a:prstGeom prst="rect">
            <a:avLst/>
          </a:prstGeom>
          <a:solidFill>
            <a:schemeClr val="bg1"/>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sp>
        <p:nvSpPr>
          <p:cNvPr id="4" name="Footer Placeholder 3">
            <a:extLst>
              <a:ext uri="{FF2B5EF4-FFF2-40B4-BE49-F238E27FC236}">
                <a16:creationId xmlns:a16="http://schemas.microsoft.com/office/drawing/2014/main" id="{3CBE819D-6AE4-47AF-BD29-D985271563E0}"/>
              </a:ext>
            </a:extLst>
          </p:cNvPr>
          <p:cNvSpPr>
            <a:spLocks noGrp="1"/>
          </p:cNvSpPr>
          <p:nvPr>
            <p:ph type="ftr" sz="quarter" idx="3"/>
          </p:nvPr>
        </p:nvSpPr>
        <p:spPr/>
        <p:txBody>
          <a:bodyPr/>
          <a:lstStyle/>
          <a:p>
            <a:r>
              <a:rPr lang="nl-NL" dirty="0"/>
              <a:t>Bron: Kennis openbaar bestuur (2018) </a:t>
            </a:r>
          </a:p>
        </p:txBody>
      </p:sp>
      <p:sp>
        <p:nvSpPr>
          <p:cNvPr id="5" name="Slide Number Placeholder 4">
            <a:extLst>
              <a:ext uri="{FF2B5EF4-FFF2-40B4-BE49-F238E27FC236}">
                <a16:creationId xmlns:a16="http://schemas.microsoft.com/office/drawing/2014/main" id="{27FC1B2C-564B-45C0-BEB1-1385F0D1F728}"/>
              </a:ext>
            </a:extLst>
          </p:cNvPr>
          <p:cNvSpPr>
            <a:spLocks noGrp="1"/>
          </p:cNvSpPr>
          <p:nvPr>
            <p:ph type="sldNum" sz="quarter" idx="12"/>
          </p:nvPr>
        </p:nvSpPr>
        <p:spPr/>
        <p:txBody>
          <a:bodyPr/>
          <a:lstStyle/>
          <a:p>
            <a:fld id="{992CD0B2-8AB2-4C6C-8876-E15753662C9B}" type="slidenum">
              <a:rPr lang="nl-NL" noProof="0" smtClean="0"/>
              <a:pPr/>
              <a:t>6</a:t>
            </a:fld>
            <a:endParaRPr lang="nl-NL" noProof="0" dirty="0"/>
          </a:p>
        </p:txBody>
      </p:sp>
      <p:sp>
        <p:nvSpPr>
          <p:cNvPr id="6" name="Text Placeholder 5">
            <a:extLst>
              <a:ext uri="{FF2B5EF4-FFF2-40B4-BE49-F238E27FC236}">
                <a16:creationId xmlns:a16="http://schemas.microsoft.com/office/drawing/2014/main" id="{819E2244-BF75-43E9-A72E-9B30A65EC587}"/>
              </a:ext>
            </a:extLst>
          </p:cNvPr>
          <p:cNvSpPr>
            <a:spLocks noGrp="1"/>
          </p:cNvSpPr>
          <p:nvPr>
            <p:ph type="body" sz="quarter" idx="14"/>
          </p:nvPr>
        </p:nvSpPr>
        <p:spPr/>
        <p:txBody>
          <a:bodyPr/>
          <a:lstStyle/>
          <a:p>
            <a:r>
              <a:rPr lang="nl-NL" dirty="0"/>
              <a:t>Conceptuele weergave van werking van het gemeentefonds</a:t>
            </a:r>
          </a:p>
        </p:txBody>
      </p:sp>
      <p:sp>
        <p:nvSpPr>
          <p:cNvPr id="7" name="Title 6">
            <a:extLst>
              <a:ext uri="{FF2B5EF4-FFF2-40B4-BE49-F238E27FC236}">
                <a16:creationId xmlns:a16="http://schemas.microsoft.com/office/drawing/2014/main" id="{AC981246-3E62-442E-9371-148F4E616525}"/>
              </a:ext>
            </a:extLst>
          </p:cNvPr>
          <p:cNvSpPr>
            <a:spLocks noGrp="1"/>
          </p:cNvSpPr>
          <p:nvPr>
            <p:ph type="title"/>
          </p:nvPr>
        </p:nvSpPr>
        <p:spPr/>
        <p:txBody>
          <a:bodyPr vert="horz"/>
          <a:lstStyle/>
          <a:p>
            <a:r>
              <a:rPr lang="nl-NL" dirty="0"/>
              <a:t>Eerst wordt de totale omvang van het gemeentefonds bepaald, vervolgens de verdeling over de gemeenten</a:t>
            </a:r>
          </a:p>
        </p:txBody>
      </p:sp>
      <p:grpSp>
        <p:nvGrpSpPr>
          <p:cNvPr id="8" name="Google Shape;400;p2">
            <a:extLst>
              <a:ext uri="{FF2B5EF4-FFF2-40B4-BE49-F238E27FC236}">
                <a16:creationId xmlns:a16="http://schemas.microsoft.com/office/drawing/2014/main" id="{E6B6083D-123C-4C11-ABC3-72CA1A3F35E0}"/>
              </a:ext>
            </a:extLst>
          </p:cNvPr>
          <p:cNvGrpSpPr/>
          <p:nvPr/>
        </p:nvGrpSpPr>
        <p:grpSpPr>
          <a:xfrm>
            <a:off x="6558153" y="1636346"/>
            <a:ext cx="3943578" cy="4638009"/>
            <a:chOff x="1043430" y="1070068"/>
            <a:chExt cx="4324005" cy="5085427"/>
          </a:xfrm>
          <a:solidFill>
            <a:srgbClr val="DBDBDB"/>
          </a:solidFill>
        </p:grpSpPr>
        <p:sp>
          <p:nvSpPr>
            <p:cNvPr id="9" name="Google Shape;401;p2">
              <a:extLst>
                <a:ext uri="{FF2B5EF4-FFF2-40B4-BE49-F238E27FC236}">
                  <a16:creationId xmlns:a16="http://schemas.microsoft.com/office/drawing/2014/main" id="{C29F476B-7177-4E80-8D31-B87FDC73DB03}"/>
                </a:ext>
              </a:extLst>
            </p:cNvPr>
            <p:cNvSpPr/>
            <p:nvPr/>
          </p:nvSpPr>
          <p:spPr>
            <a:xfrm>
              <a:off x="4147460" y="1707888"/>
              <a:ext cx="1082998" cy="1082997"/>
            </a:xfrm>
            <a:custGeom>
              <a:avLst/>
              <a:gdLst/>
              <a:ahLst/>
              <a:cxnLst/>
              <a:rect l="l" t="t" r="r" b="b"/>
              <a:pathLst>
                <a:path w="476250" h="476250" extrusionOk="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0" name="Google Shape;402;p2">
              <a:extLst>
                <a:ext uri="{FF2B5EF4-FFF2-40B4-BE49-F238E27FC236}">
                  <a16:creationId xmlns:a16="http://schemas.microsoft.com/office/drawing/2014/main" id="{0DD7E698-1A36-43CD-9143-FF46BAFAFCED}"/>
                </a:ext>
              </a:extLst>
            </p:cNvPr>
            <p:cNvSpPr/>
            <p:nvPr/>
          </p:nvSpPr>
          <p:spPr>
            <a:xfrm>
              <a:off x="3795087" y="2337310"/>
              <a:ext cx="1429558" cy="1342917"/>
            </a:xfrm>
            <a:custGeom>
              <a:avLst/>
              <a:gdLst/>
              <a:ahLst/>
              <a:cxnLst/>
              <a:rect l="l" t="t" r="r" b="b"/>
              <a:pathLst>
                <a:path w="628650" h="590550" extrusionOk="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1" name="Google Shape;403;p2">
              <a:extLst>
                <a:ext uri="{FF2B5EF4-FFF2-40B4-BE49-F238E27FC236}">
                  <a16:creationId xmlns:a16="http://schemas.microsoft.com/office/drawing/2014/main" id="{641F357B-6580-4B2C-88A0-85E5811D26CA}"/>
                </a:ext>
              </a:extLst>
            </p:cNvPr>
            <p:cNvSpPr/>
            <p:nvPr/>
          </p:nvSpPr>
          <p:spPr>
            <a:xfrm>
              <a:off x="2905842" y="2941573"/>
              <a:ext cx="2079356" cy="1451217"/>
            </a:xfrm>
            <a:custGeom>
              <a:avLst/>
              <a:gdLst/>
              <a:ahLst/>
              <a:cxnLst/>
              <a:rect l="l" t="t" r="r" b="b"/>
              <a:pathLst>
                <a:path w="914400" h="638175" extrusionOk="0">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2" name="Google Shape;404;p2">
              <a:extLst>
                <a:ext uri="{FF2B5EF4-FFF2-40B4-BE49-F238E27FC236}">
                  <a16:creationId xmlns:a16="http://schemas.microsoft.com/office/drawing/2014/main" id="{83137ABF-2ABA-4CC4-9A38-5B3DBBD2AF7D}"/>
                </a:ext>
              </a:extLst>
            </p:cNvPr>
            <p:cNvSpPr/>
            <p:nvPr/>
          </p:nvSpPr>
          <p:spPr>
            <a:xfrm>
              <a:off x="2679334" y="3344401"/>
              <a:ext cx="953038" cy="671460"/>
            </a:xfrm>
            <a:custGeom>
              <a:avLst/>
              <a:gdLst/>
              <a:ahLst/>
              <a:cxnLst/>
              <a:rect l="l" t="t" r="r" b="b"/>
              <a:pathLst>
                <a:path w="419100" h="295275" extrusionOk="0">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nvGrpSpPr>
            <p:cNvPr id="13" name="Google Shape;405;p2">
              <a:extLst>
                <a:ext uri="{FF2B5EF4-FFF2-40B4-BE49-F238E27FC236}">
                  <a16:creationId xmlns:a16="http://schemas.microsoft.com/office/drawing/2014/main" id="{3A878A54-F1C6-4DE5-B94C-B7C9D25F1526}"/>
                </a:ext>
              </a:extLst>
            </p:cNvPr>
            <p:cNvGrpSpPr/>
            <p:nvPr/>
          </p:nvGrpSpPr>
          <p:grpSpPr>
            <a:xfrm>
              <a:off x="2352151" y="1749851"/>
              <a:ext cx="931378" cy="1845658"/>
              <a:chOff x="2352151" y="1749851"/>
              <a:chExt cx="931378" cy="1845658"/>
            </a:xfrm>
            <a:grpFill/>
          </p:grpSpPr>
          <p:sp>
            <p:nvSpPr>
              <p:cNvPr id="61" name="Google Shape;406;p2">
                <a:extLst>
                  <a:ext uri="{FF2B5EF4-FFF2-40B4-BE49-F238E27FC236}">
                    <a16:creationId xmlns:a16="http://schemas.microsoft.com/office/drawing/2014/main" id="{2FB2F217-29F6-49AB-9BEE-1D3E33A44B73}"/>
                  </a:ext>
                </a:extLst>
              </p:cNvPr>
              <p:cNvSpPr/>
              <p:nvPr/>
            </p:nvSpPr>
            <p:spPr>
              <a:xfrm>
                <a:off x="2536715" y="2110723"/>
                <a:ext cx="86640" cy="64980"/>
              </a:xfrm>
              <a:custGeom>
                <a:avLst/>
                <a:gdLst/>
                <a:ahLst/>
                <a:cxnLst/>
                <a:rect l="l" t="t" r="r" b="b"/>
                <a:pathLst>
                  <a:path w="38100" h="28575" extrusionOk="0">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62" name="Google Shape;407;p2">
                <a:extLst>
                  <a:ext uri="{FF2B5EF4-FFF2-40B4-BE49-F238E27FC236}">
                    <a16:creationId xmlns:a16="http://schemas.microsoft.com/office/drawing/2014/main" id="{28B37A02-306D-484A-8C1F-EA397F0BBC3A}"/>
                  </a:ext>
                </a:extLst>
              </p:cNvPr>
              <p:cNvSpPr/>
              <p:nvPr/>
            </p:nvSpPr>
            <p:spPr>
              <a:xfrm>
                <a:off x="2352151" y="2144292"/>
                <a:ext cx="931378" cy="1451217"/>
              </a:xfrm>
              <a:custGeom>
                <a:avLst/>
                <a:gdLst/>
                <a:ahLst/>
                <a:cxnLst/>
                <a:rect l="l" t="t" r="r" b="b"/>
                <a:pathLst>
                  <a:path w="409575" h="638175" extrusionOk="0">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63" name="Google Shape;408;p2">
                <a:extLst>
                  <a:ext uri="{FF2B5EF4-FFF2-40B4-BE49-F238E27FC236}">
                    <a16:creationId xmlns:a16="http://schemas.microsoft.com/office/drawing/2014/main" id="{38E2CF63-D199-4E5D-89EE-243E4AA219DA}"/>
                  </a:ext>
                </a:extLst>
              </p:cNvPr>
              <p:cNvSpPr/>
              <p:nvPr/>
            </p:nvSpPr>
            <p:spPr>
              <a:xfrm>
                <a:off x="2603828" y="1749851"/>
                <a:ext cx="238260" cy="368220"/>
              </a:xfrm>
              <a:custGeom>
                <a:avLst/>
                <a:gdLst/>
                <a:ahLst/>
                <a:cxnLst/>
                <a:rect l="l" t="t" r="r" b="b"/>
                <a:pathLst>
                  <a:path w="104775" h="161925" extrusionOk="0">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sp>
          <p:nvSpPr>
            <p:cNvPr id="14" name="Google Shape;409;p2">
              <a:extLst>
                <a:ext uri="{FF2B5EF4-FFF2-40B4-BE49-F238E27FC236}">
                  <a16:creationId xmlns:a16="http://schemas.microsoft.com/office/drawing/2014/main" id="{D8000E7D-BFE2-4356-AD1F-D8A41B6E3070}"/>
                </a:ext>
              </a:extLst>
            </p:cNvPr>
            <p:cNvSpPr/>
            <p:nvPr/>
          </p:nvSpPr>
          <p:spPr>
            <a:xfrm>
              <a:off x="2972955" y="2085547"/>
              <a:ext cx="151620" cy="129960"/>
            </a:xfrm>
            <a:custGeom>
              <a:avLst/>
              <a:gdLst/>
              <a:ahLst/>
              <a:cxnLst/>
              <a:rect l="l" t="t" r="r" b="b"/>
              <a:pathLst>
                <a:path w="66675" h="57150" extrusionOk="0">
                  <a:moveTo>
                    <a:pt x="64839" y="5812"/>
                  </a:moveTo>
                  <a:lnTo>
                    <a:pt x="64839" y="5812"/>
                  </a:lnTo>
                  <a:lnTo>
                    <a:pt x="13191" y="50098"/>
                  </a:lnTo>
                  <a:lnTo>
                    <a:pt x="9501" y="53789"/>
                  </a:lnTo>
                  <a:lnTo>
                    <a:pt x="5812" y="53789"/>
                  </a:lnTo>
                  <a:lnTo>
                    <a:pt x="5812" y="50098"/>
                  </a:lnTo>
                  <a:lnTo>
                    <a:pt x="13191" y="50098"/>
                  </a:lnTo>
                  <a:lnTo>
                    <a:pt x="64839"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5" name="Google Shape;410;p2">
              <a:extLst>
                <a:ext uri="{FF2B5EF4-FFF2-40B4-BE49-F238E27FC236}">
                  <a16:creationId xmlns:a16="http://schemas.microsoft.com/office/drawing/2014/main" id="{0643FDD4-F59E-49E7-A7D2-61FD921D0285}"/>
                </a:ext>
              </a:extLst>
            </p:cNvPr>
            <p:cNvSpPr/>
            <p:nvPr/>
          </p:nvSpPr>
          <p:spPr>
            <a:xfrm>
              <a:off x="3551808" y="4292738"/>
              <a:ext cx="758098" cy="1862757"/>
            </a:xfrm>
            <a:custGeom>
              <a:avLst/>
              <a:gdLst/>
              <a:ahLst/>
              <a:cxnLst/>
              <a:rect l="l" t="t" r="r" b="b"/>
              <a:pathLst>
                <a:path w="333375" h="819150" extrusionOk="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6" name="Google Shape;411;p2">
              <a:extLst>
                <a:ext uri="{FF2B5EF4-FFF2-40B4-BE49-F238E27FC236}">
                  <a16:creationId xmlns:a16="http://schemas.microsoft.com/office/drawing/2014/main" id="{35F8DB6D-A0C9-416D-ABBA-5A8D42A885A2}"/>
                </a:ext>
              </a:extLst>
            </p:cNvPr>
            <p:cNvSpPr/>
            <p:nvPr/>
          </p:nvSpPr>
          <p:spPr>
            <a:xfrm>
              <a:off x="3048462" y="2790508"/>
              <a:ext cx="823078" cy="671460"/>
            </a:xfrm>
            <a:custGeom>
              <a:avLst/>
              <a:gdLst/>
              <a:ahLst/>
              <a:cxnLst/>
              <a:rect l="l" t="t" r="r" b="b"/>
              <a:pathLst>
                <a:path w="361950" h="295275" extrusionOk="0">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7" name="Google Shape;412;p2">
              <a:extLst>
                <a:ext uri="{FF2B5EF4-FFF2-40B4-BE49-F238E27FC236}">
                  <a16:creationId xmlns:a16="http://schemas.microsoft.com/office/drawing/2014/main" id="{DF85CE7B-A8AE-42B1-946C-D80AD3F66D9D}"/>
                </a:ext>
              </a:extLst>
            </p:cNvPr>
            <p:cNvSpPr/>
            <p:nvPr/>
          </p:nvSpPr>
          <p:spPr>
            <a:xfrm>
              <a:off x="3568595" y="2362495"/>
              <a:ext cx="476520" cy="433200"/>
            </a:xfrm>
            <a:custGeom>
              <a:avLst/>
              <a:gdLst/>
              <a:ahLst/>
              <a:cxnLst/>
              <a:rect l="l" t="t" r="r" b="b"/>
              <a:pathLst>
                <a:path w="209550" h="190500" extrusionOk="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8" name="Google Shape;413;p2">
              <a:extLst>
                <a:ext uri="{FF2B5EF4-FFF2-40B4-BE49-F238E27FC236}">
                  <a16:creationId xmlns:a16="http://schemas.microsoft.com/office/drawing/2014/main" id="{18812020-A007-45D9-88D9-89D8C27A24CC}"/>
                </a:ext>
              </a:extLst>
            </p:cNvPr>
            <p:cNvSpPr/>
            <p:nvPr/>
          </p:nvSpPr>
          <p:spPr>
            <a:xfrm>
              <a:off x="3719608" y="2798899"/>
              <a:ext cx="43320" cy="43320"/>
            </a:xfrm>
            <a:custGeom>
              <a:avLst/>
              <a:gdLst/>
              <a:ahLst/>
              <a:cxnLst/>
              <a:rect l="l" t="t" r="r" b="b"/>
              <a:pathLst>
                <a:path w="19050" h="19050" extrusionOk="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19" name="Google Shape;414;p2">
              <a:extLst>
                <a:ext uri="{FF2B5EF4-FFF2-40B4-BE49-F238E27FC236}">
                  <a16:creationId xmlns:a16="http://schemas.microsoft.com/office/drawing/2014/main" id="{88A4C8F0-9B57-4AFA-B2B8-5C973CED4208}"/>
                </a:ext>
              </a:extLst>
            </p:cNvPr>
            <p:cNvSpPr/>
            <p:nvPr/>
          </p:nvSpPr>
          <p:spPr>
            <a:xfrm>
              <a:off x="3224634" y="2639443"/>
              <a:ext cx="216600" cy="324900"/>
            </a:xfrm>
            <a:custGeom>
              <a:avLst/>
              <a:gdLst/>
              <a:ahLst/>
              <a:cxnLst/>
              <a:rect l="l" t="t" r="r" b="b"/>
              <a:pathLst>
                <a:path w="95250" h="142875" extrusionOk="0">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20" name="Google Shape;415;p2">
              <a:extLst>
                <a:ext uri="{FF2B5EF4-FFF2-40B4-BE49-F238E27FC236}">
                  <a16:creationId xmlns:a16="http://schemas.microsoft.com/office/drawing/2014/main" id="{5B7BD34F-E70A-4CEE-B3A8-045AF329AB77}"/>
                </a:ext>
              </a:extLst>
            </p:cNvPr>
            <p:cNvSpPr/>
            <p:nvPr/>
          </p:nvSpPr>
          <p:spPr>
            <a:xfrm>
              <a:off x="3107186" y="1942876"/>
              <a:ext cx="194940" cy="151620"/>
            </a:xfrm>
            <a:custGeom>
              <a:avLst/>
              <a:gdLst/>
              <a:ahLst/>
              <a:cxnLst/>
              <a:rect l="l" t="t" r="r" b="b"/>
              <a:pathLst>
                <a:path w="85725" h="66675" extrusionOk="0">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21" name="Google Shape;416;p2">
              <a:extLst>
                <a:ext uri="{FF2B5EF4-FFF2-40B4-BE49-F238E27FC236}">
                  <a16:creationId xmlns:a16="http://schemas.microsoft.com/office/drawing/2014/main" id="{96E1BEFF-722D-494C-991B-A52B9A4FEACD}"/>
                </a:ext>
              </a:extLst>
            </p:cNvPr>
            <p:cNvSpPr/>
            <p:nvPr/>
          </p:nvSpPr>
          <p:spPr>
            <a:xfrm>
              <a:off x="3316907" y="1942876"/>
              <a:ext cx="43320" cy="64980"/>
            </a:xfrm>
            <a:custGeom>
              <a:avLst/>
              <a:gdLst/>
              <a:ahLst/>
              <a:cxnLst/>
              <a:rect l="l" t="t" r="r" b="b"/>
              <a:pathLst>
                <a:path w="19050" h="28575" extrusionOk="0">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22" name="Google Shape;417;p2">
              <a:extLst>
                <a:ext uri="{FF2B5EF4-FFF2-40B4-BE49-F238E27FC236}">
                  <a16:creationId xmlns:a16="http://schemas.microsoft.com/office/drawing/2014/main" id="{06C5E82B-94AD-4AAA-B4AD-FBA8299D2B48}"/>
                </a:ext>
              </a:extLst>
            </p:cNvPr>
            <p:cNvSpPr/>
            <p:nvPr/>
          </p:nvSpPr>
          <p:spPr>
            <a:xfrm>
              <a:off x="4197797" y="1221131"/>
              <a:ext cx="1169638" cy="1147977"/>
            </a:xfrm>
            <a:custGeom>
              <a:avLst/>
              <a:gdLst/>
              <a:ahLst/>
              <a:cxnLst/>
              <a:rect l="l" t="t" r="r" b="b"/>
              <a:pathLst>
                <a:path w="514350" h="504825" extrusionOk="0">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nvGrpSpPr>
            <p:cNvPr id="23" name="Google Shape;418;p2">
              <a:extLst>
                <a:ext uri="{FF2B5EF4-FFF2-40B4-BE49-F238E27FC236}">
                  <a16:creationId xmlns:a16="http://schemas.microsoft.com/office/drawing/2014/main" id="{52FEA73B-EBC9-4990-9BCC-A8F9BF7ADB2A}"/>
                </a:ext>
              </a:extLst>
            </p:cNvPr>
            <p:cNvGrpSpPr/>
            <p:nvPr/>
          </p:nvGrpSpPr>
          <p:grpSpPr>
            <a:xfrm>
              <a:off x="2763225" y="1070068"/>
              <a:ext cx="1910612" cy="1386478"/>
              <a:chOff x="2763225" y="1070068"/>
              <a:chExt cx="1910612" cy="1386478"/>
            </a:xfrm>
            <a:grpFill/>
          </p:grpSpPr>
          <p:sp>
            <p:nvSpPr>
              <p:cNvPr id="49" name="Google Shape;419;p2">
                <a:extLst>
                  <a:ext uri="{FF2B5EF4-FFF2-40B4-BE49-F238E27FC236}">
                    <a16:creationId xmlns:a16="http://schemas.microsoft.com/office/drawing/2014/main" id="{D9E3A2D1-19DA-49A8-9247-EABCC85D4F14}"/>
                  </a:ext>
                </a:extLst>
              </p:cNvPr>
              <p:cNvSpPr/>
              <p:nvPr/>
            </p:nvSpPr>
            <p:spPr>
              <a:xfrm>
                <a:off x="3283354" y="1330229"/>
                <a:ext cx="1212958" cy="1126317"/>
              </a:xfrm>
              <a:custGeom>
                <a:avLst/>
                <a:gdLst/>
                <a:ahLst/>
                <a:cxnLst/>
                <a:rect l="l" t="t" r="r" b="b"/>
                <a:pathLst>
                  <a:path w="533400" h="495300" extrusionOk="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0" name="Google Shape;420;p2">
                <a:extLst>
                  <a:ext uri="{FF2B5EF4-FFF2-40B4-BE49-F238E27FC236}">
                    <a16:creationId xmlns:a16="http://schemas.microsoft.com/office/drawing/2014/main" id="{A23A1169-204F-48D7-9071-582CB29E4B80}"/>
                  </a:ext>
                </a:extLst>
              </p:cNvPr>
              <p:cNvSpPr/>
              <p:nvPr/>
            </p:nvSpPr>
            <p:spPr>
              <a:xfrm>
                <a:off x="4055166" y="1246309"/>
                <a:ext cx="21660" cy="43320"/>
              </a:xfrm>
              <a:custGeom>
                <a:avLst/>
                <a:gdLst/>
                <a:ahLst/>
                <a:cxnLst/>
                <a:rect l="l" t="t" r="r" b="b"/>
                <a:pathLst>
                  <a:path w="9525" h="19050" extrusionOk="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1" name="Google Shape;421;p2">
                <a:extLst>
                  <a:ext uri="{FF2B5EF4-FFF2-40B4-BE49-F238E27FC236}">
                    <a16:creationId xmlns:a16="http://schemas.microsoft.com/office/drawing/2014/main" id="{3FD187C5-3896-4AB9-AD04-3662D2EDE468}"/>
                  </a:ext>
                </a:extLst>
              </p:cNvPr>
              <p:cNvSpPr/>
              <p:nvPr/>
            </p:nvSpPr>
            <p:spPr>
              <a:xfrm>
                <a:off x="3585361" y="1221131"/>
                <a:ext cx="411540" cy="108300"/>
              </a:xfrm>
              <a:custGeom>
                <a:avLst/>
                <a:gdLst/>
                <a:ahLst/>
                <a:cxnLst/>
                <a:rect l="l" t="t" r="r" b="b"/>
                <a:pathLst>
                  <a:path w="180975" h="47625" extrusionOk="0">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2" name="Google Shape;422;p2">
                <a:extLst>
                  <a:ext uri="{FF2B5EF4-FFF2-40B4-BE49-F238E27FC236}">
                    <a16:creationId xmlns:a16="http://schemas.microsoft.com/office/drawing/2014/main" id="{8186247F-622B-4C45-8C4F-5444BCF35159}"/>
                  </a:ext>
                </a:extLst>
              </p:cNvPr>
              <p:cNvSpPr/>
              <p:nvPr/>
            </p:nvSpPr>
            <p:spPr>
              <a:xfrm>
                <a:off x="4139055" y="1145599"/>
                <a:ext cx="259920" cy="129960"/>
              </a:xfrm>
              <a:custGeom>
                <a:avLst/>
                <a:gdLst/>
                <a:ahLst/>
                <a:cxnLst/>
                <a:rect l="l" t="t" r="r" b="b"/>
                <a:pathLst>
                  <a:path w="114300" h="57150" extrusionOk="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3" name="Google Shape;423;p2">
                <a:extLst>
                  <a:ext uri="{FF2B5EF4-FFF2-40B4-BE49-F238E27FC236}">
                    <a16:creationId xmlns:a16="http://schemas.microsoft.com/office/drawing/2014/main" id="{E9387EDA-8DA4-4689-9BC4-8D8DCB775878}"/>
                  </a:ext>
                </a:extLst>
              </p:cNvPr>
              <p:cNvSpPr/>
              <p:nvPr/>
            </p:nvSpPr>
            <p:spPr>
              <a:xfrm>
                <a:off x="3182688" y="1623963"/>
                <a:ext cx="43320" cy="21660"/>
              </a:xfrm>
              <a:custGeom>
                <a:avLst/>
                <a:gdLst/>
                <a:ahLst/>
                <a:cxnLst/>
                <a:rect l="l" t="t" r="r" b="b"/>
                <a:pathLst>
                  <a:path w="19050" h="9525" extrusionOk="0">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4" name="Google Shape;424;p2">
                <a:extLst>
                  <a:ext uri="{FF2B5EF4-FFF2-40B4-BE49-F238E27FC236}">
                    <a16:creationId xmlns:a16="http://schemas.microsoft.com/office/drawing/2014/main" id="{28A65CFA-B1A5-4C2C-85A7-6C472195C4AD}"/>
                  </a:ext>
                </a:extLst>
              </p:cNvPr>
              <p:cNvSpPr/>
              <p:nvPr/>
            </p:nvSpPr>
            <p:spPr>
              <a:xfrm>
                <a:off x="3090406" y="1263091"/>
                <a:ext cx="454860" cy="216600"/>
              </a:xfrm>
              <a:custGeom>
                <a:avLst/>
                <a:gdLst/>
                <a:ahLst/>
                <a:cxnLst/>
                <a:rect l="l" t="t" r="r" b="b"/>
                <a:pathLst>
                  <a:path w="200025" h="95250" extrusionOk="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5" name="Google Shape;425;p2">
                <a:extLst>
                  <a:ext uri="{FF2B5EF4-FFF2-40B4-BE49-F238E27FC236}">
                    <a16:creationId xmlns:a16="http://schemas.microsoft.com/office/drawing/2014/main" id="{D957785A-300D-42E9-8EB5-ECDA7ADFF791}"/>
                  </a:ext>
                </a:extLst>
              </p:cNvPr>
              <p:cNvSpPr/>
              <p:nvPr/>
            </p:nvSpPr>
            <p:spPr>
              <a:xfrm>
                <a:off x="3048462" y="1540039"/>
                <a:ext cx="64980" cy="43320"/>
              </a:xfrm>
              <a:custGeom>
                <a:avLst/>
                <a:gdLst/>
                <a:ahLst/>
                <a:cxnLst/>
                <a:rect l="l" t="t" r="r" b="b"/>
                <a:pathLst>
                  <a:path w="28575" h="19050" extrusionOk="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6" name="Google Shape;426;p2">
                <a:extLst>
                  <a:ext uri="{FF2B5EF4-FFF2-40B4-BE49-F238E27FC236}">
                    <a16:creationId xmlns:a16="http://schemas.microsoft.com/office/drawing/2014/main" id="{6611DCBD-283F-4B5F-A665-BEAA96F5E875}"/>
                  </a:ext>
                </a:extLst>
              </p:cNvPr>
              <p:cNvSpPr/>
              <p:nvPr/>
            </p:nvSpPr>
            <p:spPr>
              <a:xfrm>
                <a:off x="2763225" y="1523254"/>
                <a:ext cx="281580" cy="194940"/>
              </a:xfrm>
              <a:custGeom>
                <a:avLst/>
                <a:gdLst/>
                <a:ahLst/>
                <a:cxnLst/>
                <a:rect l="l" t="t" r="r" b="b"/>
                <a:pathLst>
                  <a:path w="123825" h="85725" extrusionOk="0">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7" name="Google Shape;427;p2">
                <a:extLst>
                  <a:ext uri="{FF2B5EF4-FFF2-40B4-BE49-F238E27FC236}">
                    <a16:creationId xmlns:a16="http://schemas.microsoft.com/office/drawing/2014/main" id="{0952D0FE-9112-457E-91F9-1B2934B059B4}"/>
                  </a:ext>
                </a:extLst>
              </p:cNvPr>
              <p:cNvSpPr/>
              <p:nvPr/>
            </p:nvSpPr>
            <p:spPr>
              <a:xfrm>
                <a:off x="4382359" y="1153991"/>
                <a:ext cx="21660" cy="21660"/>
              </a:xfrm>
              <a:custGeom>
                <a:avLst/>
                <a:gdLst/>
                <a:ahLst/>
                <a:cxnLst/>
                <a:rect l="l" t="t" r="r" b="b"/>
                <a:pathLst>
                  <a:path w="9525" h="9525" extrusionOk="0">
                    <a:moveTo>
                      <a:pt x="5812" y="5812"/>
                    </a:moveTo>
                    <a:lnTo>
                      <a:pt x="13184" y="5812"/>
                    </a:lnTo>
                    <a:lnTo>
                      <a:pt x="13184" y="5812"/>
                    </a:lnTo>
                    <a:lnTo>
                      <a:pt x="13184" y="9502"/>
                    </a:lnTo>
                    <a:lnTo>
                      <a:pt x="13184" y="9502"/>
                    </a:lnTo>
                    <a:lnTo>
                      <a:pt x="5812" y="13193"/>
                    </a:lnTo>
                    <a:lnTo>
                      <a:pt x="5812"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8" name="Google Shape;428;p2">
                <a:extLst>
                  <a:ext uri="{FF2B5EF4-FFF2-40B4-BE49-F238E27FC236}">
                    <a16:creationId xmlns:a16="http://schemas.microsoft.com/office/drawing/2014/main" id="{6F57E23D-5A2B-4266-B4E6-B80667310C5D}"/>
                  </a:ext>
                </a:extLst>
              </p:cNvPr>
              <p:cNvSpPr/>
              <p:nvPr/>
            </p:nvSpPr>
            <p:spPr>
              <a:xfrm>
                <a:off x="4491420" y="1070068"/>
                <a:ext cx="86640" cy="86640"/>
              </a:xfrm>
              <a:custGeom>
                <a:avLst/>
                <a:gdLst/>
                <a:ahLst/>
                <a:cxnLst/>
                <a:rect l="l" t="t" r="r" b="b"/>
                <a:pathLst>
                  <a:path w="38100" h="38100" extrusionOk="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59" name="Google Shape;429;p2">
                <a:extLst>
                  <a:ext uri="{FF2B5EF4-FFF2-40B4-BE49-F238E27FC236}">
                    <a16:creationId xmlns:a16="http://schemas.microsoft.com/office/drawing/2014/main" id="{204085D1-B7EE-4068-A127-8BB6C292720B}"/>
                  </a:ext>
                </a:extLst>
              </p:cNvPr>
              <p:cNvSpPr/>
              <p:nvPr/>
            </p:nvSpPr>
            <p:spPr>
              <a:xfrm>
                <a:off x="4608857" y="1086853"/>
                <a:ext cx="64980" cy="21660"/>
              </a:xfrm>
              <a:custGeom>
                <a:avLst/>
                <a:gdLst/>
                <a:ahLst/>
                <a:cxnLst/>
                <a:rect l="l" t="t" r="r" b="b"/>
                <a:pathLst>
                  <a:path w="28575" h="9525" extrusionOk="0">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60" name="Google Shape;430;p2">
                <a:extLst>
                  <a:ext uri="{FF2B5EF4-FFF2-40B4-BE49-F238E27FC236}">
                    <a16:creationId xmlns:a16="http://schemas.microsoft.com/office/drawing/2014/main" id="{AE2F6DAF-AF12-4CD9-8935-33DAE0ECD03B}"/>
                  </a:ext>
                </a:extLst>
              </p:cNvPr>
              <p:cNvSpPr/>
              <p:nvPr/>
            </p:nvSpPr>
            <p:spPr>
              <a:xfrm>
                <a:off x="4206179" y="1397371"/>
                <a:ext cx="43320" cy="21660"/>
              </a:xfrm>
              <a:custGeom>
                <a:avLst/>
                <a:gdLst/>
                <a:ahLst/>
                <a:cxnLst/>
                <a:rect l="l" t="t" r="r" b="b"/>
                <a:pathLst>
                  <a:path w="19050" h="9525" extrusionOk="0">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sp>
          <p:nvSpPr>
            <p:cNvPr id="24" name="Google Shape;431;p2">
              <a:extLst>
                <a:ext uri="{FF2B5EF4-FFF2-40B4-BE49-F238E27FC236}">
                  <a16:creationId xmlns:a16="http://schemas.microsoft.com/office/drawing/2014/main" id="{2B1B074A-F127-4470-AFDB-43453E255117}"/>
                </a:ext>
              </a:extLst>
            </p:cNvPr>
            <p:cNvSpPr/>
            <p:nvPr/>
          </p:nvSpPr>
          <p:spPr>
            <a:xfrm>
              <a:off x="1429335" y="4309525"/>
              <a:ext cx="563160" cy="281580"/>
            </a:xfrm>
            <a:custGeom>
              <a:avLst/>
              <a:gdLst/>
              <a:ahLst/>
              <a:cxnLst/>
              <a:rect l="l" t="t" r="r" b="b"/>
              <a:pathLst>
                <a:path w="247650" h="123825" extrusionOk="0">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nvGrpSpPr>
            <p:cNvPr id="25" name="Google Shape;432;p2">
              <a:extLst>
                <a:ext uri="{FF2B5EF4-FFF2-40B4-BE49-F238E27FC236}">
                  <a16:creationId xmlns:a16="http://schemas.microsoft.com/office/drawing/2014/main" id="{4AB008EB-EF48-4B0B-89B8-20B1073D18AF}"/>
                </a:ext>
              </a:extLst>
            </p:cNvPr>
            <p:cNvGrpSpPr/>
            <p:nvPr/>
          </p:nvGrpSpPr>
          <p:grpSpPr>
            <a:xfrm>
              <a:off x="1043430" y="4343098"/>
              <a:ext cx="1053711" cy="985743"/>
              <a:chOff x="1043430" y="4343098"/>
              <a:chExt cx="1053711" cy="985743"/>
            </a:xfrm>
            <a:grpFill/>
          </p:grpSpPr>
          <p:sp>
            <p:nvSpPr>
              <p:cNvPr id="36" name="Google Shape;433;p2">
                <a:extLst>
                  <a:ext uri="{FF2B5EF4-FFF2-40B4-BE49-F238E27FC236}">
                    <a16:creationId xmlns:a16="http://schemas.microsoft.com/office/drawing/2014/main" id="{1C4C8F18-5D25-4152-9519-99B07E8E631E}"/>
                  </a:ext>
                </a:extLst>
              </p:cNvPr>
              <p:cNvSpPr/>
              <p:nvPr/>
            </p:nvSpPr>
            <p:spPr>
              <a:xfrm>
                <a:off x="1144103" y="4502561"/>
                <a:ext cx="953038" cy="519840"/>
              </a:xfrm>
              <a:custGeom>
                <a:avLst/>
                <a:gdLst/>
                <a:ahLst/>
                <a:cxnLst/>
                <a:rect l="l" t="t" r="r" b="b"/>
                <a:pathLst>
                  <a:path w="419100" h="228600" extrusionOk="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7" name="Google Shape;434;p2">
                <a:extLst>
                  <a:ext uri="{FF2B5EF4-FFF2-40B4-BE49-F238E27FC236}">
                    <a16:creationId xmlns:a16="http://schemas.microsoft.com/office/drawing/2014/main" id="{DC17B7CF-5064-41BF-9B73-6C20E34CBEA0}"/>
                  </a:ext>
                </a:extLst>
              </p:cNvPr>
              <p:cNvSpPr/>
              <p:nvPr/>
            </p:nvSpPr>
            <p:spPr>
              <a:xfrm>
                <a:off x="1949468" y="5022874"/>
                <a:ext cx="43320" cy="43320"/>
              </a:xfrm>
              <a:custGeom>
                <a:avLst/>
                <a:gdLst/>
                <a:ahLst/>
                <a:cxnLst/>
                <a:rect l="l" t="t" r="r" b="b"/>
                <a:pathLst>
                  <a:path w="19050" h="19050" extrusionOk="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8" name="Google Shape;435;p2">
                <a:extLst>
                  <a:ext uri="{FF2B5EF4-FFF2-40B4-BE49-F238E27FC236}">
                    <a16:creationId xmlns:a16="http://schemas.microsoft.com/office/drawing/2014/main" id="{8296F9F7-B5D1-43BD-A272-B91B66AAA90C}"/>
                  </a:ext>
                </a:extLst>
              </p:cNvPr>
              <p:cNvSpPr/>
              <p:nvPr/>
            </p:nvSpPr>
            <p:spPr>
              <a:xfrm>
                <a:off x="1706183" y="5014492"/>
                <a:ext cx="21660" cy="21660"/>
              </a:xfrm>
              <a:custGeom>
                <a:avLst/>
                <a:gdLst/>
                <a:ahLst/>
                <a:cxnLst/>
                <a:rect l="l" t="t" r="r" b="b"/>
                <a:pathLst>
                  <a:path w="9525" h="9525" extrusionOk="0">
                    <a:moveTo>
                      <a:pt x="5812" y="9498"/>
                    </a:moveTo>
                    <a:lnTo>
                      <a:pt x="9501" y="9498"/>
                    </a:lnTo>
                    <a:lnTo>
                      <a:pt x="13190" y="5812"/>
                    </a:lnTo>
                    <a:lnTo>
                      <a:pt x="13190" y="9498"/>
                    </a:lnTo>
                    <a:lnTo>
                      <a:pt x="13190" y="9498"/>
                    </a:lnTo>
                    <a:lnTo>
                      <a:pt x="13190" y="9498"/>
                    </a:lnTo>
                    <a:lnTo>
                      <a:pt x="5812" y="9498"/>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9" name="Google Shape;436;p2">
                <a:extLst>
                  <a:ext uri="{FF2B5EF4-FFF2-40B4-BE49-F238E27FC236}">
                    <a16:creationId xmlns:a16="http://schemas.microsoft.com/office/drawing/2014/main" id="{8F274015-49C7-4418-8626-37A5C918F9D8}"/>
                  </a:ext>
                </a:extLst>
              </p:cNvPr>
              <p:cNvSpPr/>
              <p:nvPr/>
            </p:nvSpPr>
            <p:spPr>
              <a:xfrm>
                <a:off x="1899133" y="5031279"/>
                <a:ext cx="64980" cy="43320"/>
              </a:xfrm>
              <a:custGeom>
                <a:avLst/>
                <a:gdLst/>
                <a:ahLst/>
                <a:cxnLst/>
                <a:rect l="l" t="t" r="r" b="b"/>
                <a:pathLst>
                  <a:path w="28575" h="19050" extrusionOk="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0" name="Google Shape;437;p2">
                <a:extLst>
                  <a:ext uri="{FF2B5EF4-FFF2-40B4-BE49-F238E27FC236}">
                    <a16:creationId xmlns:a16="http://schemas.microsoft.com/office/drawing/2014/main" id="{BA20D57E-58B4-4181-8FEE-565C07621D17}"/>
                  </a:ext>
                </a:extLst>
              </p:cNvPr>
              <p:cNvSpPr/>
              <p:nvPr/>
            </p:nvSpPr>
            <p:spPr>
              <a:xfrm>
                <a:off x="1043430" y="4938961"/>
                <a:ext cx="1018018" cy="389880"/>
              </a:xfrm>
              <a:custGeom>
                <a:avLst/>
                <a:gdLst/>
                <a:ahLst/>
                <a:cxnLst/>
                <a:rect l="l" t="t" r="r" b="b"/>
                <a:pathLst>
                  <a:path w="447675" h="171450" extrusionOk="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1" name="Google Shape;438;p2">
                <a:extLst>
                  <a:ext uri="{FF2B5EF4-FFF2-40B4-BE49-F238E27FC236}">
                    <a16:creationId xmlns:a16="http://schemas.microsoft.com/office/drawing/2014/main" id="{B95FB9B3-7AC8-4470-AF3C-350362D7A6A3}"/>
                  </a:ext>
                </a:extLst>
              </p:cNvPr>
              <p:cNvSpPr/>
              <p:nvPr/>
            </p:nvSpPr>
            <p:spPr>
              <a:xfrm>
                <a:off x="1420946" y="4678804"/>
                <a:ext cx="21660" cy="43320"/>
              </a:xfrm>
              <a:custGeom>
                <a:avLst/>
                <a:gdLst/>
                <a:ahLst/>
                <a:cxnLst/>
                <a:rect l="l" t="t" r="r" b="b"/>
                <a:pathLst>
                  <a:path w="9525" h="19050" extrusionOk="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2" name="Google Shape;439;p2">
                <a:extLst>
                  <a:ext uri="{FF2B5EF4-FFF2-40B4-BE49-F238E27FC236}">
                    <a16:creationId xmlns:a16="http://schemas.microsoft.com/office/drawing/2014/main" id="{4A0D9DEB-4571-446E-BA72-11B43F0A92CA}"/>
                  </a:ext>
                </a:extLst>
              </p:cNvPr>
              <p:cNvSpPr/>
              <p:nvPr/>
            </p:nvSpPr>
            <p:spPr>
              <a:xfrm>
                <a:off x="1412557" y="4502559"/>
                <a:ext cx="86640" cy="108300"/>
              </a:xfrm>
              <a:custGeom>
                <a:avLst/>
                <a:gdLst/>
                <a:ahLst/>
                <a:cxnLst/>
                <a:rect l="l" t="t" r="r" b="b"/>
                <a:pathLst>
                  <a:path w="38100" h="47625" extrusionOk="0">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3" name="Google Shape;440;p2">
                <a:extLst>
                  <a:ext uri="{FF2B5EF4-FFF2-40B4-BE49-F238E27FC236}">
                    <a16:creationId xmlns:a16="http://schemas.microsoft.com/office/drawing/2014/main" id="{A4FE90D8-F868-42EE-BBC0-4AB91C7CDEFC}"/>
                  </a:ext>
                </a:extLst>
              </p:cNvPr>
              <p:cNvSpPr/>
              <p:nvPr/>
            </p:nvSpPr>
            <p:spPr>
              <a:xfrm>
                <a:off x="1412557" y="4846647"/>
                <a:ext cx="43320" cy="64980"/>
              </a:xfrm>
              <a:custGeom>
                <a:avLst/>
                <a:gdLst/>
                <a:ahLst/>
                <a:cxnLst/>
                <a:rect l="l" t="t" r="r" b="b"/>
                <a:pathLst>
                  <a:path w="19050" h="28575" extrusionOk="0">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4" name="Google Shape;441;p2">
                <a:extLst>
                  <a:ext uri="{FF2B5EF4-FFF2-40B4-BE49-F238E27FC236}">
                    <a16:creationId xmlns:a16="http://schemas.microsoft.com/office/drawing/2014/main" id="{8B694594-DF6F-4E6E-AD05-5AC43715871F}"/>
                  </a:ext>
                </a:extLst>
              </p:cNvPr>
              <p:cNvSpPr/>
              <p:nvPr/>
            </p:nvSpPr>
            <p:spPr>
              <a:xfrm>
                <a:off x="1429335" y="4838242"/>
                <a:ext cx="43320" cy="21660"/>
              </a:xfrm>
              <a:custGeom>
                <a:avLst/>
                <a:gdLst/>
                <a:ahLst/>
                <a:cxnLst/>
                <a:rect l="l" t="t" r="r" b="b"/>
                <a:pathLst>
                  <a:path w="19050" h="9525" extrusionOk="0">
                    <a:moveTo>
                      <a:pt x="16879" y="13193"/>
                    </a:moveTo>
                    <a:lnTo>
                      <a:pt x="13190" y="13193"/>
                    </a:lnTo>
                    <a:lnTo>
                      <a:pt x="5812" y="9507"/>
                    </a:lnTo>
                    <a:lnTo>
                      <a:pt x="5812" y="9507"/>
                    </a:lnTo>
                    <a:lnTo>
                      <a:pt x="13190" y="5812"/>
                    </a:lnTo>
                    <a:lnTo>
                      <a:pt x="16879" y="5812"/>
                    </a:lnTo>
                    <a:lnTo>
                      <a:pt x="16879" y="5812"/>
                    </a:lnTo>
                    <a:lnTo>
                      <a:pt x="16879" y="13193"/>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5" name="Google Shape;442;p2">
                <a:extLst>
                  <a:ext uri="{FF2B5EF4-FFF2-40B4-BE49-F238E27FC236}">
                    <a16:creationId xmlns:a16="http://schemas.microsoft.com/office/drawing/2014/main" id="{BA022F06-D76E-47CD-821F-A891C3F8D952}"/>
                  </a:ext>
                </a:extLst>
              </p:cNvPr>
              <p:cNvSpPr/>
              <p:nvPr/>
            </p:nvSpPr>
            <p:spPr>
              <a:xfrm>
                <a:off x="1689403" y="4343098"/>
                <a:ext cx="43320" cy="21660"/>
              </a:xfrm>
              <a:custGeom>
                <a:avLst/>
                <a:gdLst/>
                <a:ahLst/>
                <a:cxnLst/>
                <a:rect l="l" t="t" r="r" b="b"/>
                <a:pathLst>
                  <a:path w="19050" h="9525" extrusionOk="0">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6" name="Google Shape;443;p2">
                <a:extLst>
                  <a:ext uri="{FF2B5EF4-FFF2-40B4-BE49-F238E27FC236}">
                    <a16:creationId xmlns:a16="http://schemas.microsoft.com/office/drawing/2014/main" id="{1907945C-FC40-41BF-B04E-1BDEF2BD652A}"/>
                  </a:ext>
                </a:extLst>
              </p:cNvPr>
              <p:cNvSpPr/>
              <p:nvPr/>
            </p:nvSpPr>
            <p:spPr>
              <a:xfrm>
                <a:off x="1941080" y="4494154"/>
                <a:ext cx="64980" cy="64980"/>
              </a:xfrm>
              <a:custGeom>
                <a:avLst/>
                <a:gdLst/>
                <a:ahLst/>
                <a:cxnLst/>
                <a:rect l="l" t="t" r="r" b="b"/>
                <a:pathLst>
                  <a:path w="28575" h="28575" extrusionOk="0">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7" name="Google Shape;444;p2">
                <a:extLst>
                  <a:ext uri="{FF2B5EF4-FFF2-40B4-BE49-F238E27FC236}">
                    <a16:creationId xmlns:a16="http://schemas.microsoft.com/office/drawing/2014/main" id="{E1A1D3DD-1363-43EB-8D27-50DDEEE3F059}"/>
                  </a:ext>
                </a:extLst>
              </p:cNvPr>
              <p:cNvSpPr/>
              <p:nvPr/>
            </p:nvSpPr>
            <p:spPr>
              <a:xfrm>
                <a:off x="1622288" y="4695568"/>
                <a:ext cx="21660" cy="21660"/>
              </a:xfrm>
              <a:custGeom>
                <a:avLst/>
                <a:gdLst/>
                <a:ahLst/>
                <a:cxnLst/>
                <a:rect l="l" t="t" r="r" b="b"/>
                <a:pathLst>
                  <a:path w="9525" h="9525" extrusionOk="0">
                    <a:moveTo>
                      <a:pt x="9501" y="9507"/>
                    </a:moveTo>
                    <a:lnTo>
                      <a:pt x="9501" y="5812"/>
                    </a:lnTo>
                    <a:lnTo>
                      <a:pt x="5812" y="5812"/>
                    </a:lnTo>
                    <a:lnTo>
                      <a:pt x="9501" y="5812"/>
                    </a:lnTo>
                    <a:lnTo>
                      <a:pt x="9501" y="5812"/>
                    </a:lnTo>
                    <a:lnTo>
                      <a:pt x="9501" y="9507"/>
                    </a:lnTo>
                    <a:lnTo>
                      <a:pt x="9501" y="9507"/>
                    </a:lnTo>
                    <a:lnTo>
                      <a:pt x="9501" y="950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48" name="Google Shape;445;p2">
                <a:extLst>
                  <a:ext uri="{FF2B5EF4-FFF2-40B4-BE49-F238E27FC236}">
                    <a16:creationId xmlns:a16="http://schemas.microsoft.com/office/drawing/2014/main" id="{4989F4D6-5B6B-4908-ABBE-A1DEF103820A}"/>
                  </a:ext>
                </a:extLst>
              </p:cNvPr>
              <p:cNvSpPr/>
              <p:nvPr/>
            </p:nvSpPr>
            <p:spPr>
              <a:xfrm>
                <a:off x="1370613" y="4586470"/>
                <a:ext cx="303240" cy="151620"/>
              </a:xfrm>
              <a:custGeom>
                <a:avLst/>
                <a:gdLst/>
                <a:ahLst/>
                <a:cxnLst/>
                <a:rect l="l" t="t" r="r" b="b"/>
                <a:pathLst>
                  <a:path w="133350" h="66675" extrusionOk="0">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grpSp>
          <p:nvGrpSpPr>
            <p:cNvPr id="26" name="Google Shape;446;p2">
              <a:extLst>
                <a:ext uri="{FF2B5EF4-FFF2-40B4-BE49-F238E27FC236}">
                  <a16:creationId xmlns:a16="http://schemas.microsoft.com/office/drawing/2014/main" id="{7C9B24AA-0991-4ED7-BC83-9B28E3509D1A}"/>
                </a:ext>
              </a:extLst>
            </p:cNvPr>
            <p:cNvGrpSpPr/>
            <p:nvPr/>
          </p:nvGrpSpPr>
          <p:grpSpPr>
            <a:xfrm>
              <a:off x="1605510" y="3294039"/>
              <a:ext cx="1489045" cy="1224241"/>
              <a:chOff x="1605510" y="3294039"/>
              <a:chExt cx="1489045" cy="1224241"/>
            </a:xfrm>
            <a:grpFill/>
          </p:grpSpPr>
          <p:sp>
            <p:nvSpPr>
              <p:cNvPr id="29" name="Google Shape;447;p2">
                <a:extLst>
                  <a:ext uri="{FF2B5EF4-FFF2-40B4-BE49-F238E27FC236}">
                    <a16:creationId xmlns:a16="http://schemas.microsoft.com/office/drawing/2014/main" id="{5C241DD7-FEBD-4B36-89AA-69E980419491}"/>
                  </a:ext>
                </a:extLst>
              </p:cNvPr>
              <p:cNvSpPr/>
              <p:nvPr/>
            </p:nvSpPr>
            <p:spPr>
              <a:xfrm>
                <a:off x="1773296" y="3294039"/>
                <a:ext cx="1321259" cy="1147978"/>
              </a:xfrm>
              <a:custGeom>
                <a:avLst/>
                <a:gdLst/>
                <a:ahLst/>
                <a:cxnLst/>
                <a:rect l="l" t="t" r="r" b="b"/>
                <a:pathLst>
                  <a:path w="581025" h="504825" extrusionOk="0">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0" name="Google Shape;448;p2">
                <a:extLst>
                  <a:ext uri="{FF2B5EF4-FFF2-40B4-BE49-F238E27FC236}">
                    <a16:creationId xmlns:a16="http://schemas.microsoft.com/office/drawing/2014/main" id="{3A419D59-5500-4AAF-924C-3026D232EB9F}"/>
                  </a:ext>
                </a:extLst>
              </p:cNvPr>
              <p:cNvSpPr/>
              <p:nvPr/>
            </p:nvSpPr>
            <p:spPr>
              <a:xfrm>
                <a:off x="1714569" y="4334716"/>
                <a:ext cx="43320" cy="21660"/>
              </a:xfrm>
              <a:custGeom>
                <a:avLst/>
                <a:gdLst/>
                <a:ahLst/>
                <a:cxnLst/>
                <a:rect l="l" t="t" r="r" b="b"/>
                <a:pathLst>
                  <a:path w="19050" h="9525" extrusionOk="0">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1" name="Google Shape;449;p2">
                <a:extLst>
                  <a:ext uri="{FF2B5EF4-FFF2-40B4-BE49-F238E27FC236}">
                    <a16:creationId xmlns:a16="http://schemas.microsoft.com/office/drawing/2014/main" id="{535C427E-4DE8-476A-A7DA-ECBC38A661A0}"/>
                  </a:ext>
                </a:extLst>
              </p:cNvPr>
              <p:cNvSpPr/>
              <p:nvPr/>
            </p:nvSpPr>
            <p:spPr>
              <a:xfrm>
                <a:off x="1681016" y="4250782"/>
                <a:ext cx="86640" cy="64980"/>
              </a:xfrm>
              <a:custGeom>
                <a:avLst/>
                <a:gdLst/>
                <a:ahLst/>
                <a:cxnLst/>
                <a:rect l="l" t="t" r="r" b="b"/>
                <a:pathLst>
                  <a:path w="38100" h="28575" extrusionOk="0">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2" name="Google Shape;450;p2">
                <a:extLst>
                  <a:ext uri="{FF2B5EF4-FFF2-40B4-BE49-F238E27FC236}">
                    <a16:creationId xmlns:a16="http://schemas.microsoft.com/office/drawing/2014/main" id="{9AA7DA29-9A1B-4A34-B765-E39EAD1DE5FB}"/>
                  </a:ext>
                </a:extLst>
              </p:cNvPr>
              <p:cNvSpPr/>
              <p:nvPr/>
            </p:nvSpPr>
            <p:spPr>
              <a:xfrm>
                <a:off x="1605510" y="4150060"/>
                <a:ext cx="649800" cy="368220"/>
              </a:xfrm>
              <a:custGeom>
                <a:avLst/>
                <a:gdLst/>
                <a:ahLst/>
                <a:cxnLst/>
                <a:rect l="l" t="t" r="r" b="b"/>
                <a:pathLst>
                  <a:path w="285750" h="161925" extrusionOk="0">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3" name="Google Shape;451;p2">
                <a:extLst>
                  <a:ext uri="{FF2B5EF4-FFF2-40B4-BE49-F238E27FC236}">
                    <a16:creationId xmlns:a16="http://schemas.microsoft.com/office/drawing/2014/main" id="{27FE4C1E-C6AA-4703-AE14-7FAB4C52B04D}"/>
                  </a:ext>
                </a:extLst>
              </p:cNvPr>
              <p:cNvSpPr/>
              <p:nvPr/>
            </p:nvSpPr>
            <p:spPr>
              <a:xfrm>
                <a:off x="2075308" y="4326307"/>
                <a:ext cx="129960" cy="64980"/>
              </a:xfrm>
              <a:custGeom>
                <a:avLst/>
                <a:gdLst/>
                <a:ahLst/>
                <a:cxnLst/>
                <a:rect l="l" t="t" r="r" b="b"/>
                <a:pathLst>
                  <a:path w="57150" h="28575" extrusionOk="0">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4" name="Google Shape;452;p2">
                <a:extLst>
                  <a:ext uri="{FF2B5EF4-FFF2-40B4-BE49-F238E27FC236}">
                    <a16:creationId xmlns:a16="http://schemas.microsoft.com/office/drawing/2014/main" id="{D5603A1C-1BCF-43F1-904C-42C9E5B37F5B}"/>
                  </a:ext>
                </a:extLst>
              </p:cNvPr>
              <p:cNvSpPr/>
              <p:nvPr/>
            </p:nvSpPr>
            <p:spPr>
              <a:xfrm>
                <a:off x="1764907" y="4309520"/>
                <a:ext cx="64980" cy="86640"/>
              </a:xfrm>
              <a:custGeom>
                <a:avLst/>
                <a:gdLst/>
                <a:ahLst/>
                <a:cxnLst/>
                <a:rect l="l" t="t" r="r" b="b"/>
                <a:pathLst>
                  <a:path w="28575" h="38100" extrusionOk="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35" name="Google Shape;453;p2">
                <a:extLst>
                  <a:ext uri="{FF2B5EF4-FFF2-40B4-BE49-F238E27FC236}">
                    <a16:creationId xmlns:a16="http://schemas.microsoft.com/office/drawing/2014/main" id="{8FBA85FE-70B9-4912-ACFD-CB5FEBE3B757}"/>
                  </a:ext>
                </a:extLst>
              </p:cNvPr>
              <p:cNvSpPr/>
              <p:nvPr/>
            </p:nvSpPr>
            <p:spPr>
              <a:xfrm>
                <a:off x="2226316" y="4427025"/>
                <a:ext cx="21660" cy="21660"/>
              </a:xfrm>
              <a:custGeom>
                <a:avLst/>
                <a:gdLst/>
                <a:ahLst/>
                <a:cxnLst/>
                <a:rect l="l" t="t" r="r" b="b"/>
                <a:pathLst>
                  <a:path w="9525" h="9525" extrusionOk="0">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sp>
          <p:nvSpPr>
            <p:cNvPr id="27" name="Google Shape;454;p2">
              <a:extLst>
                <a:ext uri="{FF2B5EF4-FFF2-40B4-BE49-F238E27FC236}">
                  <a16:creationId xmlns:a16="http://schemas.microsoft.com/office/drawing/2014/main" id="{C4F66A46-F167-4821-AF9F-FE8F3EA142C2}"/>
                </a:ext>
              </a:extLst>
            </p:cNvPr>
            <p:cNvSpPr/>
            <p:nvPr/>
          </p:nvSpPr>
          <p:spPr>
            <a:xfrm>
              <a:off x="1999804" y="4200420"/>
              <a:ext cx="2101016" cy="1104657"/>
            </a:xfrm>
            <a:custGeom>
              <a:avLst/>
              <a:gdLst/>
              <a:ahLst/>
              <a:cxnLst/>
              <a:rect l="l" t="t" r="r" b="b"/>
              <a:pathLst>
                <a:path w="923925" h="485775" extrusionOk="0">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sp>
          <p:nvSpPr>
            <p:cNvPr id="28" name="Google Shape;455;p2">
              <a:extLst>
                <a:ext uri="{FF2B5EF4-FFF2-40B4-BE49-F238E27FC236}">
                  <a16:creationId xmlns:a16="http://schemas.microsoft.com/office/drawing/2014/main" id="{A0A10DA4-0ECF-4C47-81A8-8CA9A4671242}"/>
                </a:ext>
              </a:extLst>
            </p:cNvPr>
            <p:cNvSpPr/>
            <p:nvPr/>
          </p:nvSpPr>
          <p:spPr>
            <a:xfrm>
              <a:off x="2813588" y="4888619"/>
              <a:ext cx="43320" cy="43320"/>
            </a:xfrm>
            <a:custGeom>
              <a:avLst/>
              <a:gdLst/>
              <a:ahLst/>
              <a:cxnLst/>
              <a:rect l="l" t="t" r="r" b="b"/>
              <a:pathLst>
                <a:path w="19050" h="19050" extrusionOk="0">
                  <a:moveTo>
                    <a:pt x="9501" y="5812"/>
                  </a:moveTo>
                  <a:lnTo>
                    <a:pt x="9501" y="9507"/>
                  </a:lnTo>
                  <a:lnTo>
                    <a:pt x="13191" y="13194"/>
                  </a:lnTo>
                  <a:lnTo>
                    <a:pt x="13191" y="13194"/>
                  </a:lnTo>
                  <a:lnTo>
                    <a:pt x="13191" y="9507"/>
                  </a:lnTo>
                  <a:lnTo>
                    <a:pt x="13191" y="5812"/>
                  </a:lnTo>
                  <a:lnTo>
                    <a:pt x="16880" y="9507"/>
                  </a:lnTo>
                  <a:lnTo>
                    <a:pt x="16880" y="9507"/>
                  </a:lnTo>
                  <a:lnTo>
                    <a:pt x="13191" y="9507"/>
                  </a:lnTo>
                  <a:lnTo>
                    <a:pt x="13191" y="9507"/>
                  </a:lnTo>
                  <a:lnTo>
                    <a:pt x="13191" y="13194"/>
                  </a:lnTo>
                  <a:lnTo>
                    <a:pt x="13191" y="13194"/>
                  </a:lnTo>
                  <a:lnTo>
                    <a:pt x="16880" y="13194"/>
                  </a:lnTo>
                  <a:lnTo>
                    <a:pt x="16880" y="16880"/>
                  </a:lnTo>
                  <a:lnTo>
                    <a:pt x="16880" y="16880"/>
                  </a:lnTo>
                  <a:lnTo>
                    <a:pt x="16880" y="20575"/>
                  </a:lnTo>
                  <a:lnTo>
                    <a:pt x="16880" y="20575"/>
                  </a:lnTo>
                  <a:lnTo>
                    <a:pt x="13191" y="20575"/>
                  </a:lnTo>
                  <a:lnTo>
                    <a:pt x="9501" y="16880"/>
                  </a:lnTo>
                  <a:lnTo>
                    <a:pt x="5812" y="16880"/>
                  </a:lnTo>
                  <a:lnTo>
                    <a:pt x="9501" y="13194"/>
                  </a:lnTo>
                  <a:lnTo>
                    <a:pt x="5812" y="9507"/>
                  </a:lnTo>
                  <a:lnTo>
                    <a:pt x="5812" y="5812"/>
                  </a:lnTo>
                  <a:lnTo>
                    <a:pt x="9501" y="5812"/>
                  </a:lnTo>
                  <a:lnTo>
                    <a:pt x="9501" y="5812"/>
                  </a:lnTo>
                  <a:close/>
                </a:path>
              </a:pathLst>
            </a:custGeom>
            <a:grpFill/>
            <a:ln w="12700" cap="flat" cmpd="sng">
              <a:solidFill>
                <a:srgbClr val="AFAF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rgbClr val="002060"/>
                </a:solidFill>
                <a:latin typeface="Corbel" panose="020B0503020204020204" pitchFamily="34" charset="0"/>
                <a:ea typeface="Arial"/>
                <a:cs typeface="Arial"/>
                <a:sym typeface="Arial"/>
              </a:endParaRPr>
            </a:p>
          </p:txBody>
        </p:sp>
      </p:grpSp>
      <p:sp>
        <p:nvSpPr>
          <p:cNvPr id="136" name="Freeform: Shape 135">
            <a:extLst>
              <a:ext uri="{FF2B5EF4-FFF2-40B4-BE49-F238E27FC236}">
                <a16:creationId xmlns:a16="http://schemas.microsoft.com/office/drawing/2014/main" id="{93157EEA-37B0-4157-BA02-86E5EE5BB232}"/>
              </a:ext>
            </a:extLst>
          </p:cNvPr>
          <p:cNvSpPr/>
          <p:nvPr/>
        </p:nvSpPr>
        <p:spPr>
          <a:xfrm rot="4960364" flipV="1">
            <a:off x="7397991" y="3267487"/>
            <a:ext cx="389964" cy="709696"/>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95250" cap="flat">
            <a:solidFill>
              <a:srgbClr val="FFC000"/>
            </a:solidFill>
            <a:prstDash val="solid"/>
            <a:miter/>
            <a:headEnd type="none" w="med" len="med"/>
            <a:tailEnd type="triangle" w="med" len="med"/>
          </a:ln>
        </p:spPr>
        <p:txBody>
          <a:bodyPr rtlCol="0" anchor="ctr"/>
          <a:lstStyle/>
          <a:p>
            <a:pPr algn="ctr"/>
            <a:endParaRPr lang="nl-NL" dirty="0"/>
          </a:p>
        </p:txBody>
      </p:sp>
      <p:sp>
        <p:nvSpPr>
          <p:cNvPr id="138" name="Freeform: Shape 137">
            <a:extLst>
              <a:ext uri="{FF2B5EF4-FFF2-40B4-BE49-F238E27FC236}">
                <a16:creationId xmlns:a16="http://schemas.microsoft.com/office/drawing/2014/main" id="{0D374102-D52D-4B74-BA8A-4D72C75AF28C}"/>
              </a:ext>
            </a:extLst>
          </p:cNvPr>
          <p:cNvSpPr/>
          <p:nvPr/>
        </p:nvSpPr>
        <p:spPr>
          <a:xfrm rot="5741782" flipV="1">
            <a:off x="7388042" y="3249348"/>
            <a:ext cx="561161" cy="1224260"/>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76200" cap="flat">
            <a:solidFill>
              <a:srgbClr val="FFC000"/>
            </a:solidFill>
            <a:prstDash val="solid"/>
            <a:miter/>
            <a:headEnd type="none" w="med" len="med"/>
            <a:tailEnd type="triangle" w="med" len="med"/>
          </a:ln>
        </p:spPr>
        <p:txBody>
          <a:bodyPr rtlCol="0" anchor="ctr"/>
          <a:lstStyle/>
          <a:p>
            <a:pPr algn="ctr"/>
            <a:endParaRPr lang="nl-NL" dirty="0"/>
          </a:p>
        </p:txBody>
      </p:sp>
      <p:sp>
        <p:nvSpPr>
          <p:cNvPr id="139" name="Freeform: Shape 138">
            <a:extLst>
              <a:ext uri="{FF2B5EF4-FFF2-40B4-BE49-F238E27FC236}">
                <a16:creationId xmlns:a16="http://schemas.microsoft.com/office/drawing/2014/main" id="{5B84FF7E-01E1-479C-A4DE-3BE6905AE450}"/>
              </a:ext>
            </a:extLst>
          </p:cNvPr>
          <p:cNvSpPr/>
          <p:nvPr/>
        </p:nvSpPr>
        <p:spPr>
          <a:xfrm rot="6793962" flipV="1">
            <a:off x="7237582" y="3375440"/>
            <a:ext cx="769160" cy="1741289"/>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57150" cap="flat">
            <a:solidFill>
              <a:srgbClr val="FFC000"/>
            </a:solidFill>
            <a:prstDash val="solid"/>
            <a:miter/>
            <a:headEnd type="none" w="med" len="med"/>
            <a:tailEnd type="triangle" w="med" len="med"/>
          </a:ln>
        </p:spPr>
        <p:txBody>
          <a:bodyPr rtlCol="0" anchor="ctr"/>
          <a:lstStyle/>
          <a:p>
            <a:pPr algn="ctr"/>
            <a:endParaRPr lang="nl-NL" dirty="0"/>
          </a:p>
        </p:txBody>
      </p:sp>
      <p:sp>
        <p:nvSpPr>
          <p:cNvPr id="146" name="TextBox 145">
            <a:extLst>
              <a:ext uri="{FF2B5EF4-FFF2-40B4-BE49-F238E27FC236}">
                <a16:creationId xmlns:a16="http://schemas.microsoft.com/office/drawing/2014/main" id="{DBD46899-71EF-4B91-A91B-239257D1A8F9}"/>
              </a:ext>
            </a:extLst>
          </p:cNvPr>
          <p:cNvSpPr txBox="1"/>
          <p:nvPr/>
        </p:nvSpPr>
        <p:spPr>
          <a:xfrm>
            <a:off x="658813" y="3331787"/>
            <a:ext cx="4818256" cy="1200329"/>
          </a:xfrm>
          <a:prstGeom prst="rect">
            <a:avLst/>
          </a:prstGeom>
          <a:noFill/>
        </p:spPr>
        <p:txBody>
          <a:bodyPr wrap="square" anchor="ctr">
            <a:spAutoFit/>
          </a:bodyPr>
          <a:lstStyle/>
          <a:p>
            <a:pPr marL="0" indent="0">
              <a:buNone/>
            </a:pPr>
            <a:r>
              <a:rPr lang="nl-NL" sz="1600" dirty="0"/>
              <a:t>Voor begrip van het gemeentefonds zijn 2 modellen relevant; een </a:t>
            </a:r>
            <a:r>
              <a:rPr lang="nl-NL" sz="1600" b="1" dirty="0" err="1"/>
              <a:t>omvangsmodel</a:t>
            </a:r>
            <a:r>
              <a:rPr lang="nl-NL" sz="1600" b="1" dirty="0"/>
              <a:t> </a:t>
            </a:r>
            <a:r>
              <a:rPr lang="nl-NL" sz="1600" dirty="0"/>
              <a:t>die de omvang van de totale algemene uitkering bepaalt en een </a:t>
            </a:r>
            <a:r>
              <a:rPr lang="nl-NL" sz="1600" b="1" dirty="0"/>
              <a:t>verdeelmodel </a:t>
            </a:r>
            <a:r>
              <a:rPr lang="nl-NL" sz="1600" dirty="0"/>
              <a:t>die de verdeling van deze uitkering over alle gemeenten bepaalt.</a:t>
            </a:r>
          </a:p>
        </p:txBody>
      </p:sp>
      <p:pic>
        <p:nvPicPr>
          <p:cNvPr id="114688" name="Picture 114687" descr="Icon&#10;&#10;Description automatically generated">
            <a:extLst>
              <a:ext uri="{FF2B5EF4-FFF2-40B4-BE49-F238E27FC236}">
                <a16:creationId xmlns:a16="http://schemas.microsoft.com/office/drawing/2014/main" id="{AC500C8E-B544-4952-95F2-05DCC45D69B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050"/>
                    </a14:imgEffect>
                    <a14:imgEffect>
                      <a14:saturation sat="66000"/>
                    </a14:imgEffect>
                  </a14:imgLayer>
                </a14:imgProps>
              </a:ext>
            </a:extLst>
          </a:blip>
          <a:stretch>
            <a:fillRect/>
          </a:stretch>
        </p:blipFill>
        <p:spPr>
          <a:xfrm>
            <a:off x="6291165" y="2094369"/>
            <a:ext cx="1330117" cy="1330117"/>
          </a:xfrm>
          <a:prstGeom prst="rect">
            <a:avLst/>
          </a:prstGeom>
          <a:noFill/>
          <a:extLst>
            <a:ext uri="{909E8E84-426E-40DD-AFC4-6F175D3DCCD1}">
              <a14:hiddenFill xmlns:a14="http://schemas.microsoft.com/office/drawing/2010/main">
                <a:solidFill>
                  <a:srgbClr val="22777B"/>
                </a:solidFill>
              </a14:hiddenFill>
            </a:ext>
          </a:extLst>
        </p:spPr>
      </p:pic>
      <p:sp>
        <p:nvSpPr>
          <p:cNvPr id="82" name="Rectangle 81">
            <a:extLst>
              <a:ext uri="{FF2B5EF4-FFF2-40B4-BE49-F238E27FC236}">
                <a16:creationId xmlns:a16="http://schemas.microsoft.com/office/drawing/2014/main" id="{EAF048AB-1D01-44C3-8851-12572AE45243}"/>
              </a:ext>
            </a:extLst>
          </p:cNvPr>
          <p:cNvSpPr/>
          <p:nvPr/>
        </p:nvSpPr>
        <p:spPr>
          <a:xfrm>
            <a:off x="8135402" y="3490686"/>
            <a:ext cx="273210" cy="24857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95" name="Picture 94" descr="Icon&#10;&#10;Description automatically generated">
            <a:extLst>
              <a:ext uri="{FF2B5EF4-FFF2-40B4-BE49-F238E27FC236}">
                <a16:creationId xmlns:a16="http://schemas.microsoft.com/office/drawing/2014/main" id="{97596C08-D990-411C-874C-879BC867245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050"/>
                    </a14:imgEffect>
                    <a14:imgEffect>
                      <a14:saturation sat="66000"/>
                    </a14:imgEffect>
                  </a14:imgLayer>
                </a14:imgProps>
              </a:ext>
            </a:extLst>
          </a:blip>
          <a:stretch>
            <a:fillRect/>
          </a:stretch>
        </p:blipFill>
        <p:spPr>
          <a:xfrm>
            <a:off x="8009529" y="3275825"/>
            <a:ext cx="494414" cy="494414"/>
          </a:xfrm>
          <a:prstGeom prst="rect">
            <a:avLst/>
          </a:prstGeom>
          <a:noFill/>
          <a:extLst>
            <a:ext uri="{909E8E84-426E-40DD-AFC4-6F175D3DCCD1}">
              <a14:hiddenFill xmlns:a14="http://schemas.microsoft.com/office/drawing/2010/main">
                <a:solidFill>
                  <a:srgbClr val="22777B"/>
                </a:solidFill>
              </a14:hiddenFill>
            </a:ext>
          </a:extLst>
        </p:spPr>
      </p:pic>
      <p:grpSp>
        <p:nvGrpSpPr>
          <p:cNvPr id="98" name="Group 97">
            <a:extLst>
              <a:ext uri="{FF2B5EF4-FFF2-40B4-BE49-F238E27FC236}">
                <a16:creationId xmlns:a16="http://schemas.microsoft.com/office/drawing/2014/main" id="{11213CEB-541F-4AD5-9A87-16E39C727038}"/>
              </a:ext>
            </a:extLst>
          </p:cNvPr>
          <p:cNvGrpSpPr/>
          <p:nvPr/>
        </p:nvGrpSpPr>
        <p:grpSpPr>
          <a:xfrm>
            <a:off x="8292513" y="3821482"/>
            <a:ext cx="387806" cy="387806"/>
            <a:chOff x="8855555" y="3333949"/>
            <a:chExt cx="399103" cy="399103"/>
          </a:xfrm>
        </p:grpSpPr>
        <p:sp>
          <p:nvSpPr>
            <p:cNvPr id="99" name="Rectangle 98">
              <a:extLst>
                <a:ext uri="{FF2B5EF4-FFF2-40B4-BE49-F238E27FC236}">
                  <a16:creationId xmlns:a16="http://schemas.microsoft.com/office/drawing/2014/main" id="{3092900F-5D1F-4484-AAFC-557E65DE4842}"/>
                </a:ext>
              </a:extLst>
            </p:cNvPr>
            <p:cNvSpPr/>
            <p:nvPr/>
          </p:nvSpPr>
          <p:spPr>
            <a:xfrm>
              <a:off x="8957163" y="3507390"/>
              <a:ext cx="220542" cy="20065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00" name="Picture 99" descr="Icon&#10;&#10;Description automatically generated">
              <a:extLst>
                <a:ext uri="{FF2B5EF4-FFF2-40B4-BE49-F238E27FC236}">
                  <a16:creationId xmlns:a16="http://schemas.microsoft.com/office/drawing/2014/main" id="{583E1582-E404-4C09-AE9B-9FDDBD73E9E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050"/>
                      </a14:imgEffect>
                      <a14:imgEffect>
                        <a14:saturation sat="66000"/>
                      </a14:imgEffect>
                    </a14:imgLayer>
                  </a14:imgProps>
                </a:ext>
              </a:extLst>
            </a:blip>
            <a:stretch>
              <a:fillRect/>
            </a:stretch>
          </p:blipFill>
          <p:spPr>
            <a:xfrm>
              <a:off x="8855555" y="3333949"/>
              <a:ext cx="399103" cy="399103"/>
            </a:xfrm>
            <a:prstGeom prst="rect">
              <a:avLst/>
            </a:prstGeom>
            <a:noFill/>
            <a:extLst>
              <a:ext uri="{909E8E84-426E-40DD-AFC4-6F175D3DCCD1}">
                <a14:hiddenFill xmlns:a14="http://schemas.microsoft.com/office/drawing/2010/main">
                  <a:solidFill>
                    <a:srgbClr val="22777B"/>
                  </a:solidFill>
                </a14:hiddenFill>
              </a:ext>
            </a:extLst>
          </p:spPr>
        </p:pic>
      </p:grpSp>
      <p:grpSp>
        <p:nvGrpSpPr>
          <p:cNvPr id="101" name="Group 100">
            <a:extLst>
              <a:ext uri="{FF2B5EF4-FFF2-40B4-BE49-F238E27FC236}">
                <a16:creationId xmlns:a16="http://schemas.microsoft.com/office/drawing/2014/main" id="{1A312043-83A0-451F-936A-15F79950485B}"/>
              </a:ext>
            </a:extLst>
          </p:cNvPr>
          <p:cNvGrpSpPr/>
          <p:nvPr/>
        </p:nvGrpSpPr>
        <p:grpSpPr>
          <a:xfrm>
            <a:off x="8353594" y="4622060"/>
            <a:ext cx="331886" cy="331886"/>
            <a:chOff x="8855555" y="3333949"/>
            <a:chExt cx="399103" cy="399103"/>
          </a:xfrm>
        </p:grpSpPr>
        <p:sp>
          <p:nvSpPr>
            <p:cNvPr id="102" name="Rectangle 101">
              <a:extLst>
                <a:ext uri="{FF2B5EF4-FFF2-40B4-BE49-F238E27FC236}">
                  <a16:creationId xmlns:a16="http://schemas.microsoft.com/office/drawing/2014/main" id="{54C5CB8C-B6A7-435E-84BE-FE9E178B9974}"/>
                </a:ext>
              </a:extLst>
            </p:cNvPr>
            <p:cNvSpPr/>
            <p:nvPr/>
          </p:nvSpPr>
          <p:spPr>
            <a:xfrm>
              <a:off x="8957163" y="3507390"/>
              <a:ext cx="220542" cy="20065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03" name="Picture 102" descr="Icon&#10;&#10;Description automatically generated">
              <a:extLst>
                <a:ext uri="{FF2B5EF4-FFF2-40B4-BE49-F238E27FC236}">
                  <a16:creationId xmlns:a16="http://schemas.microsoft.com/office/drawing/2014/main" id="{D0CB39ED-182E-4AF3-BFAC-89E984E3012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050"/>
                      </a14:imgEffect>
                      <a14:imgEffect>
                        <a14:saturation sat="66000"/>
                      </a14:imgEffect>
                    </a14:imgLayer>
                  </a14:imgProps>
                </a:ext>
              </a:extLst>
            </a:blip>
            <a:stretch>
              <a:fillRect/>
            </a:stretch>
          </p:blipFill>
          <p:spPr>
            <a:xfrm>
              <a:off x="8855555" y="3333949"/>
              <a:ext cx="399103" cy="399103"/>
            </a:xfrm>
            <a:prstGeom prst="rect">
              <a:avLst/>
            </a:prstGeom>
            <a:noFill/>
            <a:extLst>
              <a:ext uri="{909E8E84-426E-40DD-AFC4-6F175D3DCCD1}">
                <a14:hiddenFill xmlns:a14="http://schemas.microsoft.com/office/drawing/2010/main">
                  <a:solidFill>
                    <a:srgbClr val="22777B"/>
                  </a:solidFill>
                </a14:hiddenFill>
              </a:ext>
            </a:extLst>
          </p:spPr>
        </p:pic>
      </p:grpSp>
      <p:sp>
        <p:nvSpPr>
          <p:cNvPr id="2" name="Rectangle: Rounded Corners 1">
            <a:extLst>
              <a:ext uri="{FF2B5EF4-FFF2-40B4-BE49-F238E27FC236}">
                <a16:creationId xmlns:a16="http://schemas.microsoft.com/office/drawing/2014/main" id="{2FCCE4D0-6AD3-40D7-9529-192543799F7A}"/>
              </a:ext>
            </a:extLst>
          </p:cNvPr>
          <p:cNvSpPr/>
          <p:nvPr/>
        </p:nvSpPr>
        <p:spPr>
          <a:xfrm>
            <a:off x="5994400" y="1671408"/>
            <a:ext cx="1757332" cy="285860"/>
          </a:xfrm>
          <a:prstGeom prst="roundRect">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1.Omvangsmodel</a:t>
            </a:r>
          </a:p>
        </p:txBody>
      </p:sp>
      <p:sp>
        <p:nvSpPr>
          <p:cNvPr id="81" name="Rectangle: Rounded Corners 80">
            <a:extLst>
              <a:ext uri="{FF2B5EF4-FFF2-40B4-BE49-F238E27FC236}">
                <a16:creationId xmlns:a16="http://schemas.microsoft.com/office/drawing/2014/main" id="{8C922374-27D6-4D00-88DB-4442C5F26D29}"/>
              </a:ext>
            </a:extLst>
          </p:cNvPr>
          <p:cNvSpPr/>
          <p:nvPr/>
        </p:nvSpPr>
        <p:spPr>
          <a:xfrm>
            <a:off x="5994400" y="4249714"/>
            <a:ext cx="1757332" cy="285860"/>
          </a:xfrm>
          <a:prstGeom prst="round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2. Verdeelmodel</a:t>
            </a:r>
          </a:p>
        </p:txBody>
      </p:sp>
    </p:spTree>
    <p:extLst>
      <p:ext uri="{BB962C8B-B14F-4D97-AF65-F5344CB8AC3E}">
        <p14:creationId xmlns:p14="http://schemas.microsoft.com/office/powerpoint/2010/main" val="233275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09D601E8-CEAF-4BF0-89D2-FCCA946FDD47}"/>
              </a:ext>
            </a:extLst>
          </p:cNvPr>
          <p:cNvGraphicFramePr>
            <a:graphicFrameLocks noChangeAspect="1"/>
          </p:cNvGraphicFramePr>
          <p:nvPr>
            <p:custDataLst>
              <p:tags r:id="rId2"/>
            </p:custDataLst>
            <p:extLst>
              <p:ext uri="{D42A27DB-BD31-4B8C-83A1-F6EECF244321}">
                <p14:modId xmlns:p14="http://schemas.microsoft.com/office/powerpoint/2010/main" val="4274289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4" name="think-cell Slide" r:id="rId5" imgW="501" imgH="502" progId="TCLayout.ActiveDocument.1">
                  <p:embed/>
                </p:oleObj>
              </mc:Choice>
              <mc:Fallback>
                <p:oleObj name="think-cell Slide" r:id="rId5" imgW="501" imgH="502" progId="TCLayout.ActiveDocument.1">
                  <p:embed/>
                  <p:pic>
                    <p:nvPicPr>
                      <p:cNvPr id="23" name="Object 22" hidden="1">
                        <a:extLst>
                          <a:ext uri="{FF2B5EF4-FFF2-40B4-BE49-F238E27FC236}">
                            <a16:creationId xmlns:a16="http://schemas.microsoft.com/office/drawing/2014/main" id="{09D601E8-CEAF-4BF0-89D2-FCCA946FDD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AB347951-8EA8-4FE3-8C94-A561FB835C78}"/>
              </a:ext>
            </a:extLst>
          </p:cNvPr>
          <p:cNvGrpSpPr/>
          <p:nvPr/>
        </p:nvGrpSpPr>
        <p:grpSpPr>
          <a:xfrm>
            <a:off x="1792909" y="3021771"/>
            <a:ext cx="2280379" cy="2280379"/>
            <a:chOff x="2040520" y="3102092"/>
            <a:chExt cx="2127115" cy="2127115"/>
          </a:xfrm>
        </p:grpSpPr>
        <p:grpSp>
          <p:nvGrpSpPr>
            <p:cNvPr id="22" name="Group 21">
              <a:extLst>
                <a:ext uri="{FF2B5EF4-FFF2-40B4-BE49-F238E27FC236}">
                  <a16:creationId xmlns:a16="http://schemas.microsoft.com/office/drawing/2014/main" id="{9A9014E0-3BF5-4A88-8706-FF53A9522869}"/>
                </a:ext>
              </a:extLst>
            </p:cNvPr>
            <p:cNvGrpSpPr/>
            <p:nvPr/>
          </p:nvGrpSpPr>
          <p:grpSpPr>
            <a:xfrm>
              <a:off x="2040520" y="3102092"/>
              <a:ext cx="2127115" cy="2127115"/>
              <a:chOff x="3818520" y="3389348"/>
              <a:chExt cx="2127115" cy="2127115"/>
            </a:xfrm>
          </p:grpSpPr>
          <p:sp>
            <p:nvSpPr>
              <p:cNvPr id="20" name="Flowchart: Connector 19">
                <a:extLst>
                  <a:ext uri="{FF2B5EF4-FFF2-40B4-BE49-F238E27FC236}">
                    <a16:creationId xmlns:a16="http://schemas.microsoft.com/office/drawing/2014/main" id="{25B70F38-733E-440A-90A4-CBE701495E37}"/>
                  </a:ext>
                </a:extLst>
              </p:cNvPr>
              <p:cNvSpPr/>
              <p:nvPr/>
            </p:nvSpPr>
            <p:spPr>
              <a:xfrm>
                <a:off x="3818520" y="3389348"/>
                <a:ext cx="2127115" cy="2127115"/>
              </a:xfrm>
              <a:prstGeom prst="flowChartConnector">
                <a:avLst/>
              </a:prstGeom>
              <a:solidFill>
                <a:srgbClr val="95C5C9">
                  <a:alpha val="50000"/>
                </a:srgbClr>
              </a:solidFill>
              <a:ln w="28575"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21" name="TextBox 20">
                <a:extLst>
                  <a:ext uri="{FF2B5EF4-FFF2-40B4-BE49-F238E27FC236}">
                    <a16:creationId xmlns:a16="http://schemas.microsoft.com/office/drawing/2014/main" id="{F4D4744E-A412-4DD2-B5CF-C3C11CDE2327}"/>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sp>
          <p:nvSpPr>
            <p:cNvPr id="39" name="TextBox 38">
              <a:extLst>
                <a:ext uri="{FF2B5EF4-FFF2-40B4-BE49-F238E27FC236}">
                  <a16:creationId xmlns:a16="http://schemas.microsoft.com/office/drawing/2014/main" id="{25ECCC44-05E4-416A-88FD-4CA091385C32}"/>
                </a:ext>
              </a:extLst>
            </p:cNvPr>
            <p:cNvSpPr txBox="1"/>
            <p:nvPr/>
          </p:nvSpPr>
          <p:spPr>
            <a:xfrm>
              <a:off x="2184634" y="4165649"/>
              <a:ext cx="1908429" cy="447861"/>
            </a:xfrm>
            <a:prstGeom prst="rect">
              <a:avLst/>
            </a:prstGeom>
            <a:noFill/>
          </p:spPr>
          <p:txBody>
            <a:bodyPr wrap="square">
              <a:spAutoFit/>
            </a:bodyPr>
            <a:lstStyle/>
            <a:p>
              <a:pPr marL="0" indent="0" algn="ctr">
                <a:buNone/>
              </a:pPr>
              <a:r>
                <a:rPr lang="nl-NL" b="1" dirty="0"/>
                <a:t>Verdeelmodel </a:t>
              </a:r>
              <a:br>
                <a:rPr lang="nl-NL" b="1" dirty="0"/>
              </a:br>
              <a:r>
                <a:rPr lang="nl-NL" b="1" dirty="0"/>
                <a:t>(werklast)</a:t>
              </a:r>
            </a:p>
          </p:txBody>
        </p:sp>
      </p:grpSp>
      <p:sp>
        <p:nvSpPr>
          <p:cNvPr id="48" name="Arc 47">
            <a:extLst>
              <a:ext uri="{FF2B5EF4-FFF2-40B4-BE49-F238E27FC236}">
                <a16:creationId xmlns:a16="http://schemas.microsoft.com/office/drawing/2014/main" id="{E3567492-2DF1-4A6E-94AB-AEF3BFC65A98}"/>
              </a:ext>
            </a:extLst>
          </p:cNvPr>
          <p:cNvSpPr/>
          <p:nvPr/>
        </p:nvSpPr>
        <p:spPr>
          <a:xfrm rot="8212054">
            <a:off x="4039333" y="3476740"/>
            <a:ext cx="801512" cy="816750"/>
          </a:xfrm>
          <a:prstGeom prst="arc">
            <a:avLst>
              <a:gd name="adj1" fmla="val 15929752"/>
              <a:gd name="adj2" fmla="val 0"/>
            </a:avLst>
          </a:prstGeom>
          <a:ln w="28575">
            <a:solidFill>
              <a:srgbClr val="22777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9" name="TextBox 48">
            <a:extLst>
              <a:ext uri="{FF2B5EF4-FFF2-40B4-BE49-F238E27FC236}">
                <a16:creationId xmlns:a16="http://schemas.microsoft.com/office/drawing/2014/main" id="{6EDC2B4A-F361-48FB-9C50-07A6BAE17714}"/>
              </a:ext>
            </a:extLst>
          </p:cNvPr>
          <p:cNvSpPr txBox="1"/>
          <p:nvPr/>
        </p:nvSpPr>
        <p:spPr>
          <a:xfrm>
            <a:off x="3860245" y="4314979"/>
            <a:ext cx="1160622" cy="424732"/>
          </a:xfrm>
          <a:prstGeom prst="rect">
            <a:avLst/>
          </a:prstGeom>
          <a:noFill/>
        </p:spPr>
        <p:txBody>
          <a:bodyPr wrap="square">
            <a:spAutoFit/>
          </a:bodyPr>
          <a:lstStyle/>
          <a:p>
            <a:pPr marL="0" indent="0" algn="ctr">
              <a:buNone/>
            </a:pPr>
            <a:r>
              <a:rPr lang="nl-NL" sz="1200" b="1" dirty="0"/>
              <a:t>Uitkerings-</a:t>
            </a:r>
            <a:br>
              <a:rPr lang="nl-NL" sz="1200" b="1" dirty="0"/>
            </a:br>
            <a:r>
              <a:rPr lang="nl-NL" sz="1200" b="1" dirty="0"/>
              <a:t>factor</a:t>
            </a:r>
          </a:p>
        </p:txBody>
      </p:sp>
      <p:sp>
        <p:nvSpPr>
          <p:cNvPr id="6" name="Text Placeholder 5">
            <a:extLst>
              <a:ext uri="{FF2B5EF4-FFF2-40B4-BE49-F238E27FC236}">
                <a16:creationId xmlns:a16="http://schemas.microsoft.com/office/drawing/2014/main" id="{DDF5FCA7-F66C-493B-986C-A78771903C5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4FEFA37D-DB95-4B20-95E0-D0DFC1E1B0FB}"/>
              </a:ext>
            </a:extLst>
          </p:cNvPr>
          <p:cNvSpPr>
            <a:spLocks noGrp="1"/>
          </p:cNvSpPr>
          <p:nvPr>
            <p:ph type="title"/>
          </p:nvPr>
        </p:nvSpPr>
        <p:spPr/>
        <p:txBody>
          <a:bodyPr vert="horz"/>
          <a:lstStyle/>
          <a:p>
            <a:r>
              <a:rPr lang="nl-NL" dirty="0"/>
              <a:t>Werking van het omvangsmodel</a:t>
            </a:r>
          </a:p>
        </p:txBody>
      </p:sp>
      <p:sp>
        <p:nvSpPr>
          <p:cNvPr id="10" name="Slide Number Placeholder 9">
            <a:extLst>
              <a:ext uri="{FF2B5EF4-FFF2-40B4-BE49-F238E27FC236}">
                <a16:creationId xmlns:a16="http://schemas.microsoft.com/office/drawing/2014/main" id="{A033506C-C991-4121-8F86-A78125FA0FE5}"/>
              </a:ext>
            </a:extLst>
          </p:cNvPr>
          <p:cNvSpPr>
            <a:spLocks noGrp="1"/>
          </p:cNvSpPr>
          <p:nvPr>
            <p:ph type="sldNum" sz="quarter" idx="12"/>
          </p:nvPr>
        </p:nvSpPr>
        <p:spPr/>
        <p:txBody>
          <a:bodyPr/>
          <a:lstStyle/>
          <a:p>
            <a:fld id="{992CD0B2-8AB2-4C6C-8876-E15753662C9B}" type="slidenum">
              <a:rPr lang="nl-NL" noProof="0" smtClean="0"/>
              <a:pPr/>
              <a:t>7</a:t>
            </a:fld>
            <a:endParaRPr lang="nl-NL" noProof="0" dirty="0"/>
          </a:p>
        </p:txBody>
      </p:sp>
      <p:sp>
        <p:nvSpPr>
          <p:cNvPr id="24" name="Rectangle 23">
            <a:extLst>
              <a:ext uri="{FF2B5EF4-FFF2-40B4-BE49-F238E27FC236}">
                <a16:creationId xmlns:a16="http://schemas.microsoft.com/office/drawing/2014/main" id="{E7DC859D-5DD7-4B9A-87C7-969D81226AC3}"/>
              </a:ext>
            </a:extLst>
          </p:cNvPr>
          <p:cNvSpPr/>
          <p:nvPr/>
        </p:nvSpPr>
        <p:spPr>
          <a:xfrm>
            <a:off x="1240645" y="2215669"/>
            <a:ext cx="4183570" cy="4002833"/>
          </a:xfrm>
          <a:prstGeom prst="rect">
            <a:avLst/>
          </a:prstGeom>
          <a:solidFill>
            <a:srgbClr val="FFFFFF">
              <a:alpha val="69804"/>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5" name="TextBox 24">
            <a:extLst>
              <a:ext uri="{FF2B5EF4-FFF2-40B4-BE49-F238E27FC236}">
                <a16:creationId xmlns:a16="http://schemas.microsoft.com/office/drawing/2014/main" id="{D83D26A9-658A-4726-A6A1-73BE9375AEC3}"/>
              </a:ext>
            </a:extLst>
          </p:cNvPr>
          <p:cNvSpPr txBox="1"/>
          <p:nvPr/>
        </p:nvSpPr>
        <p:spPr>
          <a:xfrm>
            <a:off x="4571976" y="2038884"/>
            <a:ext cx="1304956" cy="345098"/>
          </a:xfrm>
          <a:prstGeom prst="rect">
            <a:avLst/>
          </a:prstGeom>
        </p:spPr>
        <p:txBody>
          <a:bodyPr vert="horz" wrap="square" lIns="91440" tIns="45720" rIns="91440" bIns="45720" rtlCol="0">
            <a:noAutofit/>
          </a:bodyPr>
          <a:lstStyle/>
          <a:p>
            <a:pPr marL="0" indent="0" algn="ctr">
              <a:buNone/>
            </a:pPr>
            <a:r>
              <a:rPr lang="nl-NL" sz="1200" b="1" dirty="0"/>
              <a:t>Uitkerings-ontwikkeling (accres)</a:t>
            </a:r>
          </a:p>
          <a:p>
            <a:pPr marL="0" indent="0" algn="ctr">
              <a:buNone/>
            </a:pPr>
            <a:r>
              <a:rPr lang="nl-NL" sz="1200" b="1" dirty="0"/>
              <a:t>     </a:t>
            </a:r>
          </a:p>
        </p:txBody>
      </p:sp>
      <p:sp>
        <p:nvSpPr>
          <p:cNvPr id="27" name="Flowchart: Connector 26">
            <a:extLst>
              <a:ext uri="{FF2B5EF4-FFF2-40B4-BE49-F238E27FC236}">
                <a16:creationId xmlns:a16="http://schemas.microsoft.com/office/drawing/2014/main" id="{5B785F10-1CEE-406A-8DF6-1119AF6922CC}"/>
              </a:ext>
            </a:extLst>
          </p:cNvPr>
          <p:cNvSpPr/>
          <p:nvPr/>
        </p:nvSpPr>
        <p:spPr>
          <a:xfrm>
            <a:off x="5112460" y="1805918"/>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a:t>
            </a:r>
          </a:p>
        </p:txBody>
      </p:sp>
      <p:sp>
        <p:nvSpPr>
          <p:cNvPr id="29" name="Freeform: Shape 28">
            <a:extLst>
              <a:ext uri="{FF2B5EF4-FFF2-40B4-BE49-F238E27FC236}">
                <a16:creationId xmlns:a16="http://schemas.microsoft.com/office/drawing/2014/main" id="{A7F30DB1-A68F-42F0-A0F2-186A1B159705}"/>
              </a:ext>
            </a:extLst>
          </p:cNvPr>
          <p:cNvSpPr/>
          <p:nvPr/>
        </p:nvSpPr>
        <p:spPr>
          <a:xfrm rot="5235456">
            <a:off x="4677587" y="2489896"/>
            <a:ext cx="346088" cy="680497"/>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19050" cap="flat">
            <a:solidFill>
              <a:srgbClr val="FFC000"/>
            </a:solidFill>
            <a:prstDash val="solid"/>
            <a:miter/>
            <a:headEnd type="none" w="med" len="med"/>
            <a:tailEnd type="triangle" w="med" len="med"/>
          </a:ln>
        </p:spPr>
        <p:txBody>
          <a:bodyPr rtlCol="0" anchor="ctr"/>
          <a:lstStyle/>
          <a:p>
            <a:pPr algn="ctr"/>
            <a:endParaRPr lang="nl-NL" dirty="0"/>
          </a:p>
        </p:txBody>
      </p:sp>
      <p:sp>
        <p:nvSpPr>
          <p:cNvPr id="30" name="Flowchart: Connector 29">
            <a:extLst>
              <a:ext uri="{FF2B5EF4-FFF2-40B4-BE49-F238E27FC236}">
                <a16:creationId xmlns:a16="http://schemas.microsoft.com/office/drawing/2014/main" id="{62B2F3AD-162C-4DDF-8CDC-A9D1447E13FD}"/>
              </a:ext>
            </a:extLst>
          </p:cNvPr>
          <p:cNvSpPr/>
          <p:nvPr/>
        </p:nvSpPr>
        <p:spPr>
          <a:xfrm>
            <a:off x="1052890" y="2277608"/>
            <a:ext cx="3760418" cy="3760418"/>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31" name="TextBox 30">
            <a:extLst>
              <a:ext uri="{FF2B5EF4-FFF2-40B4-BE49-F238E27FC236}">
                <a16:creationId xmlns:a16="http://schemas.microsoft.com/office/drawing/2014/main" id="{7D744290-595B-4B5F-9201-6510B250A6DB}"/>
              </a:ext>
            </a:extLst>
          </p:cNvPr>
          <p:cNvSpPr txBox="1"/>
          <p:nvPr/>
        </p:nvSpPr>
        <p:spPr>
          <a:xfrm>
            <a:off x="1804712" y="2404555"/>
            <a:ext cx="2256774" cy="480131"/>
          </a:xfrm>
          <a:prstGeom prst="rect">
            <a:avLst/>
          </a:prstGeom>
          <a:noFill/>
        </p:spPr>
        <p:txBody>
          <a:bodyPr wrap="square">
            <a:spAutoFit/>
          </a:bodyPr>
          <a:lstStyle/>
          <a:p>
            <a:pPr marL="0" indent="0" algn="ctr">
              <a:buNone/>
            </a:pPr>
            <a:r>
              <a:rPr lang="nl-NL" b="1" dirty="0">
                <a:solidFill>
                  <a:schemeClr val="tx1"/>
                </a:solidFill>
              </a:rPr>
              <a:t>Algemene </a:t>
            </a:r>
            <a:br>
              <a:rPr lang="nl-NL" b="1" dirty="0">
                <a:solidFill>
                  <a:schemeClr val="tx1"/>
                </a:solidFill>
              </a:rPr>
            </a:br>
            <a:r>
              <a:rPr lang="nl-NL" b="1" dirty="0">
                <a:solidFill>
                  <a:schemeClr val="tx1"/>
                </a:solidFill>
              </a:rPr>
              <a:t>uitkering gemeentefonds</a:t>
            </a:r>
          </a:p>
        </p:txBody>
      </p:sp>
      <p:cxnSp>
        <p:nvCxnSpPr>
          <p:cNvPr id="28" name="Straight Connector 27">
            <a:extLst>
              <a:ext uri="{FF2B5EF4-FFF2-40B4-BE49-F238E27FC236}">
                <a16:creationId xmlns:a16="http://schemas.microsoft.com/office/drawing/2014/main" id="{36EFAAF1-3685-46FA-99EC-C76F03764EEC}"/>
              </a:ext>
            </a:extLst>
          </p:cNvPr>
          <p:cNvCxnSpPr>
            <a:cxnSpLocks/>
          </p:cNvCxnSpPr>
          <p:nvPr/>
        </p:nvCxnSpPr>
        <p:spPr>
          <a:xfrm flipV="1">
            <a:off x="4070023" y="2616014"/>
            <a:ext cx="522000" cy="504000"/>
          </a:xfrm>
          <a:prstGeom prst="line">
            <a:avLst/>
          </a:prstGeom>
          <a:ln w="666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Content Placeholder 29">
            <a:extLst>
              <a:ext uri="{FF2B5EF4-FFF2-40B4-BE49-F238E27FC236}">
                <a16:creationId xmlns:a16="http://schemas.microsoft.com/office/drawing/2014/main" id="{155F5BB8-1CB8-4741-9564-F0D5153D687A}"/>
              </a:ext>
            </a:extLst>
          </p:cNvPr>
          <p:cNvSpPr txBox="1">
            <a:spLocks/>
          </p:cNvSpPr>
          <p:nvPr/>
        </p:nvSpPr>
        <p:spPr>
          <a:xfrm>
            <a:off x="6095999" y="2696850"/>
            <a:ext cx="5507115" cy="304047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b="1" dirty="0"/>
              <a:t>Omvangsmodel - uitkeringsontwikkeling (accres): </a:t>
            </a:r>
            <a:r>
              <a:rPr lang="nl-NL" dirty="0"/>
              <a:t>De ontwikkeling van de totale omvang van de algemene uitkering is gekoppeld aan de ontwikkeling van Rijksuitgaven. Geeft het Rijk meer uit in een jaar, dan groeit het gemeentefonds automatisch (en proportioneel) mee. Dit wordt ook wel het ‘samen-trap-op, samen-trap-af’ principe genoemd. </a:t>
            </a:r>
          </a:p>
          <a:p>
            <a:pPr marL="0" indent="0">
              <a:spcBef>
                <a:spcPts val="1200"/>
              </a:spcBef>
              <a:buNone/>
            </a:pPr>
            <a:r>
              <a:rPr lang="nl-NL" dirty="0"/>
              <a:t>Niet alle (maar wel de meeste) uitgaven van het Rijk tellen mee in deze methodiek. De uitgaven die meetellen zijn vastgelegd en worden de accres relevante uitgaven (ARU) genoemd.</a:t>
            </a:r>
          </a:p>
          <a:p>
            <a:pPr marL="0" indent="0">
              <a:buNone/>
            </a:pPr>
            <a:br>
              <a:rPr lang="nl-NL" i="1" dirty="0"/>
            </a:br>
            <a:r>
              <a:rPr lang="nl-NL" i="1" dirty="0"/>
              <a:t>Voorbeeld</a:t>
            </a:r>
            <a:r>
              <a:rPr lang="nl-NL" b="1" i="1" dirty="0"/>
              <a:t>: </a:t>
            </a:r>
            <a:r>
              <a:rPr lang="nl-NL" i="1" dirty="0"/>
              <a:t>Economische voorspoed in 2016 zorgde er voor dat (accres relevante) Rijksuitgaven stegen met 4,2%. Door de automatische koppeling met de ontwikkeling van Rijksuitgaven stijgt in 2016 ook de totale omvang van de algemene uitkering met 4,2%. Hiermee profiteren dus ook gemeenten van de economische voorspoed.</a:t>
            </a:r>
          </a:p>
        </p:txBody>
      </p:sp>
      <p:sp>
        <p:nvSpPr>
          <p:cNvPr id="34" name="Flowchart: Connector 33">
            <a:extLst>
              <a:ext uri="{FF2B5EF4-FFF2-40B4-BE49-F238E27FC236}">
                <a16:creationId xmlns:a16="http://schemas.microsoft.com/office/drawing/2014/main" id="{ED8806EA-57D4-4FC6-8208-209A3C16AE1B}"/>
              </a:ext>
            </a:extLst>
          </p:cNvPr>
          <p:cNvSpPr/>
          <p:nvPr/>
        </p:nvSpPr>
        <p:spPr>
          <a:xfrm>
            <a:off x="5870555" y="2756020"/>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a:t>
            </a:r>
          </a:p>
        </p:txBody>
      </p:sp>
      <p:sp>
        <p:nvSpPr>
          <p:cNvPr id="26" name="Rectangle: Rounded Corners 25">
            <a:extLst>
              <a:ext uri="{FF2B5EF4-FFF2-40B4-BE49-F238E27FC236}">
                <a16:creationId xmlns:a16="http://schemas.microsoft.com/office/drawing/2014/main" id="{A83D141F-55B6-4DF4-85B7-ED4E5CE7C135}"/>
              </a:ext>
            </a:extLst>
          </p:cNvPr>
          <p:cNvSpPr/>
          <p:nvPr/>
        </p:nvSpPr>
        <p:spPr>
          <a:xfrm>
            <a:off x="2025160" y="2118695"/>
            <a:ext cx="1757332" cy="285860"/>
          </a:xfrm>
          <a:prstGeom prst="roundRect">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1.Omvangsmodel</a:t>
            </a:r>
          </a:p>
        </p:txBody>
      </p:sp>
    </p:spTree>
    <p:extLst>
      <p:ext uri="{BB962C8B-B14F-4D97-AF65-F5344CB8AC3E}">
        <p14:creationId xmlns:p14="http://schemas.microsoft.com/office/powerpoint/2010/main" val="258374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09D601E8-CEAF-4BF0-89D2-FCCA946FDD47}"/>
              </a:ext>
            </a:extLst>
          </p:cNvPr>
          <p:cNvGraphicFramePr>
            <a:graphicFrameLocks noChangeAspect="1"/>
          </p:cNvGraphicFramePr>
          <p:nvPr>
            <p:custDataLst>
              <p:tags r:id="rId2"/>
            </p:custDataLst>
            <p:extLst>
              <p:ext uri="{D42A27DB-BD31-4B8C-83A1-F6EECF244321}">
                <p14:modId xmlns:p14="http://schemas.microsoft.com/office/powerpoint/2010/main" val="163070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8" name="think-cell Slide" r:id="rId5" imgW="501" imgH="502" progId="TCLayout.ActiveDocument.1">
                  <p:embed/>
                </p:oleObj>
              </mc:Choice>
              <mc:Fallback>
                <p:oleObj name="think-cell Slide" r:id="rId5" imgW="501" imgH="502" progId="TCLayout.ActiveDocument.1">
                  <p:embed/>
                  <p:pic>
                    <p:nvPicPr>
                      <p:cNvPr id="23" name="Object 22" hidden="1">
                        <a:extLst>
                          <a:ext uri="{FF2B5EF4-FFF2-40B4-BE49-F238E27FC236}">
                            <a16:creationId xmlns:a16="http://schemas.microsoft.com/office/drawing/2014/main" id="{09D601E8-CEAF-4BF0-89D2-FCCA946FDD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4B6032BE-6A56-40E6-8C31-A182A21B7D8F}"/>
              </a:ext>
            </a:extLst>
          </p:cNvPr>
          <p:cNvGrpSpPr/>
          <p:nvPr/>
        </p:nvGrpSpPr>
        <p:grpSpPr>
          <a:xfrm>
            <a:off x="1052890" y="2277608"/>
            <a:ext cx="3760418" cy="3760418"/>
            <a:chOff x="1097280" y="2277608"/>
            <a:chExt cx="3760418" cy="3760418"/>
          </a:xfrm>
        </p:grpSpPr>
        <p:grpSp>
          <p:nvGrpSpPr>
            <p:cNvPr id="22" name="Group 21">
              <a:extLst>
                <a:ext uri="{FF2B5EF4-FFF2-40B4-BE49-F238E27FC236}">
                  <a16:creationId xmlns:a16="http://schemas.microsoft.com/office/drawing/2014/main" id="{9A9014E0-3BF5-4A88-8706-FF53A9522869}"/>
                </a:ext>
              </a:extLst>
            </p:cNvPr>
            <p:cNvGrpSpPr/>
            <p:nvPr/>
          </p:nvGrpSpPr>
          <p:grpSpPr>
            <a:xfrm>
              <a:off x="1097280" y="2277608"/>
              <a:ext cx="3760418" cy="3760418"/>
              <a:chOff x="3128238" y="2695200"/>
              <a:chExt cx="3507681" cy="3507681"/>
            </a:xfrm>
          </p:grpSpPr>
          <p:sp>
            <p:nvSpPr>
              <p:cNvPr id="11" name="Flowchart: Connector 10">
                <a:extLst>
                  <a:ext uri="{FF2B5EF4-FFF2-40B4-BE49-F238E27FC236}">
                    <a16:creationId xmlns:a16="http://schemas.microsoft.com/office/drawing/2014/main" id="{9245C5EE-83ED-426D-8579-2E9696B73074}"/>
                  </a:ext>
                </a:extLst>
              </p:cNvPr>
              <p:cNvSpPr/>
              <p:nvPr/>
            </p:nvSpPr>
            <p:spPr>
              <a:xfrm>
                <a:off x="3128238" y="2695200"/>
                <a:ext cx="3507681" cy="3507681"/>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21" name="TextBox 20">
                <a:extLst>
                  <a:ext uri="{FF2B5EF4-FFF2-40B4-BE49-F238E27FC236}">
                    <a16:creationId xmlns:a16="http://schemas.microsoft.com/office/drawing/2014/main" id="{F4D4744E-A412-4DD2-B5CF-C3C11CDE2327}"/>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sp>
          <p:nvSpPr>
            <p:cNvPr id="26" name="TextBox 25">
              <a:extLst>
                <a:ext uri="{FF2B5EF4-FFF2-40B4-BE49-F238E27FC236}">
                  <a16:creationId xmlns:a16="http://schemas.microsoft.com/office/drawing/2014/main" id="{3BAE0DB4-DC21-4565-8389-FC115F403BCB}"/>
                </a:ext>
              </a:extLst>
            </p:cNvPr>
            <p:cNvSpPr txBox="1"/>
            <p:nvPr/>
          </p:nvSpPr>
          <p:spPr>
            <a:xfrm>
              <a:off x="1849102" y="2404555"/>
              <a:ext cx="2256774" cy="480131"/>
            </a:xfrm>
            <a:prstGeom prst="rect">
              <a:avLst/>
            </a:prstGeom>
            <a:noFill/>
          </p:spPr>
          <p:txBody>
            <a:bodyPr wrap="square">
              <a:spAutoFit/>
            </a:bodyPr>
            <a:lstStyle/>
            <a:p>
              <a:pPr marL="0" indent="0" algn="ctr">
                <a:buNone/>
              </a:pPr>
              <a:r>
                <a:rPr lang="nl-NL" b="1" dirty="0">
                  <a:solidFill>
                    <a:schemeClr val="tx1"/>
                  </a:solidFill>
                </a:rPr>
                <a:t>Algemene </a:t>
              </a:r>
              <a:br>
                <a:rPr lang="nl-NL" b="1" dirty="0">
                  <a:solidFill>
                    <a:schemeClr val="tx1"/>
                  </a:solidFill>
                </a:rPr>
              </a:br>
              <a:r>
                <a:rPr lang="nl-NL" b="1" dirty="0">
                  <a:solidFill>
                    <a:schemeClr val="tx1"/>
                  </a:solidFill>
                </a:rPr>
                <a:t>uitkering</a:t>
              </a:r>
            </a:p>
          </p:txBody>
        </p:sp>
      </p:grpSp>
      <p:sp>
        <p:nvSpPr>
          <p:cNvPr id="48" name="Arc 47">
            <a:extLst>
              <a:ext uri="{FF2B5EF4-FFF2-40B4-BE49-F238E27FC236}">
                <a16:creationId xmlns:a16="http://schemas.microsoft.com/office/drawing/2014/main" id="{E3567492-2DF1-4A6E-94AB-AEF3BFC65A98}"/>
              </a:ext>
            </a:extLst>
          </p:cNvPr>
          <p:cNvSpPr/>
          <p:nvPr/>
        </p:nvSpPr>
        <p:spPr>
          <a:xfrm rot="8212054">
            <a:off x="4039333" y="3476740"/>
            <a:ext cx="801512" cy="816750"/>
          </a:xfrm>
          <a:prstGeom prst="arc">
            <a:avLst>
              <a:gd name="adj1" fmla="val 15929752"/>
              <a:gd name="adj2" fmla="val 0"/>
            </a:avLst>
          </a:prstGeom>
          <a:ln w="28575">
            <a:solidFill>
              <a:srgbClr val="22777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9" name="TextBox 48">
            <a:extLst>
              <a:ext uri="{FF2B5EF4-FFF2-40B4-BE49-F238E27FC236}">
                <a16:creationId xmlns:a16="http://schemas.microsoft.com/office/drawing/2014/main" id="{6EDC2B4A-F361-48FB-9C50-07A6BAE17714}"/>
              </a:ext>
            </a:extLst>
          </p:cNvPr>
          <p:cNvSpPr txBox="1"/>
          <p:nvPr/>
        </p:nvSpPr>
        <p:spPr>
          <a:xfrm>
            <a:off x="3860245" y="4314979"/>
            <a:ext cx="1160622" cy="424732"/>
          </a:xfrm>
          <a:prstGeom prst="rect">
            <a:avLst/>
          </a:prstGeom>
          <a:noFill/>
        </p:spPr>
        <p:txBody>
          <a:bodyPr wrap="square">
            <a:spAutoFit/>
          </a:bodyPr>
          <a:lstStyle/>
          <a:p>
            <a:pPr marL="0" indent="0" algn="ctr">
              <a:buNone/>
            </a:pPr>
            <a:r>
              <a:rPr lang="nl-NL" sz="1200" b="1" dirty="0"/>
              <a:t>Uitkerings-</a:t>
            </a:r>
            <a:br>
              <a:rPr lang="nl-NL" sz="1200" b="1" dirty="0"/>
            </a:br>
            <a:r>
              <a:rPr lang="nl-NL" sz="1200" b="1" dirty="0"/>
              <a:t>factor</a:t>
            </a:r>
          </a:p>
        </p:txBody>
      </p:sp>
      <p:sp>
        <p:nvSpPr>
          <p:cNvPr id="6" name="Text Placeholder 5">
            <a:extLst>
              <a:ext uri="{FF2B5EF4-FFF2-40B4-BE49-F238E27FC236}">
                <a16:creationId xmlns:a16="http://schemas.microsoft.com/office/drawing/2014/main" id="{DDF5FCA7-F66C-493B-986C-A78771903C5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4FEFA37D-DB95-4B20-95E0-D0DFC1E1B0FB}"/>
              </a:ext>
            </a:extLst>
          </p:cNvPr>
          <p:cNvSpPr>
            <a:spLocks noGrp="1"/>
          </p:cNvSpPr>
          <p:nvPr>
            <p:ph type="title"/>
          </p:nvPr>
        </p:nvSpPr>
        <p:spPr/>
        <p:txBody>
          <a:bodyPr vert="horz"/>
          <a:lstStyle/>
          <a:p>
            <a:r>
              <a:rPr lang="nl-NL" dirty="0"/>
              <a:t>Werking van het verdeel- en werklastmodel</a:t>
            </a:r>
          </a:p>
        </p:txBody>
      </p:sp>
      <p:sp>
        <p:nvSpPr>
          <p:cNvPr id="10" name="Slide Number Placeholder 9">
            <a:extLst>
              <a:ext uri="{FF2B5EF4-FFF2-40B4-BE49-F238E27FC236}">
                <a16:creationId xmlns:a16="http://schemas.microsoft.com/office/drawing/2014/main" id="{A033506C-C991-4121-8F86-A78125FA0FE5}"/>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sp>
        <p:nvSpPr>
          <p:cNvPr id="18" name="Rectangle 17">
            <a:extLst>
              <a:ext uri="{FF2B5EF4-FFF2-40B4-BE49-F238E27FC236}">
                <a16:creationId xmlns:a16="http://schemas.microsoft.com/office/drawing/2014/main" id="{5684D575-A6E2-4F7A-AC84-1994F9B34A0C}"/>
              </a:ext>
            </a:extLst>
          </p:cNvPr>
          <p:cNvSpPr/>
          <p:nvPr/>
        </p:nvSpPr>
        <p:spPr>
          <a:xfrm>
            <a:off x="755453" y="2156399"/>
            <a:ext cx="4183570" cy="4002833"/>
          </a:xfrm>
          <a:prstGeom prst="rect">
            <a:avLst/>
          </a:prstGeom>
          <a:solidFill>
            <a:srgbClr val="FFFFFF">
              <a:alpha val="69804"/>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4" name="Flowchart: Connector 23">
            <a:extLst>
              <a:ext uri="{FF2B5EF4-FFF2-40B4-BE49-F238E27FC236}">
                <a16:creationId xmlns:a16="http://schemas.microsoft.com/office/drawing/2014/main" id="{623CA7D4-F630-40C4-A930-E82CAACBC719}"/>
              </a:ext>
            </a:extLst>
          </p:cNvPr>
          <p:cNvSpPr/>
          <p:nvPr/>
        </p:nvSpPr>
        <p:spPr>
          <a:xfrm>
            <a:off x="1792909" y="3021771"/>
            <a:ext cx="2280379" cy="2280379"/>
          </a:xfrm>
          <a:prstGeom prst="flowChartConnector">
            <a:avLst/>
          </a:prstGeom>
          <a:solidFill>
            <a:srgbClr val="FFE8BA">
              <a:alpha val="50000"/>
            </a:srgbClr>
          </a:solidFill>
          <a:ln w="28575"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25" name="TextBox 24">
            <a:extLst>
              <a:ext uri="{FF2B5EF4-FFF2-40B4-BE49-F238E27FC236}">
                <a16:creationId xmlns:a16="http://schemas.microsoft.com/office/drawing/2014/main" id="{B825B093-48AD-4EBB-9FCA-50F1E70E265F}"/>
              </a:ext>
            </a:extLst>
          </p:cNvPr>
          <p:cNvSpPr txBox="1"/>
          <p:nvPr/>
        </p:nvSpPr>
        <p:spPr>
          <a:xfrm>
            <a:off x="1947406" y="4161960"/>
            <a:ext cx="2045936" cy="480130"/>
          </a:xfrm>
          <a:prstGeom prst="rect">
            <a:avLst/>
          </a:prstGeom>
          <a:noFill/>
        </p:spPr>
        <p:txBody>
          <a:bodyPr wrap="square">
            <a:spAutoFit/>
          </a:bodyPr>
          <a:lstStyle/>
          <a:p>
            <a:pPr marL="0" indent="0" algn="ctr">
              <a:buNone/>
            </a:pPr>
            <a:r>
              <a:rPr lang="nl-NL" b="1" dirty="0"/>
              <a:t>Verdeelmodel </a:t>
            </a:r>
            <a:br>
              <a:rPr lang="nl-NL" b="1" dirty="0"/>
            </a:br>
            <a:r>
              <a:rPr lang="nl-NL" b="1" dirty="0"/>
              <a:t>(werklast)</a:t>
            </a:r>
          </a:p>
        </p:txBody>
      </p:sp>
      <p:cxnSp>
        <p:nvCxnSpPr>
          <p:cNvPr id="27" name="Straight Connector 26">
            <a:extLst>
              <a:ext uri="{FF2B5EF4-FFF2-40B4-BE49-F238E27FC236}">
                <a16:creationId xmlns:a16="http://schemas.microsoft.com/office/drawing/2014/main" id="{F4E70A7E-F5F3-4787-B94D-B32E962AFA90}"/>
              </a:ext>
            </a:extLst>
          </p:cNvPr>
          <p:cNvCxnSpPr>
            <a:cxnSpLocks/>
          </p:cNvCxnSpPr>
          <p:nvPr/>
        </p:nvCxnSpPr>
        <p:spPr>
          <a:xfrm flipV="1">
            <a:off x="3613353" y="3236678"/>
            <a:ext cx="432000" cy="432000"/>
          </a:xfrm>
          <a:prstGeom prst="line">
            <a:avLst/>
          </a:prstGeom>
          <a:ln w="666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36AEC11-7DD4-45E8-A48A-D927A0A9E71A}"/>
              </a:ext>
            </a:extLst>
          </p:cNvPr>
          <p:cNvSpPr txBox="1"/>
          <p:nvPr/>
        </p:nvSpPr>
        <p:spPr>
          <a:xfrm>
            <a:off x="4317791" y="2729347"/>
            <a:ext cx="1304956" cy="345098"/>
          </a:xfrm>
          <a:prstGeom prst="rect">
            <a:avLst/>
          </a:prstGeom>
        </p:spPr>
        <p:txBody>
          <a:bodyPr vert="horz" wrap="square" lIns="91440" tIns="45720" rIns="91440" bIns="45720" rtlCol="0">
            <a:noAutofit/>
          </a:bodyPr>
          <a:lstStyle/>
          <a:p>
            <a:pPr marL="0" indent="0" algn="ctr">
              <a:buNone/>
            </a:pPr>
            <a:r>
              <a:rPr lang="nl-NL" sz="1200" b="1" dirty="0"/>
              <a:t>Werklast-ontwikkeling</a:t>
            </a:r>
          </a:p>
          <a:p>
            <a:pPr marL="0" indent="0" algn="ctr">
              <a:buNone/>
            </a:pPr>
            <a:r>
              <a:rPr lang="nl-NL" sz="1200" b="1" dirty="0"/>
              <a:t>     </a:t>
            </a:r>
          </a:p>
        </p:txBody>
      </p:sp>
      <p:sp>
        <p:nvSpPr>
          <p:cNvPr id="29" name="Freeform: Shape 28">
            <a:extLst>
              <a:ext uri="{FF2B5EF4-FFF2-40B4-BE49-F238E27FC236}">
                <a16:creationId xmlns:a16="http://schemas.microsoft.com/office/drawing/2014/main" id="{0553D84C-1990-45CE-85D9-0D0158BA4887}"/>
              </a:ext>
            </a:extLst>
          </p:cNvPr>
          <p:cNvSpPr/>
          <p:nvPr/>
        </p:nvSpPr>
        <p:spPr>
          <a:xfrm rot="5400000">
            <a:off x="4257148" y="2957531"/>
            <a:ext cx="378245" cy="848616"/>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19050" cap="flat">
            <a:solidFill>
              <a:srgbClr val="FFC000"/>
            </a:solidFill>
            <a:prstDash val="solid"/>
            <a:miter/>
            <a:headEnd type="none" w="med" len="med"/>
            <a:tailEnd type="triangle" w="med" len="med"/>
          </a:ln>
        </p:spPr>
        <p:txBody>
          <a:bodyPr rtlCol="0" anchor="ctr"/>
          <a:lstStyle/>
          <a:p>
            <a:pPr algn="ctr"/>
            <a:endParaRPr lang="nl-NL" dirty="0"/>
          </a:p>
        </p:txBody>
      </p:sp>
      <p:sp>
        <p:nvSpPr>
          <p:cNvPr id="30" name="Flowchart: Connector 29">
            <a:extLst>
              <a:ext uri="{FF2B5EF4-FFF2-40B4-BE49-F238E27FC236}">
                <a16:creationId xmlns:a16="http://schemas.microsoft.com/office/drawing/2014/main" id="{831F4939-B14F-4C99-ADBE-AE5A0A59C0C8}"/>
              </a:ext>
            </a:extLst>
          </p:cNvPr>
          <p:cNvSpPr/>
          <p:nvPr/>
        </p:nvSpPr>
        <p:spPr>
          <a:xfrm>
            <a:off x="4858275" y="2460455"/>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2</a:t>
            </a:r>
          </a:p>
        </p:txBody>
      </p:sp>
      <p:sp>
        <p:nvSpPr>
          <p:cNvPr id="33" name="Content Placeholder 29">
            <a:extLst>
              <a:ext uri="{FF2B5EF4-FFF2-40B4-BE49-F238E27FC236}">
                <a16:creationId xmlns:a16="http://schemas.microsoft.com/office/drawing/2014/main" id="{722EDA6D-A75C-4889-9C4E-030D277D01D8}"/>
              </a:ext>
            </a:extLst>
          </p:cNvPr>
          <p:cNvSpPr txBox="1">
            <a:spLocks/>
          </p:cNvSpPr>
          <p:nvPr/>
        </p:nvSpPr>
        <p:spPr>
          <a:xfrm>
            <a:off x="6096000" y="2696850"/>
            <a:ext cx="5420780" cy="304047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Verdeelmodel - werklastontwikkeling: </a:t>
            </a:r>
            <a:r>
              <a:rPr lang="nl-NL" dirty="0"/>
              <a:t>De totale algemene uitkering wordt verdeeld op basis van een set van verdeelmaatstaven. De verschillende verdeelmaatstaven relateren aan de verschillende (wettelijke) taken die gemeenten dienen uit te voeren. Omdat taken verschillen in de kosten die ze met zich meebrengen, heeft elke verdeelmaatstaf een eigen gewicht (prijs per eenheid). Het totaalbedrag (eenheden x gewicht) van alle maatstaven opgeteld vormt dus een maat voor de totale gemeentelijke werklast.</a:t>
            </a:r>
            <a:r>
              <a:rPr lang="nl-NL" baseline="30000" dirty="0"/>
              <a:t>1</a:t>
            </a:r>
            <a:endParaRPr lang="nl-NL" dirty="0"/>
          </a:p>
          <a:p>
            <a:pPr marL="0" indent="0">
              <a:spcBef>
                <a:spcPts val="1200"/>
              </a:spcBef>
              <a:buNone/>
            </a:pPr>
            <a:r>
              <a:rPr lang="nl-NL" dirty="0"/>
              <a:t>De omvang de totale werklast ontwikkelt zich door verandering in het aantal eenheden aan werk (e.g. door bevolkingsgroei). </a:t>
            </a:r>
            <a:br>
              <a:rPr lang="nl-NL" dirty="0"/>
            </a:br>
            <a:br>
              <a:rPr lang="nl-NL" dirty="0"/>
            </a:br>
            <a:r>
              <a:rPr lang="nl-NL" i="1" dirty="0"/>
              <a:t>Voorbeeld:</a:t>
            </a:r>
            <a:r>
              <a:rPr lang="nl-NL" b="1" i="1" dirty="0"/>
              <a:t> </a:t>
            </a:r>
            <a:r>
              <a:rPr lang="nl-NL" i="1" dirty="0"/>
              <a:t>Landelijk nam het aantal mensen in de bijstand in 2020 toe met ca. 24k. Het aantal eenheden van de maatstaf ‘bijstandsontvangers’ nam toe met 6,0% en zorgt voor een totale toename van 0,3% in gemeentelijke werklast.</a:t>
            </a:r>
            <a:br>
              <a:rPr lang="nl-NL" dirty="0"/>
            </a:br>
            <a:endParaRPr lang="nl-NL" b="1" dirty="0"/>
          </a:p>
        </p:txBody>
      </p:sp>
      <p:sp>
        <p:nvSpPr>
          <p:cNvPr id="34" name="Flowchart: Connector 33">
            <a:extLst>
              <a:ext uri="{FF2B5EF4-FFF2-40B4-BE49-F238E27FC236}">
                <a16:creationId xmlns:a16="http://schemas.microsoft.com/office/drawing/2014/main" id="{DCC16A81-FA2C-447D-9E46-282C74491471}"/>
              </a:ext>
            </a:extLst>
          </p:cNvPr>
          <p:cNvSpPr/>
          <p:nvPr/>
        </p:nvSpPr>
        <p:spPr>
          <a:xfrm>
            <a:off x="5870555" y="2756020"/>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2</a:t>
            </a:r>
          </a:p>
        </p:txBody>
      </p:sp>
      <p:sp>
        <p:nvSpPr>
          <p:cNvPr id="35" name="Text Placeholder 7">
            <a:extLst>
              <a:ext uri="{FF2B5EF4-FFF2-40B4-BE49-F238E27FC236}">
                <a16:creationId xmlns:a16="http://schemas.microsoft.com/office/drawing/2014/main" id="{DDEE40D7-0387-4218-9A69-AAFAC2445392}"/>
              </a:ext>
            </a:extLst>
          </p:cNvPr>
          <p:cNvSpPr txBox="1">
            <a:spLocks/>
          </p:cNvSpPr>
          <p:nvPr/>
        </p:nvSpPr>
        <p:spPr>
          <a:xfrm>
            <a:off x="664788" y="6565687"/>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De gewichten van verdeelmaatstaven bewegen niet mee met inflatie, waardoor de berekende gemeentelijke werklast (i.e. totaal aantal eenheden x bijbehorende gewichten; ofwel: ‘de uitkeringsbasis’) geen actuele raming vormt voor de uitvoerkosten.</a:t>
            </a:r>
          </a:p>
        </p:txBody>
      </p:sp>
      <p:sp>
        <p:nvSpPr>
          <p:cNvPr id="31" name="Rectangle: Rounded Corners 30">
            <a:extLst>
              <a:ext uri="{FF2B5EF4-FFF2-40B4-BE49-F238E27FC236}">
                <a16:creationId xmlns:a16="http://schemas.microsoft.com/office/drawing/2014/main" id="{1FE3B1BD-3B46-4D5C-9EA2-C5E8F527B604}"/>
              </a:ext>
            </a:extLst>
          </p:cNvPr>
          <p:cNvSpPr/>
          <p:nvPr/>
        </p:nvSpPr>
        <p:spPr>
          <a:xfrm>
            <a:off x="2043830" y="3778959"/>
            <a:ext cx="1757332" cy="285860"/>
          </a:xfrm>
          <a:prstGeom prst="round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2. Verdeelmodel</a:t>
            </a:r>
          </a:p>
        </p:txBody>
      </p:sp>
    </p:spTree>
    <p:extLst>
      <p:ext uri="{BB962C8B-B14F-4D97-AF65-F5344CB8AC3E}">
        <p14:creationId xmlns:p14="http://schemas.microsoft.com/office/powerpoint/2010/main" val="1984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09D601E8-CEAF-4BF0-89D2-FCCA946FDD47}"/>
              </a:ext>
            </a:extLst>
          </p:cNvPr>
          <p:cNvGraphicFramePr>
            <a:graphicFrameLocks noChangeAspect="1"/>
          </p:cNvGraphicFramePr>
          <p:nvPr>
            <p:custDataLst>
              <p:tags r:id="rId2"/>
            </p:custDataLst>
            <p:extLst>
              <p:ext uri="{D42A27DB-BD31-4B8C-83A1-F6EECF244321}">
                <p14:modId xmlns:p14="http://schemas.microsoft.com/office/powerpoint/2010/main" val="3985817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02" name="think-cell Slide" r:id="rId5" imgW="501" imgH="502" progId="TCLayout.ActiveDocument.1">
                  <p:embed/>
                </p:oleObj>
              </mc:Choice>
              <mc:Fallback>
                <p:oleObj name="think-cell Slide" r:id="rId5" imgW="501" imgH="502" progId="TCLayout.ActiveDocument.1">
                  <p:embed/>
                  <p:pic>
                    <p:nvPicPr>
                      <p:cNvPr id="23" name="Object 22" hidden="1">
                        <a:extLst>
                          <a:ext uri="{FF2B5EF4-FFF2-40B4-BE49-F238E27FC236}">
                            <a16:creationId xmlns:a16="http://schemas.microsoft.com/office/drawing/2014/main" id="{09D601E8-CEAF-4BF0-89D2-FCCA946FDD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Flowchart: Connector 32">
            <a:extLst>
              <a:ext uri="{FF2B5EF4-FFF2-40B4-BE49-F238E27FC236}">
                <a16:creationId xmlns:a16="http://schemas.microsoft.com/office/drawing/2014/main" id="{38D79361-3B9D-4024-81A3-6A4F5127929C}"/>
              </a:ext>
            </a:extLst>
          </p:cNvPr>
          <p:cNvSpPr/>
          <p:nvPr/>
        </p:nvSpPr>
        <p:spPr>
          <a:xfrm>
            <a:off x="1792681" y="3033346"/>
            <a:ext cx="2280379" cy="2280379"/>
          </a:xfrm>
          <a:prstGeom prst="flowChartConnector">
            <a:avLst/>
          </a:prstGeom>
          <a:solidFill>
            <a:srgbClr val="FFE8BA">
              <a:alpha val="50000"/>
            </a:srgbClr>
          </a:solidFill>
          <a:ln w="28575"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grpSp>
        <p:nvGrpSpPr>
          <p:cNvPr id="13" name="Group 12">
            <a:extLst>
              <a:ext uri="{FF2B5EF4-FFF2-40B4-BE49-F238E27FC236}">
                <a16:creationId xmlns:a16="http://schemas.microsoft.com/office/drawing/2014/main" id="{4B6032BE-6A56-40E6-8C31-A182A21B7D8F}"/>
              </a:ext>
            </a:extLst>
          </p:cNvPr>
          <p:cNvGrpSpPr/>
          <p:nvPr/>
        </p:nvGrpSpPr>
        <p:grpSpPr>
          <a:xfrm>
            <a:off x="1804711" y="2409624"/>
            <a:ext cx="2256774" cy="2232465"/>
            <a:chOff x="1849101" y="2409624"/>
            <a:chExt cx="2256774" cy="2232465"/>
          </a:xfrm>
        </p:grpSpPr>
        <p:grpSp>
          <p:nvGrpSpPr>
            <p:cNvPr id="5" name="Group 4">
              <a:extLst>
                <a:ext uri="{FF2B5EF4-FFF2-40B4-BE49-F238E27FC236}">
                  <a16:creationId xmlns:a16="http://schemas.microsoft.com/office/drawing/2014/main" id="{AB347951-8EA8-4FE3-8C94-A561FB835C78}"/>
                </a:ext>
              </a:extLst>
            </p:cNvPr>
            <p:cNvGrpSpPr/>
            <p:nvPr/>
          </p:nvGrpSpPr>
          <p:grpSpPr>
            <a:xfrm>
              <a:off x="1991797" y="3934691"/>
              <a:ext cx="2045936" cy="707398"/>
              <a:chOff x="2184634" y="3953656"/>
              <a:chExt cx="1908429" cy="659854"/>
            </a:xfrm>
          </p:grpSpPr>
          <p:sp>
            <p:nvSpPr>
              <p:cNvPr id="21" name="TextBox 20">
                <a:extLst>
                  <a:ext uri="{FF2B5EF4-FFF2-40B4-BE49-F238E27FC236}">
                    <a16:creationId xmlns:a16="http://schemas.microsoft.com/office/drawing/2014/main" id="{F4D4744E-A412-4DD2-B5CF-C3C11CDE2327}"/>
                  </a:ext>
                </a:extLst>
              </p:cNvPr>
              <p:cNvSpPr txBox="1"/>
              <p:nvPr/>
            </p:nvSpPr>
            <p:spPr>
              <a:xfrm>
                <a:off x="2274577" y="3953656"/>
                <a:ext cx="1746365" cy="569707"/>
              </a:xfrm>
              <a:prstGeom prst="rect">
                <a:avLst/>
              </a:prstGeom>
            </p:spPr>
            <p:txBody>
              <a:bodyPr vert="horz" wrap="square" lIns="91440" tIns="45720" rIns="91440" bIns="45720" rtlCol="0">
                <a:noAutofit/>
              </a:bodyPr>
              <a:lstStyle/>
              <a:p>
                <a:pPr algn="l"/>
                <a:endParaRPr lang="nl-NL" sz="1200" noProof="0" dirty="0"/>
              </a:p>
            </p:txBody>
          </p:sp>
          <p:sp>
            <p:nvSpPr>
              <p:cNvPr id="39" name="TextBox 38">
                <a:extLst>
                  <a:ext uri="{FF2B5EF4-FFF2-40B4-BE49-F238E27FC236}">
                    <a16:creationId xmlns:a16="http://schemas.microsoft.com/office/drawing/2014/main" id="{25ECCC44-05E4-416A-88FD-4CA091385C32}"/>
                  </a:ext>
                </a:extLst>
              </p:cNvPr>
              <p:cNvSpPr txBox="1"/>
              <p:nvPr/>
            </p:nvSpPr>
            <p:spPr>
              <a:xfrm>
                <a:off x="2184634" y="4165649"/>
                <a:ext cx="1908429" cy="447861"/>
              </a:xfrm>
              <a:prstGeom prst="rect">
                <a:avLst/>
              </a:prstGeom>
              <a:noFill/>
            </p:spPr>
            <p:txBody>
              <a:bodyPr wrap="square">
                <a:spAutoFit/>
              </a:bodyPr>
              <a:lstStyle/>
              <a:p>
                <a:pPr marL="0" indent="0" algn="ctr">
                  <a:buNone/>
                </a:pPr>
                <a:r>
                  <a:rPr lang="nl-NL" b="1" dirty="0"/>
                  <a:t>Verdeelmodel </a:t>
                </a:r>
                <a:br>
                  <a:rPr lang="nl-NL" b="1" dirty="0"/>
                </a:br>
                <a:r>
                  <a:rPr lang="nl-NL" b="1" dirty="0"/>
                  <a:t>(werklast)</a:t>
                </a:r>
              </a:p>
            </p:txBody>
          </p:sp>
        </p:grpSp>
        <p:sp>
          <p:nvSpPr>
            <p:cNvPr id="26" name="TextBox 25">
              <a:extLst>
                <a:ext uri="{FF2B5EF4-FFF2-40B4-BE49-F238E27FC236}">
                  <a16:creationId xmlns:a16="http://schemas.microsoft.com/office/drawing/2014/main" id="{3BAE0DB4-DC21-4565-8389-FC115F403BCB}"/>
                </a:ext>
              </a:extLst>
            </p:cNvPr>
            <p:cNvSpPr txBox="1"/>
            <p:nvPr/>
          </p:nvSpPr>
          <p:spPr>
            <a:xfrm>
              <a:off x="1849101" y="2409624"/>
              <a:ext cx="2256774" cy="480131"/>
            </a:xfrm>
            <a:prstGeom prst="rect">
              <a:avLst/>
            </a:prstGeom>
            <a:noFill/>
          </p:spPr>
          <p:txBody>
            <a:bodyPr wrap="square">
              <a:spAutoFit/>
            </a:bodyPr>
            <a:lstStyle/>
            <a:p>
              <a:pPr marL="0" indent="0" algn="ctr">
                <a:buNone/>
              </a:pPr>
              <a:r>
                <a:rPr lang="nl-NL" b="1" dirty="0">
                  <a:solidFill>
                    <a:schemeClr val="tx1"/>
                  </a:solidFill>
                </a:rPr>
                <a:t>Algemene </a:t>
              </a:r>
              <a:br>
                <a:rPr lang="nl-NL" b="1" dirty="0">
                  <a:solidFill>
                    <a:schemeClr val="tx1"/>
                  </a:solidFill>
                </a:rPr>
              </a:br>
              <a:r>
                <a:rPr lang="nl-NL" b="1" dirty="0">
                  <a:solidFill>
                    <a:schemeClr val="tx1"/>
                  </a:solidFill>
                </a:rPr>
                <a:t>uitkering gemeentefonds</a:t>
              </a:r>
            </a:p>
          </p:txBody>
        </p:sp>
      </p:grpSp>
      <p:sp>
        <p:nvSpPr>
          <p:cNvPr id="6" name="Text Placeholder 5">
            <a:extLst>
              <a:ext uri="{FF2B5EF4-FFF2-40B4-BE49-F238E27FC236}">
                <a16:creationId xmlns:a16="http://schemas.microsoft.com/office/drawing/2014/main" id="{DDF5FCA7-F66C-493B-986C-A78771903C5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4FEFA37D-DB95-4B20-95E0-D0DFC1E1B0FB}"/>
              </a:ext>
            </a:extLst>
          </p:cNvPr>
          <p:cNvSpPr>
            <a:spLocks noGrp="1"/>
          </p:cNvSpPr>
          <p:nvPr>
            <p:ph type="title"/>
          </p:nvPr>
        </p:nvSpPr>
        <p:spPr/>
        <p:txBody>
          <a:bodyPr vert="horz"/>
          <a:lstStyle/>
          <a:p>
            <a:r>
              <a:rPr lang="nl-NL" dirty="0"/>
              <a:t>De twee modellen worden passend gemaakt mbv de uitkeringsfactor</a:t>
            </a:r>
          </a:p>
        </p:txBody>
      </p:sp>
      <p:sp>
        <p:nvSpPr>
          <p:cNvPr id="10" name="Slide Number Placeholder 9">
            <a:extLst>
              <a:ext uri="{FF2B5EF4-FFF2-40B4-BE49-F238E27FC236}">
                <a16:creationId xmlns:a16="http://schemas.microsoft.com/office/drawing/2014/main" id="{A033506C-C991-4121-8F86-A78125FA0FE5}"/>
              </a:ext>
            </a:extLst>
          </p:cNvPr>
          <p:cNvSpPr>
            <a:spLocks noGrp="1"/>
          </p:cNvSpPr>
          <p:nvPr>
            <p:ph type="sldNum" sz="quarter" idx="12"/>
          </p:nvPr>
        </p:nvSpPr>
        <p:spPr/>
        <p:txBody>
          <a:bodyPr/>
          <a:lstStyle/>
          <a:p>
            <a:fld id="{992CD0B2-8AB2-4C6C-8876-E15753662C9B}" type="slidenum">
              <a:rPr lang="nl-NL" noProof="0" smtClean="0"/>
              <a:pPr/>
              <a:t>9</a:t>
            </a:fld>
            <a:endParaRPr lang="nl-NL" noProof="0" dirty="0"/>
          </a:p>
        </p:txBody>
      </p:sp>
      <p:sp>
        <p:nvSpPr>
          <p:cNvPr id="18" name="Rectangle 17">
            <a:extLst>
              <a:ext uri="{FF2B5EF4-FFF2-40B4-BE49-F238E27FC236}">
                <a16:creationId xmlns:a16="http://schemas.microsoft.com/office/drawing/2014/main" id="{E9D53BBC-E914-4C3E-9B0B-78F99801803F}"/>
              </a:ext>
            </a:extLst>
          </p:cNvPr>
          <p:cNvSpPr/>
          <p:nvPr/>
        </p:nvSpPr>
        <p:spPr>
          <a:xfrm>
            <a:off x="888143" y="2400607"/>
            <a:ext cx="4183570" cy="4002833"/>
          </a:xfrm>
          <a:prstGeom prst="rect">
            <a:avLst/>
          </a:prstGeom>
          <a:solidFill>
            <a:srgbClr val="FFFFFF">
              <a:alpha val="69804"/>
            </a:srgb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4" name="Flowchart: Connector 23">
            <a:extLst>
              <a:ext uri="{FF2B5EF4-FFF2-40B4-BE49-F238E27FC236}">
                <a16:creationId xmlns:a16="http://schemas.microsoft.com/office/drawing/2014/main" id="{3220E69D-0C30-4244-A8C9-87552E82D591}"/>
              </a:ext>
            </a:extLst>
          </p:cNvPr>
          <p:cNvSpPr/>
          <p:nvPr/>
        </p:nvSpPr>
        <p:spPr>
          <a:xfrm>
            <a:off x="1052890" y="2277608"/>
            <a:ext cx="3760418" cy="3760418"/>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32" name="Flowchart: Connector 31">
            <a:extLst>
              <a:ext uri="{FF2B5EF4-FFF2-40B4-BE49-F238E27FC236}">
                <a16:creationId xmlns:a16="http://schemas.microsoft.com/office/drawing/2014/main" id="{FCD493D9-73BF-4FAE-B904-027D5E6F4E45}"/>
              </a:ext>
            </a:extLst>
          </p:cNvPr>
          <p:cNvSpPr/>
          <p:nvPr/>
        </p:nvSpPr>
        <p:spPr>
          <a:xfrm>
            <a:off x="1792909" y="3021771"/>
            <a:ext cx="2280379" cy="2280379"/>
          </a:xfrm>
          <a:prstGeom prst="flowChartConnector">
            <a:avLst/>
          </a:prstGeom>
          <a:noFill/>
          <a:ln w="28575"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34" name="Arc 33">
            <a:extLst>
              <a:ext uri="{FF2B5EF4-FFF2-40B4-BE49-F238E27FC236}">
                <a16:creationId xmlns:a16="http://schemas.microsoft.com/office/drawing/2014/main" id="{A404B108-4EDD-4354-A68F-D1D93CD7EE20}"/>
              </a:ext>
            </a:extLst>
          </p:cNvPr>
          <p:cNvSpPr/>
          <p:nvPr/>
        </p:nvSpPr>
        <p:spPr>
          <a:xfrm rot="8212054">
            <a:off x="4039333" y="3476740"/>
            <a:ext cx="801512" cy="816750"/>
          </a:xfrm>
          <a:prstGeom prst="arc">
            <a:avLst>
              <a:gd name="adj1" fmla="val 15929752"/>
              <a:gd name="adj2" fmla="val 0"/>
            </a:avLst>
          </a:prstGeom>
          <a:ln w="28575">
            <a:solidFill>
              <a:srgbClr val="22777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5" name="TextBox 34">
            <a:extLst>
              <a:ext uri="{FF2B5EF4-FFF2-40B4-BE49-F238E27FC236}">
                <a16:creationId xmlns:a16="http://schemas.microsoft.com/office/drawing/2014/main" id="{1B479AF0-F501-47FE-B623-923A544A77AA}"/>
              </a:ext>
            </a:extLst>
          </p:cNvPr>
          <p:cNvSpPr txBox="1"/>
          <p:nvPr/>
        </p:nvSpPr>
        <p:spPr>
          <a:xfrm>
            <a:off x="3860245" y="4314979"/>
            <a:ext cx="1160622" cy="424732"/>
          </a:xfrm>
          <a:prstGeom prst="rect">
            <a:avLst/>
          </a:prstGeom>
          <a:noFill/>
        </p:spPr>
        <p:txBody>
          <a:bodyPr wrap="square">
            <a:spAutoFit/>
          </a:bodyPr>
          <a:lstStyle/>
          <a:p>
            <a:pPr marL="0" indent="0" algn="ctr">
              <a:buNone/>
            </a:pPr>
            <a:r>
              <a:rPr lang="nl-NL" sz="1200" b="1" dirty="0"/>
              <a:t>Uitkerings-</a:t>
            </a:r>
            <a:br>
              <a:rPr lang="nl-NL" sz="1200" b="1" dirty="0"/>
            </a:br>
            <a:r>
              <a:rPr lang="nl-NL" sz="1200" b="1" dirty="0"/>
              <a:t>factor</a:t>
            </a:r>
          </a:p>
        </p:txBody>
      </p:sp>
      <p:sp>
        <p:nvSpPr>
          <p:cNvPr id="38" name="Flowchart: Connector 37">
            <a:extLst>
              <a:ext uri="{FF2B5EF4-FFF2-40B4-BE49-F238E27FC236}">
                <a16:creationId xmlns:a16="http://schemas.microsoft.com/office/drawing/2014/main" id="{3694A697-EE37-42F8-86F0-71391D7BA615}"/>
              </a:ext>
            </a:extLst>
          </p:cNvPr>
          <p:cNvSpPr/>
          <p:nvPr/>
        </p:nvSpPr>
        <p:spPr>
          <a:xfrm>
            <a:off x="4349211" y="3911846"/>
            <a:ext cx="223988" cy="223988"/>
          </a:xfrm>
          <a:prstGeom prst="flowChartConnector">
            <a:avLst/>
          </a:prstGeom>
          <a:solidFill>
            <a:srgbClr val="FFBD42"/>
          </a:solidFill>
          <a:ln w="19050"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3</a:t>
            </a:r>
          </a:p>
        </p:txBody>
      </p:sp>
      <p:sp>
        <p:nvSpPr>
          <p:cNvPr id="41" name="Content Placeholder 29">
            <a:extLst>
              <a:ext uri="{FF2B5EF4-FFF2-40B4-BE49-F238E27FC236}">
                <a16:creationId xmlns:a16="http://schemas.microsoft.com/office/drawing/2014/main" id="{25B06F52-9669-4C3C-AD46-0633DE2DA516}"/>
              </a:ext>
            </a:extLst>
          </p:cNvPr>
          <p:cNvSpPr txBox="1">
            <a:spLocks/>
          </p:cNvSpPr>
          <p:nvPr/>
        </p:nvSpPr>
        <p:spPr>
          <a:xfrm>
            <a:off x="6096000" y="2696850"/>
            <a:ext cx="5420780" cy="304047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sz="1400" b="1" dirty="0"/>
              <a:t>Uitkeringsfactor:</a:t>
            </a:r>
            <a:r>
              <a:rPr lang="nl-NL" b="1" dirty="0"/>
              <a:t> </a:t>
            </a:r>
            <a:r>
              <a:rPr lang="nl-NL" sz="1400" dirty="0"/>
              <a:t>Het </a:t>
            </a:r>
            <a:r>
              <a:rPr lang="nl-NL" dirty="0"/>
              <a:t>uitgekeerde </a:t>
            </a:r>
            <a:r>
              <a:rPr lang="nl-NL" sz="1400" dirty="0"/>
              <a:t>bedrag uit de algemene uitkering relateert niet direct aan de berekende gemeentelijke werklast, maar wordt pas verkregen na vermenigvuldiging met de zogenoemde ‘uitkeringsfactor’.</a:t>
            </a:r>
            <a:endParaRPr lang="nl-NL" b="1" dirty="0"/>
          </a:p>
          <a:p>
            <a:pPr marL="0" indent="0">
              <a:spcBef>
                <a:spcPts val="1200"/>
              </a:spcBef>
              <a:buNone/>
            </a:pPr>
            <a:r>
              <a:rPr lang="nl-NL" dirty="0"/>
              <a:t>Omdat de gewichten van verdeelmaatstaven niet meebewegen met inflatie en de algemene uitkering zich ontwikkelt onafhankelijk van de ontwikkeling in werklast, fluctueert het verschil in omvang tussen de werklast en algemene uitkering. De uitkeringsfactor is de verhouding tussen beide en maakt ze sluitend. </a:t>
            </a:r>
          </a:p>
          <a:p>
            <a:pPr marL="0" indent="0">
              <a:spcBef>
                <a:spcPts val="1200"/>
              </a:spcBef>
              <a:buNone/>
            </a:pPr>
            <a:r>
              <a:rPr lang="nl-NL" i="1" dirty="0"/>
              <a:t>Voorbeeld: I</a:t>
            </a:r>
            <a:r>
              <a:rPr lang="nl-NL" i="1" noProof="0" dirty="0"/>
              <a:t>n 2020 was de omvang van gemeentelijk werk en de algemene uitkering respectievelijk 16,5 en 26,8 mld. Om de omvang van </a:t>
            </a:r>
            <a:r>
              <a:rPr lang="nl-NL" i="1" dirty="0"/>
              <a:t>de werklast en algemene uitkering op elkaar aan te laten sluiten is de</a:t>
            </a:r>
            <a:r>
              <a:rPr lang="nl-NL" i="1" noProof="0" dirty="0"/>
              <a:t> uitkeringsfactor dat jaar bepaald op 1,623. In 2021 steeg deze naar 1,690.</a:t>
            </a:r>
            <a:endParaRPr lang="nl-NL" i="1" dirty="0"/>
          </a:p>
        </p:txBody>
      </p:sp>
      <p:sp>
        <p:nvSpPr>
          <p:cNvPr id="42" name="Flowchart: Connector 41">
            <a:extLst>
              <a:ext uri="{FF2B5EF4-FFF2-40B4-BE49-F238E27FC236}">
                <a16:creationId xmlns:a16="http://schemas.microsoft.com/office/drawing/2014/main" id="{E2D21B39-1C38-4ADB-AB9F-F365F8D85F35}"/>
              </a:ext>
            </a:extLst>
          </p:cNvPr>
          <p:cNvSpPr/>
          <p:nvPr/>
        </p:nvSpPr>
        <p:spPr>
          <a:xfrm>
            <a:off x="5870555" y="2756020"/>
            <a:ext cx="223988" cy="223988"/>
          </a:xfrm>
          <a:prstGeom prst="flowChartConnector">
            <a:avLst/>
          </a:prstGeom>
          <a:solidFill>
            <a:srgbClr val="FFBD42"/>
          </a:solidFill>
          <a:ln w="19050" cap="flat">
            <a:noFill/>
            <a:prstDash val="solid"/>
            <a:miter/>
          </a:ln>
          <a:extLst>
            <a:ext uri="{91240B29-F687-4F45-9708-019B960494DF}">
              <a14:hiddenLine xmlns:a14="http://schemas.microsoft.com/office/drawing/2010/main" w="19050" cap="flat">
                <a:solidFill>
                  <a:schemeClr val="tx1"/>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3</a:t>
            </a:r>
          </a:p>
        </p:txBody>
      </p:sp>
      <p:sp>
        <p:nvSpPr>
          <p:cNvPr id="20" name="Rectangle: Rounded Corners 19">
            <a:extLst>
              <a:ext uri="{FF2B5EF4-FFF2-40B4-BE49-F238E27FC236}">
                <a16:creationId xmlns:a16="http://schemas.microsoft.com/office/drawing/2014/main" id="{8BC0AD3C-8000-4809-93A0-0A323BF78141}"/>
              </a:ext>
            </a:extLst>
          </p:cNvPr>
          <p:cNvSpPr/>
          <p:nvPr/>
        </p:nvSpPr>
        <p:spPr>
          <a:xfrm>
            <a:off x="2025160" y="2118695"/>
            <a:ext cx="1757332" cy="285860"/>
          </a:xfrm>
          <a:prstGeom prst="roundRect">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1.Omvangsmodel</a:t>
            </a:r>
          </a:p>
        </p:txBody>
      </p:sp>
      <p:sp>
        <p:nvSpPr>
          <p:cNvPr id="22" name="Rectangle: Rounded Corners 21">
            <a:extLst>
              <a:ext uri="{FF2B5EF4-FFF2-40B4-BE49-F238E27FC236}">
                <a16:creationId xmlns:a16="http://schemas.microsoft.com/office/drawing/2014/main" id="{2C19C586-9165-4A91-93A9-B7170A171A0E}"/>
              </a:ext>
            </a:extLst>
          </p:cNvPr>
          <p:cNvSpPr/>
          <p:nvPr/>
        </p:nvSpPr>
        <p:spPr>
          <a:xfrm>
            <a:off x="2043830" y="3778959"/>
            <a:ext cx="1757332" cy="285860"/>
          </a:xfrm>
          <a:prstGeom prst="roundRect">
            <a:avLst/>
          </a:prstGeom>
          <a:solidFill>
            <a:srgbClr val="FFC000"/>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2. Verdeelmodel</a:t>
            </a:r>
          </a:p>
        </p:txBody>
      </p:sp>
    </p:spTree>
    <p:extLst>
      <p:ext uri="{BB962C8B-B14F-4D97-AF65-F5344CB8AC3E}">
        <p14:creationId xmlns:p14="http://schemas.microsoft.com/office/powerpoint/2010/main" val="1658172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FF&quot; g=&quot;CE&quot; b=&quot;74&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4266"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24-08 gmntfonds" id="{1D76F302-7CC8-4518-B741-F810BA43D171}" vid="{1B98A25E-6033-43EB-9831-1EB187C3569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Gmntfonds v-24-08</Template>
  <TotalTime>37998</TotalTime>
  <Words>1614</Words>
  <Application>Microsoft Office PowerPoint</Application>
  <PresentationFormat>Widescreen</PresentationFormat>
  <Paragraphs>174</Paragraphs>
  <Slides>13</Slides>
  <Notes>8</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9" baseType="lpstr">
      <vt:lpstr>Noto Sans Symbols</vt:lpstr>
      <vt:lpstr>Wingdings</vt:lpstr>
      <vt:lpstr>Corbel</vt:lpstr>
      <vt:lpstr>itspublic 20200925</vt:lpstr>
      <vt:lpstr>AMSTERDAM template</vt:lpstr>
      <vt:lpstr>think-cell Slide</vt:lpstr>
      <vt:lpstr>Introductie Gemeentefonds  Hoe werkt de algemene uitkering van het gemeentefonds?</vt:lpstr>
      <vt:lpstr>Focus van dit document</vt:lpstr>
      <vt:lpstr>Samenvatting</vt:lpstr>
      <vt:lpstr> Gemeentefonds belangrijkste inkomstenbron voor gemeenten</vt:lpstr>
      <vt:lpstr>De totale uitkering gemeentefondsuitkering bestaat uit een algemeen en aanvullend deel</vt:lpstr>
      <vt:lpstr>Eerst wordt de totale omvang van het gemeentefonds bepaald, vervolgens de verdeling over de gemeenten</vt:lpstr>
      <vt:lpstr>Werking van het omvangsmodel</vt:lpstr>
      <vt:lpstr>Werking van het verdeel- en werklastmodel</vt:lpstr>
      <vt:lpstr>De twee modellen worden passend gemaakt mbv de uitkeringsfactor</vt:lpstr>
      <vt:lpstr>Het aandeel dat een gemeente uit het totaal fonds ontvangt is afhankelijk van ongeveer 80 maatstaven</vt:lpstr>
      <vt:lpstr>    Bijlage 1 Overzicht van gemeentelijke inkomstenbronnen</vt:lpstr>
      <vt:lpstr>Bijlage 2 Totale uitkering gemeentefonds in 2021 is 34,6 miljard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Kees van der Meeren</dc:creator>
  <dc:description/>
  <cp:lastModifiedBy>Bas Verviers</cp:lastModifiedBy>
  <cp:revision>108</cp:revision>
  <cp:lastPrinted>2021-09-09T14:28:40Z</cp:lastPrinted>
  <dcterms:created xsi:type="dcterms:W3CDTF">2021-08-24T09:15:59Z</dcterms:created>
  <dcterms:modified xsi:type="dcterms:W3CDTF">2022-03-10T09:16:36Z</dcterms:modified>
</cp:coreProperties>
</file>