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2.xml" ContentType="application/vnd.openxmlformats-officedocument.presentationml.tags+xml"/>
  <Override PartName="/ppt/notesSlides/notesSlide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3.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charts/chart17.xml" ContentType="application/vnd.openxmlformats-officedocument.drawingml.chart+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269.xml" ContentType="application/vnd.openxmlformats-officedocument.presentationml.tags+xml"/>
  <Override PartName="/ppt/notesSlides/notesSlide4.xml" ContentType="application/vnd.openxmlformats-officedocument.presentationml.notesSlide+xml"/>
  <Override PartName="/ppt/tags/tag2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55" r:id="rId1"/>
  </p:sldMasterIdLst>
  <p:notesMasterIdLst>
    <p:notesMasterId r:id="rId32"/>
  </p:notesMasterIdLst>
  <p:handoutMasterIdLst>
    <p:handoutMasterId r:id="rId33"/>
  </p:handoutMasterIdLst>
  <p:sldIdLst>
    <p:sldId id="3230" r:id="rId2"/>
    <p:sldId id="3216" r:id="rId3"/>
    <p:sldId id="2875" r:id="rId4"/>
    <p:sldId id="3181" r:id="rId5"/>
    <p:sldId id="1595" r:id="rId6"/>
    <p:sldId id="3441" r:id="rId7"/>
    <p:sldId id="3421" r:id="rId8"/>
    <p:sldId id="3353" r:id="rId9"/>
    <p:sldId id="3373" r:id="rId10"/>
    <p:sldId id="3339" r:id="rId11"/>
    <p:sldId id="3323" r:id="rId12"/>
    <p:sldId id="3372" r:id="rId13"/>
    <p:sldId id="3123" r:id="rId14"/>
    <p:sldId id="3368" r:id="rId15"/>
    <p:sldId id="3374" r:id="rId16"/>
    <p:sldId id="3358" r:id="rId17"/>
    <p:sldId id="3134" r:id="rId18"/>
    <p:sldId id="3422" r:id="rId19"/>
    <p:sldId id="3262" r:id="rId20"/>
    <p:sldId id="3192" r:id="rId21"/>
    <p:sldId id="3371" r:id="rId22"/>
    <p:sldId id="3322" r:id="rId23"/>
    <p:sldId id="3423" r:id="rId24"/>
    <p:sldId id="3367" r:id="rId25"/>
    <p:sldId id="3416" r:id="rId26"/>
    <p:sldId id="3417" r:id="rId27"/>
    <p:sldId id="3424" r:id="rId28"/>
    <p:sldId id="2827" r:id="rId29"/>
    <p:sldId id="3369" r:id="rId30"/>
    <p:sldId id="3428" r:id="rId31"/>
  </p:sldIdLst>
  <p:sldSz cx="12192000" cy="6858000"/>
  <p:notesSz cx="6886575" cy="10018713"/>
  <p:embeddedFontLst>
    <p:embeddedFont>
      <p:font typeface="Corbel" panose="020B0503020204020204" pitchFamily="34" charset="0"/>
      <p:regular r:id="rId34"/>
      <p:bold r:id="rId35"/>
      <p:italic r:id="rId36"/>
      <p:boldItalic r:id="rId37"/>
    </p:embeddedFont>
  </p:embeddedFontLst>
  <p:custDataLst>
    <p:tags r:id="rId38"/>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Default Section" id="{5D359A0F-A022-4753-BE7E-5DAE5FF01597}">
          <p14:sldIdLst>
            <p14:sldId id="3230"/>
            <p14:sldId id="3216"/>
            <p14:sldId id="2875"/>
            <p14:sldId id="3181"/>
            <p14:sldId id="1595"/>
            <p14:sldId id="3441"/>
            <p14:sldId id="3421"/>
            <p14:sldId id="3353"/>
            <p14:sldId id="3373"/>
            <p14:sldId id="3339"/>
            <p14:sldId id="3323"/>
            <p14:sldId id="3372"/>
            <p14:sldId id="3123"/>
            <p14:sldId id="3368"/>
            <p14:sldId id="3374"/>
            <p14:sldId id="3358"/>
            <p14:sldId id="3134"/>
            <p14:sldId id="3422"/>
            <p14:sldId id="3262"/>
            <p14:sldId id="3192"/>
            <p14:sldId id="3371"/>
            <p14:sldId id="3322"/>
            <p14:sldId id="3423"/>
            <p14:sldId id="3367"/>
            <p14:sldId id="3416"/>
            <p14:sldId id="3417"/>
            <p14:sldId id="3424"/>
            <p14:sldId id="2827"/>
            <p14:sldId id="3369"/>
            <p14:sldId id="34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43A"/>
    <a:srgbClr val="F2F2F2"/>
    <a:srgbClr val="22777B"/>
    <a:srgbClr val="FFFFFF"/>
    <a:srgbClr val="BF211E"/>
    <a:srgbClr val="FF5D5D"/>
    <a:srgbClr val="FFE8BA"/>
    <a:srgbClr val="FFF5E1"/>
    <a:srgbClr val="FFF2D9"/>
    <a:srgbClr val="FFE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5226" autoAdjust="0"/>
  </p:normalViewPr>
  <p:slideViewPr>
    <p:cSldViewPr snapToGrid="0">
      <p:cViewPr varScale="1">
        <p:scale>
          <a:sx n="106" d="100"/>
          <a:sy n="106" d="100"/>
        </p:scale>
        <p:origin x="78" y="78"/>
      </p:cViewPr>
      <p:guideLst/>
    </p:cSldViewPr>
  </p:slideViewPr>
  <p:outlineViewPr>
    <p:cViewPr>
      <p:scale>
        <a:sx n="33" d="100"/>
        <a:sy n="33" d="100"/>
      </p:scale>
      <p:origin x="0" y="-2048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2.7310924369747899E-2"/>
          <c:w val="0.94537815126050417"/>
          <c:h val="0.94537815126050417"/>
        </c:manualLayout>
      </c:layout>
      <c:lineChart>
        <c:grouping val="standard"/>
        <c:varyColors val="0"/>
        <c:ser>
          <c:idx val="0"/>
          <c:order val="0"/>
          <c:spPr>
            <a:ln w="38100" algn="ctr">
              <a:solidFill>
                <a:schemeClr val="accent1"/>
              </a:solidFill>
              <a:prstDash val="solid"/>
            </a:ln>
          </c:spPr>
          <c:marker>
            <c:symbol val="none"/>
          </c:marker>
          <c:val>
            <c:numRef>
              <c:f>Sheet1!$A$1:$J$1</c:f>
              <c:numCache>
                <c:formatCode>General</c:formatCode>
                <c:ptCount val="10"/>
                <c:pt idx="0">
                  <c:v>100</c:v>
                </c:pt>
                <c:pt idx="1">
                  <c:v>95.991602777670096</c:v>
                </c:pt>
                <c:pt idx="2">
                  <c:v>94.448597097303519</c:v>
                </c:pt>
                <c:pt idx="3">
                  <c:v>96.116738308047118</c:v>
                </c:pt>
                <c:pt idx="4">
                  <c:v>94.858504524176652</c:v>
                </c:pt>
                <c:pt idx="5">
                  <c:v>98.455338364544701</c:v>
                </c:pt>
                <c:pt idx="6">
                  <c:v>98.195089136926001</c:v>
                </c:pt>
                <c:pt idx="7">
                  <c:v>100.53673156720002</c:v>
                </c:pt>
                <c:pt idx="8">
                  <c:v>103.74368130780007</c:v>
                </c:pt>
                <c:pt idx="9">
                  <c:v>106.04830400068461</c:v>
                </c:pt>
              </c:numCache>
            </c:numRef>
          </c:val>
          <c:smooth val="0"/>
          <c:extLst>
            <c:ext xmlns:c16="http://schemas.microsoft.com/office/drawing/2014/chart" uri="{C3380CC4-5D6E-409C-BE32-E72D297353CC}">
              <c16:uniqueId val="{00000000-C533-41C3-9F6D-D2CE67465A7E}"/>
            </c:ext>
          </c:extLst>
        </c:ser>
        <c:dLbls>
          <c:showLegendKey val="0"/>
          <c:showVal val="0"/>
          <c:showCatName val="0"/>
          <c:showSerName val="0"/>
          <c:showPercent val="0"/>
          <c:showBubbleSize val="0"/>
        </c:dLbls>
        <c:smooth val="0"/>
        <c:axId val="1805268575"/>
        <c:axId val="1"/>
      </c:lineChart>
      <c:catAx>
        <c:axId val="1805268575"/>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30"/>
          <c:min val="80"/>
        </c:scaling>
        <c:delete val="0"/>
        <c:axPos val="l"/>
        <c:majorGridlines>
          <c:spPr>
            <a:ln>
              <a:noFill/>
            </a:ln>
          </c:spPr>
        </c:majorGridlines>
        <c:numFmt formatCode="General" sourceLinked="1"/>
        <c:majorTickMark val="none"/>
        <c:minorTickMark val="none"/>
        <c:tickLblPos val="none"/>
        <c:spPr>
          <a:ln w="9525" algn="ctr">
            <a:solidFill>
              <a:srgbClr val="6A6A6A"/>
            </a:solidFill>
            <a:prstDash val="solid"/>
          </a:ln>
        </c:spPr>
        <c:crossAx val="1805268575"/>
        <c:crosses val="min"/>
        <c:crossBetween val="between"/>
        <c:majorUnit val="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32818532818532"/>
          <c:y val="2.7310924369747899E-2"/>
          <c:w val="0.62934362934362931"/>
          <c:h val="0.94537815126050417"/>
        </c:manualLayout>
      </c:layout>
      <c:barChart>
        <c:barDir val="col"/>
        <c:grouping val="clustered"/>
        <c:varyColors val="0"/>
        <c:ser>
          <c:idx val="0"/>
          <c:order val="0"/>
          <c:spPr>
            <a:solidFill>
              <a:schemeClr val="accent5"/>
            </a:solidFill>
            <a:ln w="9525" algn="ctr">
              <a:solidFill>
                <a:schemeClr val="bg1"/>
              </a:solidFill>
              <a:prstDash val="solid"/>
            </a:ln>
          </c:spPr>
          <c:invertIfNegative val="0"/>
          <c:dLbls>
            <c:dLbl>
              <c:idx val="0"/>
              <c:layout>
                <c:manualLayout>
                  <c:x val="0"/>
                  <c:y val="-0.2715336134453781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B46-4200-A6BC-A2FB2DBEA9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0B46-4200-A6BC-A2FB2DBEA91F}"/>
            </c:ext>
          </c:extLst>
        </c:ser>
        <c:ser>
          <c:idx val="1"/>
          <c:order val="1"/>
          <c:spPr>
            <a:solidFill>
              <a:schemeClr val="accent2"/>
            </a:solidFill>
            <a:ln w="9525" algn="ctr">
              <a:solidFill>
                <a:schemeClr val="bg1"/>
              </a:solidFill>
              <a:prstDash val="solid"/>
            </a:ln>
          </c:spPr>
          <c:invertIfNegative val="0"/>
          <c:dLbls>
            <c:dLbl>
              <c:idx val="0"/>
              <c:layout>
                <c:manualLayout>
                  <c:x val="0"/>
                  <c:y val="-0.2820378151260504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B46-4200-A6BC-A2FB2DBEA9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104.57740133357363</c:v>
                </c:pt>
              </c:numCache>
            </c:numRef>
          </c:val>
          <c:extLst>
            <c:ext xmlns:c16="http://schemas.microsoft.com/office/drawing/2014/chart" uri="{C3380CC4-5D6E-409C-BE32-E72D297353CC}">
              <c16:uniqueId val="{00000003-0B46-4200-A6BC-A2FB2DBEA91F}"/>
            </c:ext>
          </c:extLst>
        </c:ser>
        <c:dLbls>
          <c:showLegendKey val="0"/>
          <c:showVal val="0"/>
          <c:showCatName val="0"/>
          <c:showSerName val="0"/>
          <c:showPercent val="0"/>
          <c:showBubbleSize val="0"/>
        </c:dLbls>
        <c:gapWidth val="80"/>
        <c:axId val="1805280223"/>
        <c:axId val="1"/>
      </c:barChart>
      <c:catAx>
        <c:axId val="1805280223"/>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206.00270501643777"/>
          <c:min val="0"/>
        </c:scaling>
        <c:delete val="1"/>
        <c:axPos val="l"/>
        <c:numFmt formatCode="General" sourceLinked="1"/>
        <c:majorTickMark val="out"/>
        <c:minorTickMark val="none"/>
        <c:tickLblPos val="nextTo"/>
        <c:crossAx val="1805280223"/>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32818532818532"/>
          <c:y val="2.7310924369747899E-2"/>
          <c:w val="0.62934362934362931"/>
          <c:h val="0.94537815126050417"/>
        </c:manualLayout>
      </c:layout>
      <c:barChart>
        <c:barDir val="col"/>
        <c:grouping val="clustered"/>
        <c:varyColors val="0"/>
        <c:ser>
          <c:idx val="0"/>
          <c:order val="0"/>
          <c:spPr>
            <a:solidFill>
              <a:schemeClr val="accent5"/>
            </a:solidFill>
            <a:ln w="9525" algn="ctr">
              <a:solidFill>
                <a:schemeClr val="bg1"/>
              </a:solidFill>
              <a:prstDash val="solid"/>
            </a:ln>
          </c:spPr>
          <c:invertIfNegative val="0"/>
          <c:dLbls>
            <c:dLbl>
              <c:idx val="0"/>
              <c:layout>
                <c:manualLayout>
                  <c:x val="0"/>
                  <c:y val="-0.2715336134453781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E22-4D69-9244-AB24CF402C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3E22-4D69-9244-AB24CF402CE3}"/>
            </c:ext>
          </c:extLst>
        </c:ser>
        <c:ser>
          <c:idx val="1"/>
          <c:order val="1"/>
          <c:spPr>
            <a:solidFill>
              <a:schemeClr val="accent2"/>
            </a:solidFill>
            <a:ln w="9525" algn="ctr">
              <a:solidFill>
                <a:schemeClr val="bg1"/>
              </a:solidFill>
              <a:prstDash val="solid"/>
            </a:ln>
          </c:spPr>
          <c:invertIfNegative val="0"/>
          <c:dLbls>
            <c:dLbl>
              <c:idx val="0"/>
              <c:layout>
                <c:manualLayout>
                  <c:x val="0"/>
                  <c:y val="-0.3219537815126050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E22-4D69-9244-AB24CF402C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121.98675590024854</c:v>
                </c:pt>
              </c:numCache>
            </c:numRef>
          </c:val>
          <c:extLst>
            <c:ext xmlns:c16="http://schemas.microsoft.com/office/drawing/2014/chart" uri="{C3380CC4-5D6E-409C-BE32-E72D297353CC}">
              <c16:uniqueId val="{00000003-3E22-4D69-9244-AB24CF402CE3}"/>
            </c:ext>
          </c:extLst>
        </c:ser>
        <c:dLbls>
          <c:showLegendKey val="0"/>
          <c:showVal val="0"/>
          <c:showCatName val="0"/>
          <c:showSerName val="0"/>
          <c:showPercent val="0"/>
          <c:showBubbleSize val="0"/>
        </c:dLbls>
        <c:gapWidth val="80"/>
        <c:axId val="1805260255"/>
        <c:axId val="1"/>
      </c:barChart>
      <c:catAx>
        <c:axId val="1805260255"/>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206.00270501643777"/>
          <c:min val="0"/>
        </c:scaling>
        <c:delete val="1"/>
        <c:axPos val="l"/>
        <c:numFmt formatCode="General" sourceLinked="1"/>
        <c:majorTickMark val="out"/>
        <c:minorTickMark val="none"/>
        <c:tickLblPos val="nextTo"/>
        <c:crossAx val="1805260255"/>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32818532818532"/>
          <c:y val="2.7310924369747899E-2"/>
          <c:w val="0.62934362934362931"/>
          <c:h val="0.94537815126050417"/>
        </c:manualLayout>
      </c:layout>
      <c:barChart>
        <c:barDir val="col"/>
        <c:grouping val="clustered"/>
        <c:varyColors val="0"/>
        <c:ser>
          <c:idx val="0"/>
          <c:order val="0"/>
          <c:spPr>
            <a:solidFill>
              <a:schemeClr val="accent5"/>
            </a:solidFill>
            <a:ln w="9525" algn="ctr">
              <a:solidFill>
                <a:schemeClr val="bg1"/>
              </a:solidFill>
              <a:prstDash val="solid"/>
            </a:ln>
          </c:spPr>
          <c:invertIfNegative val="0"/>
          <c:dLbls>
            <c:dLbl>
              <c:idx val="0"/>
              <c:layout>
                <c:manualLayout>
                  <c:x val="0"/>
                  <c:y val="-0.2715336134453781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733-480C-BCAA-1152757ADD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1733-480C-BCAA-1152757ADD04}"/>
            </c:ext>
          </c:extLst>
        </c:ser>
        <c:ser>
          <c:idx val="1"/>
          <c:order val="1"/>
          <c:spPr>
            <a:solidFill>
              <a:schemeClr val="accent2"/>
            </a:solidFill>
            <a:ln w="9525" algn="ctr">
              <a:solidFill>
                <a:schemeClr val="bg1"/>
              </a:solidFill>
              <a:prstDash val="solid"/>
            </a:ln>
          </c:spPr>
          <c:invertIfNegative val="0"/>
          <c:dLbls>
            <c:dLbl>
              <c:idx val="0"/>
              <c:layout>
                <c:manualLayout>
                  <c:x val="0"/>
                  <c:y val="-0.3419117647058823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733-480C-BCAA-1152757ADD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130.7370172635577</c:v>
                </c:pt>
              </c:numCache>
            </c:numRef>
          </c:val>
          <c:extLst>
            <c:ext xmlns:c16="http://schemas.microsoft.com/office/drawing/2014/chart" uri="{C3380CC4-5D6E-409C-BE32-E72D297353CC}">
              <c16:uniqueId val="{00000003-1733-480C-BCAA-1152757ADD04}"/>
            </c:ext>
          </c:extLst>
        </c:ser>
        <c:dLbls>
          <c:showLegendKey val="0"/>
          <c:showVal val="0"/>
          <c:showCatName val="0"/>
          <c:showSerName val="0"/>
          <c:showPercent val="0"/>
          <c:showBubbleSize val="0"/>
        </c:dLbls>
        <c:gapWidth val="80"/>
        <c:axId val="1805269823"/>
        <c:axId val="1"/>
      </c:barChart>
      <c:catAx>
        <c:axId val="1805269823"/>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206.00270501643777"/>
          <c:min val="0"/>
        </c:scaling>
        <c:delete val="1"/>
        <c:axPos val="l"/>
        <c:numFmt formatCode="General" sourceLinked="1"/>
        <c:majorTickMark val="out"/>
        <c:minorTickMark val="none"/>
        <c:tickLblPos val="nextTo"/>
        <c:crossAx val="1805269823"/>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32818532818532"/>
          <c:y val="2.7310924369747899E-2"/>
          <c:w val="0.62934362934362931"/>
          <c:h val="0.94537815126050417"/>
        </c:manualLayout>
      </c:layout>
      <c:barChart>
        <c:barDir val="col"/>
        <c:grouping val="clustered"/>
        <c:varyColors val="0"/>
        <c:ser>
          <c:idx val="0"/>
          <c:order val="0"/>
          <c:spPr>
            <a:solidFill>
              <a:schemeClr val="accent5"/>
            </a:solidFill>
            <a:ln w="9525" algn="ctr">
              <a:solidFill>
                <a:schemeClr val="bg1"/>
              </a:solidFill>
              <a:prstDash val="solid"/>
            </a:ln>
          </c:spPr>
          <c:invertIfNegative val="0"/>
          <c:dLbls>
            <c:dLbl>
              <c:idx val="0"/>
              <c:layout>
                <c:manualLayout>
                  <c:x val="0"/>
                  <c:y val="-0.2715336134453781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15-4B35-BADB-59E6D36F10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A615-4B35-BADB-59E6D36F109D}"/>
            </c:ext>
          </c:extLst>
        </c:ser>
        <c:ser>
          <c:idx val="1"/>
          <c:order val="1"/>
          <c:spPr>
            <a:solidFill>
              <a:schemeClr val="accent2"/>
            </a:solidFill>
            <a:ln w="9525" algn="ctr">
              <a:solidFill>
                <a:schemeClr val="bg1"/>
              </a:solidFill>
              <a:prstDash val="solid"/>
            </a:ln>
          </c:spPr>
          <c:invertIfNegative val="0"/>
          <c:dLbls>
            <c:dLbl>
              <c:idx val="0"/>
              <c:layout>
                <c:manualLayout>
                  <c:x val="0"/>
                  <c:y val="-0.3103991596638655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615-4B35-BADB-59E6D36F10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117.10538568989601</c:v>
                </c:pt>
              </c:numCache>
            </c:numRef>
          </c:val>
          <c:extLst>
            <c:ext xmlns:c16="http://schemas.microsoft.com/office/drawing/2014/chart" uri="{C3380CC4-5D6E-409C-BE32-E72D297353CC}">
              <c16:uniqueId val="{00000003-A615-4B35-BADB-59E6D36F109D}"/>
            </c:ext>
          </c:extLst>
        </c:ser>
        <c:dLbls>
          <c:showLegendKey val="0"/>
          <c:showVal val="0"/>
          <c:showCatName val="0"/>
          <c:showSerName val="0"/>
          <c:showPercent val="0"/>
          <c:showBubbleSize val="0"/>
        </c:dLbls>
        <c:gapWidth val="80"/>
        <c:axId val="1805276895"/>
        <c:axId val="1"/>
      </c:barChart>
      <c:catAx>
        <c:axId val="1805276895"/>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206.00270501643777"/>
          <c:min val="0"/>
        </c:scaling>
        <c:delete val="1"/>
        <c:axPos val="l"/>
        <c:numFmt formatCode="General" sourceLinked="1"/>
        <c:majorTickMark val="out"/>
        <c:minorTickMark val="none"/>
        <c:tickLblPos val="nextTo"/>
        <c:crossAx val="1805276895"/>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32818532818532"/>
          <c:y val="2.7310924369747899E-2"/>
          <c:w val="0.62857142857142856"/>
          <c:h val="0.94537815126050417"/>
        </c:manualLayout>
      </c:layout>
      <c:barChart>
        <c:barDir val="col"/>
        <c:grouping val="clustered"/>
        <c:varyColors val="0"/>
        <c:ser>
          <c:idx val="0"/>
          <c:order val="0"/>
          <c:spPr>
            <a:solidFill>
              <a:schemeClr val="accent5"/>
            </a:solidFill>
            <a:ln w="9525" algn="ctr">
              <a:solidFill>
                <a:schemeClr val="bg1"/>
              </a:solidFill>
              <a:prstDash val="solid"/>
            </a:ln>
          </c:spPr>
          <c:invertIfNegative val="0"/>
          <c:dLbls>
            <c:dLbl>
              <c:idx val="0"/>
              <c:layout>
                <c:manualLayout>
                  <c:x val="0"/>
                  <c:y val="-0.2715336134453781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A1B-439C-AA12-32CF650324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BA1B-439C-AA12-32CF650324B8}"/>
            </c:ext>
          </c:extLst>
        </c:ser>
        <c:ser>
          <c:idx val="1"/>
          <c:order val="1"/>
          <c:spPr>
            <a:solidFill>
              <a:schemeClr val="accent2"/>
            </a:solidFill>
            <a:ln w="9525" algn="ctr">
              <a:solidFill>
                <a:schemeClr val="bg1"/>
              </a:solidFill>
              <a:prstDash val="solid"/>
            </a:ln>
          </c:spPr>
          <c:invertIfNegative val="0"/>
          <c:dLbls>
            <c:dLbl>
              <c:idx val="0"/>
              <c:layout>
                <c:manualLayout>
                  <c:x val="0"/>
                  <c:y val="-0.2993697478991596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A1B-439C-AA12-32CF650324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112.28576369789761</c:v>
                </c:pt>
              </c:numCache>
            </c:numRef>
          </c:val>
          <c:extLst>
            <c:ext xmlns:c16="http://schemas.microsoft.com/office/drawing/2014/chart" uri="{C3380CC4-5D6E-409C-BE32-E72D297353CC}">
              <c16:uniqueId val="{00000003-BA1B-439C-AA12-32CF650324B8}"/>
            </c:ext>
          </c:extLst>
        </c:ser>
        <c:dLbls>
          <c:showLegendKey val="0"/>
          <c:showVal val="0"/>
          <c:showCatName val="0"/>
          <c:showSerName val="0"/>
          <c:showPercent val="0"/>
          <c:showBubbleSize val="0"/>
        </c:dLbls>
        <c:gapWidth val="80"/>
        <c:axId val="1805271903"/>
        <c:axId val="1"/>
      </c:barChart>
      <c:catAx>
        <c:axId val="1805271903"/>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206.00270501643777"/>
          <c:min val="0"/>
        </c:scaling>
        <c:delete val="1"/>
        <c:axPos val="l"/>
        <c:numFmt formatCode="General" sourceLinked="1"/>
        <c:majorTickMark val="out"/>
        <c:minorTickMark val="none"/>
        <c:tickLblPos val="nextTo"/>
        <c:crossAx val="1805271903"/>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45283018867926"/>
          <c:y val="7.9980129160457034E-2"/>
          <c:w val="0.61509433962264148"/>
          <c:h val="0.89418777943368111"/>
        </c:manualLayout>
      </c:layout>
      <c:barChart>
        <c:barDir val="col"/>
        <c:grouping val="clustered"/>
        <c:varyColors val="0"/>
        <c:ser>
          <c:idx val="0"/>
          <c:order val="0"/>
          <c:spPr>
            <a:solidFill>
              <a:schemeClr val="accent5"/>
            </a:solidFill>
            <a:ln w="9525" algn="ctr">
              <a:solidFill>
                <a:schemeClr val="bg1"/>
              </a:solidFill>
              <a:prstDash val="solid"/>
            </a:ln>
          </c:spPr>
          <c:invertIfNegative val="0"/>
          <c:dLbls>
            <c:dLbl>
              <c:idx val="0"/>
              <c:layout>
                <c:manualLayout>
                  <c:x val="0"/>
                  <c:y val="-0.2568306010928961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8C-434B-B65E-4E72B5501E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838C-434B-B65E-4E72B5501E3D}"/>
            </c:ext>
          </c:extLst>
        </c:ser>
        <c:ser>
          <c:idx val="1"/>
          <c:order val="1"/>
          <c:spPr>
            <a:solidFill>
              <a:schemeClr val="accent2"/>
            </a:solidFill>
            <a:ln w="9525" algn="ctr">
              <a:solidFill>
                <a:schemeClr val="bg1"/>
              </a:solidFill>
              <a:prstDash val="solid"/>
            </a:ln>
          </c:spPr>
          <c:invertIfNegative val="0"/>
          <c:dLbls>
            <c:dLbl>
              <c:idx val="0"/>
              <c:layout>
                <c:manualLayout>
                  <c:x val="0"/>
                  <c:y val="-0.4868355688027818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38C-434B-B65E-4E72B5501E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206.00270501643777</c:v>
                </c:pt>
              </c:numCache>
            </c:numRef>
          </c:val>
          <c:extLst>
            <c:ext xmlns:c16="http://schemas.microsoft.com/office/drawing/2014/chart" uri="{C3380CC4-5D6E-409C-BE32-E72D297353CC}">
              <c16:uniqueId val="{00000003-838C-434B-B65E-4E72B5501E3D}"/>
            </c:ext>
          </c:extLst>
        </c:ser>
        <c:dLbls>
          <c:showLegendKey val="0"/>
          <c:showVal val="0"/>
          <c:showCatName val="0"/>
          <c:showSerName val="0"/>
          <c:showPercent val="0"/>
          <c:showBubbleSize val="0"/>
        </c:dLbls>
        <c:gapWidth val="80"/>
        <c:axId val="1805266495"/>
        <c:axId val="1"/>
      </c:barChart>
      <c:catAx>
        <c:axId val="1805266495"/>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206.00270501643777"/>
          <c:min val="0"/>
        </c:scaling>
        <c:delete val="1"/>
        <c:axPos val="l"/>
        <c:numFmt formatCode="General" sourceLinked="1"/>
        <c:majorTickMark val="out"/>
        <c:minorTickMark val="none"/>
        <c:tickLblPos val="nextTo"/>
        <c:crossAx val="1805266495"/>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32818532818532"/>
          <c:y val="2.7310924369747899E-2"/>
          <c:w val="0.62934362934362931"/>
          <c:h val="0.94537815126050417"/>
        </c:manualLayout>
      </c:layout>
      <c:barChart>
        <c:barDir val="col"/>
        <c:grouping val="clustered"/>
        <c:varyColors val="0"/>
        <c:ser>
          <c:idx val="0"/>
          <c:order val="0"/>
          <c:spPr>
            <a:solidFill>
              <a:schemeClr val="accent5"/>
            </a:solidFill>
            <a:ln w="9525" algn="ctr">
              <a:solidFill>
                <a:schemeClr val="bg1"/>
              </a:solidFill>
              <a:prstDash val="solid"/>
            </a:ln>
          </c:spPr>
          <c:invertIfNegative val="0"/>
          <c:dLbls>
            <c:dLbl>
              <c:idx val="0"/>
              <c:layout>
                <c:manualLayout>
                  <c:x val="0"/>
                  <c:y val="-0.2715336134453781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2D7-4EB3-8125-CDC3CFF50F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A2D7-4EB3-8125-CDC3CFF50FAA}"/>
            </c:ext>
          </c:extLst>
        </c:ser>
        <c:ser>
          <c:idx val="1"/>
          <c:order val="1"/>
          <c:spPr>
            <a:solidFill>
              <a:schemeClr val="accent2"/>
            </a:solidFill>
            <a:ln w="9525" algn="ctr">
              <a:solidFill>
                <a:schemeClr val="bg1"/>
              </a:solidFill>
              <a:prstDash val="solid"/>
            </a:ln>
          </c:spPr>
          <c:invertIfNegative val="0"/>
          <c:dLbls>
            <c:dLbl>
              <c:idx val="0"/>
              <c:layout>
                <c:manualLayout>
                  <c:x val="0"/>
                  <c:y val="-0.2794117647058823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2D7-4EB3-8125-CDC3CFF50F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103.31285337615721</c:v>
                </c:pt>
              </c:numCache>
            </c:numRef>
          </c:val>
          <c:extLst>
            <c:ext xmlns:c16="http://schemas.microsoft.com/office/drawing/2014/chart" uri="{C3380CC4-5D6E-409C-BE32-E72D297353CC}">
              <c16:uniqueId val="{00000003-A2D7-4EB3-8125-CDC3CFF50FAA}"/>
            </c:ext>
          </c:extLst>
        </c:ser>
        <c:dLbls>
          <c:showLegendKey val="0"/>
          <c:showVal val="0"/>
          <c:showCatName val="0"/>
          <c:showSerName val="0"/>
          <c:showPercent val="0"/>
          <c:showBubbleSize val="0"/>
        </c:dLbls>
        <c:gapWidth val="80"/>
        <c:axId val="1805271487"/>
        <c:axId val="1"/>
      </c:barChart>
      <c:catAx>
        <c:axId val="1805271487"/>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206.00270501643777"/>
          <c:min val="0"/>
        </c:scaling>
        <c:delete val="1"/>
        <c:axPos val="l"/>
        <c:numFmt formatCode="General" sourceLinked="1"/>
        <c:majorTickMark val="out"/>
        <c:minorTickMark val="none"/>
        <c:tickLblPos val="nextTo"/>
        <c:crossAx val="1805271487"/>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09379945331607E-3"/>
          <c:y val="2.2099447513812154E-2"/>
          <c:w val="0.98503812401093371"/>
          <c:h val="0.95580110497237569"/>
        </c:manualLayout>
      </c:layout>
      <c:lineChart>
        <c:grouping val="standard"/>
        <c:varyColors val="0"/>
        <c:ser>
          <c:idx val="0"/>
          <c:order val="0"/>
          <c:spPr>
            <a:ln w="38100" cap="flat" algn="ctr">
              <a:solidFill>
                <a:srgbClr val="AFAFAF"/>
              </a:solidFill>
              <a:prstDash val="solid"/>
            </a:ln>
          </c:spPr>
          <c:marker>
            <c:symbol val="none"/>
          </c:marker>
          <c:dLbls>
            <c:dLbl>
              <c:idx val="0"/>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9E2-4F91-A768-22D5EED099FA}"/>
                </c:ext>
              </c:extLst>
            </c:dLbl>
            <c:dLbl>
              <c:idx val="1"/>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9E2-4F91-A768-22D5EED099FA}"/>
                </c:ext>
              </c:extLst>
            </c:dLbl>
            <c:dLbl>
              <c:idx val="2"/>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9E2-4F91-A768-22D5EED099FA}"/>
                </c:ext>
              </c:extLst>
            </c:dLbl>
            <c:dLbl>
              <c:idx val="3"/>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E2-4F91-A768-22D5EED099FA}"/>
                </c:ext>
              </c:extLst>
            </c:dLbl>
            <c:dLbl>
              <c:idx val="4"/>
              <c:layout>
                <c:manualLayout>
                  <c:x val="0"/>
                  <c:y val="-6.459838504037399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E2-4F91-A768-22D5EED099FA}"/>
                </c:ext>
              </c:extLst>
            </c:dLbl>
            <c:dLbl>
              <c:idx val="5"/>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9E2-4F91-A768-22D5EED099FA}"/>
                </c:ext>
              </c:extLst>
            </c:dLbl>
            <c:dLbl>
              <c:idx val="6"/>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9E2-4F91-A768-22D5EED099FA}"/>
                </c:ext>
              </c:extLst>
            </c:dLbl>
            <c:dLbl>
              <c:idx val="7"/>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9E2-4F91-A768-22D5EED099FA}"/>
                </c:ext>
              </c:extLst>
            </c:dLbl>
            <c:dLbl>
              <c:idx val="8"/>
              <c:layout>
                <c:manualLayout>
                  <c:x val="8.6318515321536469E-4"/>
                  <c:y val="-6.2048448788780283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9E2-4F91-A768-22D5EED099FA}"/>
                </c:ext>
              </c:extLst>
            </c:dLbl>
            <c:dLbl>
              <c:idx val="9"/>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9E2-4F91-A768-22D5EED099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1.5369999999999999</c:v>
                </c:pt>
                <c:pt idx="1">
                  <c:v>1.5049999999999999</c:v>
                </c:pt>
                <c:pt idx="2">
                  <c:v>1.4490000000000001</c:v>
                </c:pt>
                <c:pt idx="3">
                  <c:v>1.48</c:v>
                </c:pt>
                <c:pt idx="4">
                  <c:v>1.399</c:v>
                </c:pt>
                <c:pt idx="5">
                  <c:v>1.4470000000000001</c:v>
                </c:pt>
                <c:pt idx="6">
                  <c:v>1.425</c:v>
                </c:pt>
                <c:pt idx="7">
                  <c:v>1.4930000000000001</c:v>
                </c:pt>
                <c:pt idx="8">
                  <c:v>1.538</c:v>
                </c:pt>
                <c:pt idx="9">
                  <c:v>1.623</c:v>
                </c:pt>
              </c:numCache>
            </c:numRef>
          </c:val>
          <c:smooth val="0"/>
          <c:extLst>
            <c:ext xmlns:c16="http://schemas.microsoft.com/office/drawing/2014/chart" uri="{C3380CC4-5D6E-409C-BE32-E72D297353CC}">
              <c16:uniqueId val="{0000000A-39E2-4F91-A768-22D5EED099FA}"/>
            </c:ext>
          </c:extLst>
        </c:ser>
        <c:ser>
          <c:idx val="1"/>
          <c:order val="1"/>
          <c:spPr>
            <a:ln w="38100" cap="flat" algn="ctr">
              <a:solidFill>
                <a:schemeClr val="accent1"/>
              </a:solidFill>
              <a:prstDash val="solid"/>
            </a:ln>
          </c:spPr>
          <c:marker>
            <c:symbol val="none"/>
          </c:marker>
          <c:dLbls>
            <c:dLbl>
              <c:idx val="0"/>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9E2-4F91-A768-22D5EED099FA}"/>
                </c:ext>
              </c:extLst>
            </c:dLbl>
            <c:dLbl>
              <c:idx val="1"/>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9E2-4F91-A768-22D5EED099FA}"/>
                </c:ext>
              </c:extLst>
            </c:dLbl>
            <c:dLbl>
              <c:idx val="2"/>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9E2-4F91-A768-22D5EED099FA}"/>
                </c:ext>
              </c:extLst>
            </c:dLbl>
            <c:dLbl>
              <c:idx val="3"/>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9E2-4F91-A768-22D5EED099FA}"/>
                </c:ext>
              </c:extLst>
            </c:dLbl>
            <c:dLbl>
              <c:idx val="4"/>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9E2-4F91-A768-22D5EED099FA}"/>
                </c:ext>
              </c:extLst>
            </c:dLbl>
            <c:dLbl>
              <c:idx val="5"/>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9E2-4F91-A768-22D5EED099FA}"/>
                </c:ext>
              </c:extLst>
            </c:dLbl>
            <c:dLbl>
              <c:idx val="6"/>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9E2-4F91-A768-22D5EED099FA}"/>
                </c:ext>
              </c:extLst>
            </c:dLbl>
            <c:dLbl>
              <c:idx val="7"/>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9E2-4F91-A768-22D5EED099FA}"/>
                </c:ext>
              </c:extLst>
            </c:dLbl>
            <c:dLbl>
              <c:idx val="8"/>
              <c:layout>
                <c:manualLayout>
                  <c:x val="0"/>
                  <c:y val="-4.2923926901827454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9E2-4F91-A768-22D5EED099FA}"/>
                </c:ext>
              </c:extLst>
            </c:dLbl>
            <c:dLbl>
              <c:idx val="9"/>
              <c:layout>
                <c:manualLayout>
                  <c:x val="-9.2073083009638901E-3"/>
                  <c:y val="-3.8674033149171269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9E2-4F91-A768-22D5EED099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1</c:v>
                </c:pt>
                <c:pt idx="1">
                  <c:v>0.96471912554404193</c:v>
                </c:pt>
                <c:pt idx="2">
                  <c:v>0.91647432002545626</c:v>
                </c:pt>
                <c:pt idx="3">
                  <c:v>0.933761048866109</c:v>
                </c:pt>
                <c:pt idx="4">
                  <c:v>0.87544112616985614</c:v>
                </c:pt>
                <c:pt idx="5">
                  <c:v>0.90149736076182052</c:v>
                </c:pt>
                <c:pt idx="6">
                  <c:v>0.87642587025784469</c:v>
                </c:pt>
                <c:pt idx="7">
                  <c:v>0.89688900397821203</c:v>
                </c:pt>
                <c:pt idx="8">
                  <c:v>0.89739364290623946</c:v>
                </c:pt>
                <c:pt idx="9">
                  <c:v>0.92542606042150133</c:v>
                </c:pt>
              </c:numCache>
            </c:numRef>
          </c:val>
          <c:smooth val="0"/>
          <c:extLst>
            <c:ext xmlns:c16="http://schemas.microsoft.com/office/drawing/2014/chart" uri="{C3380CC4-5D6E-409C-BE32-E72D297353CC}">
              <c16:uniqueId val="{00000015-39E2-4F91-A768-22D5EED099FA}"/>
            </c:ext>
          </c:extLst>
        </c:ser>
        <c:dLbls>
          <c:showLegendKey val="0"/>
          <c:showVal val="0"/>
          <c:showCatName val="0"/>
          <c:showSerName val="0"/>
          <c:showPercent val="0"/>
          <c:showBubbleSize val="0"/>
        </c:dLbls>
        <c:smooth val="0"/>
        <c:axId val="1853303935"/>
        <c:axId val="1"/>
      </c:lineChart>
      <c:catAx>
        <c:axId val="1853303935"/>
        <c:scaling>
          <c:orientation val="minMax"/>
        </c:scaling>
        <c:delete val="0"/>
        <c:axPos val="b"/>
        <c:majorGridlines>
          <c:spPr>
            <a:ln>
              <a:noFill/>
            </a:ln>
          </c:spPr>
        </c:majorGridlines>
        <c:majorTickMark val="none"/>
        <c:minorTickMark val="none"/>
        <c:tickLblPos val="none"/>
        <c:spPr>
          <a:ln w="9525" cap="flat" algn="ctr">
            <a:solidFill>
              <a:srgbClr val="6A6A6A"/>
            </a:solidFill>
            <a:prstDash val="solid"/>
          </a:ln>
        </c:spPr>
        <c:crossAx val="1"/>
        <c:crosses val="min"/>
        <c:auto val="0"/>
        <c:lblAlgn val="ctr"/>
        <c:lblOffset val="100"/>
        <c:noMultiLvlLbl val="0"/>
      </c:catAx>
      <c:valAx>
        <c:axId val="1"/>
        <c:scaling>
          <c:orientation val="minMax"/>
          <c:max val="1.8"/>
          <c:min val="0.2"/>
        </c:scaling>
        <c:delete val="0"/>
        <c:axPos val="l"/>
        <c:majorGridlines>
          <c:spPr>
            <a:ln>
              <a:noFill/>
            </a:ln>
          </c:spPr>
        </c:majorGridlines>
        <c:numFmt formatCode="General" sourceLinked="1"/>
        <c:majorTickMark val="none"/>
        <c:minorTickMark val="none"/>
        <c:tickLblPos val="none"/>
        <c:spPr>
          <a:ln w="9525" cap="flat" algn="ctr">
            <a:solidFill>
              <a:srgbClr val="6A6A6A"/>
            </a:solidFill>
            <a:prstDash val="solid"/>
          </a:ln>
        </c:spPr>
        <c:crossAx val="1853303935"/>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2.7310924369747899E-2"/>
          <c:w val="0.94537815126050417"/>
          <c:h val="0.94537815126050417"/>
        </c:manualLayout>
      </c:layout>
      <c:lineChart>
        <c:grouping val="standard"/>
        <c:varyColors val="0"/>
        <c:ser>
          <c:idx val="0"/>
          <c:order val="0"/>
          <c:spPr>
            <a:ln w="38100" cap="flat" algn="ctr">
              <a:solidFill>
                <a:schemeClr val="accent1"/>
              </a:solidFill>
              <a:prstDash val="solid"/>
            </a:ln>
          </c:spPr>
          <c:marker>
            <c:symbol val="none"/>
          </c:marker>
          <c:val>
            <c:numRef>
              <c:f>Sheet1!$A$1:$J$1</c:f>
              <c:numCache>
                <c:formatCode>General</c:formatCode>
                <c:ptCount val="10"/>
                <c:pt idx="0">
                  <c:v>100</c:v>
                </c:pt>
                <c:pt idx="1">
                  <c:v>97.437712344280854</c:v>
                </c:pt>
                <c:pt idx="2">
                  <c:v>97.118651450474786</c:v>
                </c:pt>
                <c:pt idx="3">
                  <c:v>99.07984144960362</c:v>
                </c:pt>
                <c:pt idx="4">
                  <c:v>98.548436274936847</c:v>
                </c:pt>
                <c:pt idx="5">
                  <c:v>102.73325202543775</c:v>
                </c:pt>
                <c:pt idx="6">
                  <c:v>103.75686035368933</c:v>
                </c:pt>
                <c:pt idx="7">
                  <c:v>108.75978228503303</c:v>
                </c:pt>
                <c:pt idx="8">
                  <c:v>115.44593028673533</c:v>
                </c:pt>
                <c:pt idx="9">
                  <c:v>120.7845623065561</c:v>
                </c:pt>
              </c:numCache>
            </c:numRef>
          </c:val>
          <c:smooth val="0"/>
          <c:extLst>
            <c:ext xmlns:c16="http://schemas.microsoft.com/office/drawing/2014/chart" uri="{C3380CC4-5D6E-409C-BE32-E72D297353CC}">
              <c16:uniqueId val="{00000000-36DE-46E7-9076-C2261CAE2468}"/>
            </c:ext>
          </c:extLst>
        </c:ser>
        <c:dLbls>
          <c:showLegendKey val="0"/>
          <c:showVal val="0"/>
          <c:showCatName val="0"/>
          <c:showSerName val="0"/>
          <c:showPercent val="0"/>
          <c:showBubbleSize val="0"/>
        </c:dLbls>
        <c:smooth val="0"/>
        <c:axId val="1579468191"/>
        <c:axId val="1"/>
      </c:lineChart>
      <c:catAx>
        <c:axId val="1579468191"/>
        <c:scaling>
          <c:orientation val="minMax"/>
        </c:scaling>
        <c:delete val="0"/>
        <c:axPos val="b"/>
        <c:majorGridlines>
          <c:spPr>
            <a:ln>
              <a:noFill/>
            </a:ln>
          </c:spPr>
        </c:majorGridlines>
        <c:majorTickMark val="none"/>
        <c:minorTickMark val="none"/>
        <c:tickLblPos val="none"/>
        <c:spPr>
          <a:ln w="9525" cap="flat" algn="ctr">
            <a:solidFill>
              <a:srgbClr val="6A6A6A"/>
            </a:solidFill>
            <a:prstDash val="solid"/>
          </a:ln>
        </c:spPr>
        <c:crossAx val="1"/>
        <c:crosses val="min"/>
        <c:auto val="0"/>
        <c:lblAlgn val="ctr"/>
        <c:lblOffset val="100"/>
        <c:noMultiLvlLbl val="0"/>
      </c:catAx>
      <c:valAx>
        <c:axId val="1"/>
        <c:scaling>
          <c:orientation val="minMax"/>
          <c:max val="130"/>
          <c:min val="80"/>
        </c:scaling>
        <c:delete val="0"/>
        <c:axPos val="l"/>
        <c:majorGridlines>
          <c:spPr>
            <a:ln>
              <a:noFill/>
            </a:ln>
          </c:spPr>
        </c:majorGridlines>
        <c:numFmt formatCode="General" sourceLinked="1"/>
        <c:majorTickMark val="none"/>
        <c:minorTickMark val="none"/>
        <c:tickLblPos val="none"/>
        <c:spPr>
          <a:ln w="9525" cap="flat" algn="ctr">
            <a:solidFill>
              <a:srgbClr val="6A6A6A"/>
            </a:solidFill>
            <a:prstDash val="solid"/>
          </a:ln>
        </c:spPr>
        <c:crossAx val="1579468191"/>
        <c:crosses val="min"/>
        <c:crossBetween val="between"/>
        <c:majorUnit val="5"/>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2.7310924369747899E-2"/>
          <c:w val="0.94537815126050417"/>
          <c:h val="0.94537815126050417"/>
        </c:manualLayout>
      </c:layout>
      <c:lineChart>
        <c:grouping val="standard"/>
        <c:varyColors val="0"/>
        <c:ser>
          <c:idx val="0"/>
          <c:order val="0"/>
          <c:spPr>
            <a:ln w="38100" algn="ctr">
              <a:solidFill>
                <a:srgbClr val="AFAFAF"/>
              </a:solidFill>
              <a:prstDash val="solid"/>
            </a:ln>
          </c:spPr>
          <c:marker>
            <c:symbol val="none"/>
          </c:marker>
          <c:val>
            <c:numRef>
              <c:f>Sheet1!$A$1:$J$1</c:f>
              <c:numCache>
                <c:formatCode>General</c:formatCode>
                <c:ptCount val="10"/>
                <c:pt idx="0">
                  <c:v>100</c:v>
                </c:pt>
                <c:pt idx="1">
                  <c:v>101.44610956661077</c:v>
                </c:pt>
                <c:pt idx="2">
                  <c:v>102.74460663611515</c:v>
                </c:pt>
                <c:pt idx="3">
                  <c:v>103.00474132052224</c:v>
                </c:pt>
                <c:pt idx="4">
                  <c:v>103.8006877739833</c:v>
                </c:pt>
                <c:pt idx="5">
                  <c:v>104.27263554681332</c:v>
                </c:pt>
                <c:pt idx="6">
                  <c:v>105.58720812707672</c:v>
                </c:pt>
                <c:pt idx="7">
                  <c:v>108.16046420446233</c:v>
                </c:pt>
                <c:pt idx="8">
                  <c:v>111.35963458438249</c:v>
                </c:pt>
                <c:pt idx="9">
                  <c:v>114.03549377619267</c:v>
                </c:pt>
              </c:numCache>
            </c:numRef>
          </c:val>
          <c:smooth val="0"/>
          <c:extLst>
            <c:ext xmlns:c16="http://schemas.microsoft.com/office/drawing/2014/chart" uri="{C3380CC4-5D6E-409C-BE32-E72D297353CC}">
              <c16:uniqueId val="{00000000-11A6-4C01-9F8E-7889763B44B9}"/>
            </c:ext>
          </c:extLst>
        </c:ser>
        <c:dLbls>
          <c:showLegendKey val="0"/>
          <c:showVal val="0"/>
          <c:showCatName val="0"/>
          <c:showSerName val="0"/>
          <c:showPercent val="0"/>
          <c:showBubbleSize val="0"/>
        </c:dLbls>
        <c:smooth val="0"/>
        <c:axId val="1805276479"/>
        <c:axId val="1"/>
      </c:lineChart>
      <c:catAx>
        <c:axId val="1805276479"/>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30"/>
          <c:min val="80"/>
        </c:scaling>
        <c:delete val="1"/>
        <c:axPos val="l"/>
        <c:numFmt formatCode="General" sourceLinked="1"/>
        <c:majorTickMark val="out"/>
        <c:minorTickMark val="none"/>
        <c:tickLblPos val="nextTo"/>
        <c:crossAx val="180527647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2.7310924369747899E-2"/>
          <c:w val="0.94537815126050417"/>
          <c:h val="0.94537815126050417"/>
        </c:manualLayout>
      </c:layout>
      <c:lineChart>
        <c:grouping val="standard"/>
        <c:varyColors val="0"/>
        <c:ser>
          <c:idx val="0"/>
          <c:order val="0"/>
          <c:spPr>
            <a:ln w="38100" algn="ctr">
              <a:solidFill>
                <a:schemeClr val="accent4"/>
              </a:solidFill>
              <a:prstDash val="solid"/>
            </a:ln>
          </c:spPr>
          <c:marker>
            <c:symbol val="none"/>
          </c:marker>
          <c:val>
            <c:numRef>
              <c:f>Sheet1!$A$1:$J$1</c:f>
              <c:numCache>
                <c:formatCode>General</c:formatCode>
                <c:ptCount val="10"/>
                <c:pt idx="0">
                  <c:v>100</c:v>
                </c:pt>
                <c:pt idx="1">
                  <c:v>96.471912554404199</c:v>
                </c:pt>
                <c:pt idx="2">
                  <c:v>91.647432002545628</c:v>
                </c:pt>
                <c:pt idx="3">
                  <c:v>93.376104886610904</c:v>
                </c:pt>
                <c:pt idx="4">
                  <c:v>87.544112616985615</c:v>
                </c:pt>
                <c:pt idx="5">
                  <c:v>90.149736076182052</c:v>
                </c:pt>
                <c:pt idx="6">
                  <c:v>87.642587025784465</c:v>
                </c:pt>
                <c:pt idx="7">
                  <c:v>89.6889003978212</c:v>
                </c:pt>
                <c:pt idx="8">
                  <c:v>89.739364290623939</c:v>
                </c:pt>
                <c:pt idx="9">
                  <c:v>92.542606042150126</c:v>
                </c:pt>
              </c:numCache>
            </c:numRef>
          </c:val>
          <c:smooth val="0"/>
          <c:extLst>
            <c:ext xmlns:c16="http://schemas.microsoft.com/office/drawing/2014/chart" uri="{C3380CC4-5D6E-409C-BE32-E72D297353CC}">
              <c16:uniqueId val="{00000000-05A1-4F34-ACB3-D0F179ABCE2B}"/>
            </c:ext>
          </c:extLst>
        </c:ser>
        <c:dLbls>
          <c:showLegendKey val="0"/>
          <c:showVal val="0"/>
          <c:showCatName val="0"/>
          <c:showSerName val="0"/>
          <c:showPercent val="0"/>
          <c:showBubbleSize val="0"/>
        </c:dLbls>
        <c:smooth val="0"/>
        <c:axId val="1805278143"/>
        <c:axId val="1"/>
      </c:lineChart>
      <c:catAx>
        <c:axId val="1805278143"/>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30"/>
          <c:min val="80"/>
        </c:scaling>
        <c:delete val="1"/>
        <c:axPos val="l"/>
        <c:numFmt formatCode="General" sourceLinked="1"/>
        <c:majorTickMark val="out"/>
        <c:minorTickMark val="none"/>
        <c:tickLblPos val="nextTo"/>
        <c:crossAx val="1805278143"/>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2.7310924369747899E-2"/>
          <c:w val="0.94537815126050417"/>
          <c:h val="0.94537815126050417"/>
        </c:manualLayout>
      </c:layout>
      <c:lineChart>
        <c:grouping val="standard"/>
        <c:varyColors val="0"/>
        <c:ser>
          <c:idx val="0"/>
          <c:order val="0"/>
          <c:spPr>
            <a:ln w="38100" algn="ctr">
              <a:solidFill>
                <a:schemeClr val="accent4"/>
              </a:solidFill>
              <a:prstDash val="solid"/>
            </a:ln>
          </c:spPr>
          <c:marker>
            <c:symbol val="none"/>
          </c:marker>
          <c:val>
            <c:numRef>
              <c:f>Sheet1!$A$1:$J$1</c:f>
              <c:numCache>
                <c:formatCode>General</c:formatCode>
                <c:ptCount val="10"/>
                <c:pt idx="0">
                  <c:v>100</c:v>
                </c:pt>
                <c:pt idx="1">
                  <c:v>95.991602777670096</c:v>
                </c:pt>
                <c:pt idx="2">
                  <c:v>94.448597097303519</c:v>
                </c:pt>
                <c:pt idx="3">
                  <c:v>96.116738308047118</c:v>
                </c:pt>
                <c:pt idx="4">
                  <c:v>94.858504524176652</c:v>
                </c:pt>
                <c:pt idx="5">
                  <c:v>98.455338364544701</c:v>
                </c:pt>
                <c:pt idx="6">
                  <c:v>98.195089136926001</c:v>
                </c:pt>
                <c:pt idx="7">
                  <c:v>100.53673156720002</c:v>
                </c:pt>
                <c:pt idx="8">
                  <c:v>103.74368130780007</c:v>
                </c:pt>
                <c:pt idx="9">
                  <c:v>106.04830400068461</c:v>
                </c:pt>
              </c:numCache>
            </c:numRef>
          </c:val>
          <c:smooth val="0"/>
          <c:extLst>
            <c:ext xmlns:c16="http://schemas.microsoft.com/office/drawing/2014/chart" uri="{C3380CC4-5D6E-409C-BE32-E72D297353CC}">
              <c16:uniqueId val="{00000000-648F-40FD-AC6D-303CDFB0807B}"/>
            </c:ext>
          </c:extLst>
        </c:ser>
        <c:dLbls>
          <c:showLegendKey val="0"/>
          <c:showVal val="0"/>
          <c:showCatName val="0"/>
          <c:showSerName val="0"/>
          <c:showPercent val="0"/>
          <c:showBubbleSize val="0"/>
        </c:dLbls>
        <c:smooth val="0"/>
        <c:axId val="1805268159"/>
        <c:axId val="1"/>
      </c:lineChart>
      <c:catAx>
        <c:axId val="1805268159"/>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30"/>
          <c:min val="80"/>
        </c:scaling>
        <c:delete val="1"/>
        <c:axPos val="l"/>
        <c:numFmt formatCode="General" sourceLinked="1"/>
        <c:majorTickMark val="out"/>
        <c:minorTickMark val="none"/>
        <c:tickLblPos val="nextTo"/>
        <c:crossAx val="1805268159"/>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2.7310924369747899E-2"/>
          <c:w val="0.94537815126050417"/>
          <c:h val="0.94537815126050417"/>
        </c:manualLayout>
      </c:layout>
      <c:lineChart>
        <c:grouping val="standard"/>
        <c:varyColors val="0"/>
        <c:ser>
          <c:idx val="0"/>
          <c:order val="0"/>
          <c:spPr>
            <a:ln w="38100" algn="ctr">
              <a:solidFill>
                <a:srgbClr val="AFAFAF"/>
              </a:solidFill>
              <a:prstDash val="solid"/>
            </a:ln>
          </c:spPr>
          <c:marker>
            <c:symbol val="none"/>
          </c:marker>
          <c:val>
            <c:numRef>
              <c:f>Sheet1!$A$1:$J$1</c:f>
              <c:numCache>
                <c:formatCode>General</c:formatCode>
                <c:ptCount val="10"/>
                <c:pt idx="0">
                  <c:v>100</c:v>
                </c:pt>
                <c:pt idx="1">
                  <c:v>99.519690223265897</c:v>
                </c:pt>
                <c:pt idx="2">
                  <c:v>102.8968701101556</c:v>
                </c:pt>
                <c:pt idx="3">
                  <c:v>102.77336171181497</c:v>
                </c:pt>
                <c:pt idx="4">
                  <c:v>107.84690500731668</c:v>
                </c:pt>
                <c:pt idx="5">
                  <c:v>108.72632491081937</c:v>
                </c:pt>
                <c:pt idx="6">
                  <c:v>111.46270763030853</c:v>
                </c:pt>
                <c:pt idx="7">
                  <c:v>111.51826595916063</c:v>
                </c:pt>
                <c:pt idx="8">
                  <c:v>115.01276156913475</c:v>
                </c:pt>
                <c:pt idx="9">
                  <c:v>113.97500033552073</c:v>
                </c:pt>
              </c:numCache>
            </c:numRef>
          </c:val>
          <c:smooth val="0"/>
          <c:extLst>
            <c:ext xmlns:c16="http://schemas.microsoft.com/office/drawing/2014/chart" uri="{C3380CC4-5D6E-409C-BE32-E72D297353CC}">
              <c16:uniqueId val="{00000000-5CE2-4D2F-92EE-4F1557F8D7F4}"/>
            </c:ext>
          </c:extLst>
        </c:ser>
        <c:dLbls>
          <c:showLegendKey val="0"/>
          <c:showVal val="0"/>
          <c:showCatName val="0"/>
          <c:showSerName val="0"/>
          <c:showPercent val="0"/>
          <c:showBubbleSize val="0"/>
        </c:dLbls>
        <c:smooth val="0"/>
        <c:axId val="1805255679"/>
        <c:axId val="1"/>
      </c:lineChart>
      <c:catAx>
        <c:axId val="1805255679"/>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30"/>
          <c:min val="80"/>
        </c:scaling>
        <c:delete val="1"/>
        <c:axPos val="l"/>
        <c:numFmt formatCode="General" sourceLinked="1"/>
        <c:majorTickMark val="out"/>
        <c:minorTickMark val="none"/>
        <c:tickLblPos val="nextTo"/>
        <c:crossAx val="1805255679"/>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52250489236792E-2"/>
          <c:y val="7.8078078078078081E-2"/>
          <c:w val="0.95929549902152644"/>
          <c:h val="0.84384384384384381"/>
        </c:manualLayout>
      </c:layout>
      <c:lineChart>
        <c:grouping val="standard"/>
        <c:varyColors val="0"/>
        <c:ser>
          <c:idx val="0"/>
          <c:order val="0"/>
          <c:spPr>
            <a:ln w="38100" algn="ctr">
              <a:solidFill>
                <a:srgbClr val="AFAFAF"/>
              </a:solidFill>
              <a:prstDash val="solid"/>
            </a:ln>
          </c:spPr>
          <c:marker>
            <c:symbol val="none"/>
          </c:marker>
          <c:dLbls>
            <c:dLbl>
              <c:idx val="0"/>
              <c:layout>
                <c:manualLayout>
                  <c:x val="0"/>
                  <c:y val="-0.151651651651651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DA-4F77-8C15-19C57283A10B}"/>
                </c:ext>
              </c:extLst>
            </c:dLbl>
            <c:dLbl>
              <c:idx val="1"/>
              <c:layout>
                <c:manualLayout>
                  <c:x val="0"/>
                  <c:y val="-0.151651651651651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DA-4F77-8C15-19C57283A10B}"/>
                </c:ext>
              </c:extLst>
            </c:dLbl>
            <c:dLbl>
              <c:idx val="2"/>
              <c:layout>
                <c:manualLayout>
                  <c:x val="0"/>
                  <c:y val="-0.151651651651651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DA-4F77-8C15-19C57283A10B}"/>
                </c:ext>
              </c:extLst>
            </c:dLbl>
            <c:dLbl>
              <c:idx val="3"/>
              <c:layout>
                <c:manualLayout>
                  <c:x val="0"/>
                  <c:y val="-0.151651651651651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DA-4F77-8C15-19C57283A10B}"/>
                </c:ext>
              </c:extLst>
            </c:dLbl>
            <c:dLbl>
              <c:idx val="4"/>
              <c:layout>
                <c:manualLayout>
                  <c:x val="0"/>
                  <c:y val="-0.151651651651651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DA-4F77-8C15-19C57283A10B}"/>
                </c:ext>
              </c:extLst>
            </c:dLbl>
            <c:dLbl>
              <c:idx val="5"/>
              <c:layout>
                <c:manualLayout>
                  <c:x val="0"/>
                  <c:y val="-0.151651651651651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DA-4F77-8C15-19C57283A10B}"/>
                </c:ext>
              </c:extLst>
            </c:dLbl>
            <c:dLbl>
              <c:idx val="6"/>
              <c:layout>
                <c:manualLayout>
                  <c:x val="0"/>
                  <c:y val="-0.151651651651651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DA-4F77-8C15-19C57283A10B}"/>
                </c:ext>
              </c:extLst>
            </c:dLbl>
            <c:dLbl>
              <c:idx val="7"/>
              <c:layout>
                <c:manualLayout>
                  <c:x val="0"/>
                  <c:y val="-0.151651651651651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DA-4F77-8C15-19C57283A10B}"/>
                </c:ext>
              </c:extLst>
            </c:dLbl>
            <c:dLbl>
              <c:idx val="8"/>
              <c:layout>
                <c:manualLayout>
                  <c:x val="0"/>
                  <c:y val="-0.151651651651651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DA-4F77-8C15-19C57283A10B}"/>
                </c:ext>
              </c:extLst>
            </c:dLbl>
            <c:dLbl>
              <c:idx val="9"/>
              <c:layout>
                <c:manualLayout>
                  <c:x val="0"/>
                  <c:y val="-0.151651651651651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DA-4F77-8C15-19C57283A1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100</c:v>
                </c:pt>
                <c:pt idx="1">
                  <c:v>98.954745960874817</c:v>
                </c:pt>
                <c:pt idx="2">
                  <c:v>98.824282524348689</c:v>
                </c:pt>
                <c:pt idx="3">
                  <c:v>100.23450427418538</c:v>
                </c:pt>
                <c:pt idx="4">
                  <c:v>102.21344288624688</c:v>
                </c:pt>
                <c:pt idx="5">
                  <c:v>104.46385451196092</c:v>
                </c:pt>
                <c:pt idx="6">
                  <c:v>107.54303157801144</c:v>
                </c:pt>
                <c:pt idx="7">
                  <c:v>110.14390896980504</c:v>
                </c:pt>
                <c:pt idx="8">
                  <c:v>112.44572924868383</c:v>
                </c:pt>
                <c:pt idx="9">
                  <c:v>107.95140075191136</c:v>
                </c:pt>
              </c:numCache>
            </c:numRef>
          </c:val>
          <c:smooth val="0"/>
          <c:extLst>
            <c:ext xmlns:c16="http://schemas.microsoft.com/office/drawing/2014/chart" uri="{C3380CC4-5D6E-409C-BE32-E72D297353CC}">
              <c16:uniqueId val="{0000000A-98DA-4F77-8C15-19C57283A10B}"/>
            </c:ext>
          </c:extLst>
        </c:ser>
        <c:dLbls>
          <c:showLegendKey val="0"/>
          <c:showVal val="0"/>
          <c:showCatName val="0"/>
          <c:showSerName val="0"/>
          <c:showPercent val="0"/>
          <c:showBubbleSize val="0"/>
        </c:dLbls>
        <c:smooth val="0"/>
        <c:axId val="1449654207"/>
        <c:axId val="1"/>
      </c:lineChart>
      <c:catAx>
        <c:axId val="1449654207"/>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150"/>
          <c:min val="50"/>
        </c:scaling>
        <c:delete val="1"/>
        <c:axPos val="l"/>
        <c:numFmt formatCode="General" sourceLinked="1"/>
        <c:majorTickMark val="out"/>
        <c:minorTickMark val="none"/>
        <c:tickLblPos val="nextTo"/>
        <c:crossAx val="1449654207"/>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52250489236792E-2"/>
          <c:y val="0.24105960264900661"/>
          <c:w val="0.95929549902152644"/>
          <c:h val="0.69006622516556293"/>
        </c:manualLayout>
      </c:layout>
      <c:lineChart>
        <c:grouping val="standard"/>
        <c:varyColors val="0"/>
        <c:ser>
          <c:idx val="0"/>
          <c:order val="0"/>
          <c:spPr>
            <a:ln w="38100" algn="ctr">
              <a:solidFill>
                <a:schemeClr val="accent4"/>
              </a:solidFill>
              <a:prstDash val="solid"/>
            </a:ln>
          </c:spPr>
          <c:marker>
            <c:symbol val="none"/>
          </c:marker>
          <c:dLbls>
            <c:dLbl>
              <c:idx val="0"/>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10A-47E2-8558-ED5132BC2B40}"/>
                </c:ext>
              </c:extLst>
            </c:dLbl>
            <c:dLbl>
              <c:idx val="1"/>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0A-47E2-8558-ED5132BC2B40}"/>
                </c:ext>
              </c:extLst>
            </c:dLbl>
            <c:dLbl>
              <c:idx val="2"/>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10A-47E2-8558-ED5132BC2B40}"/>
                </c:ext>
              </c:extLst>
            </c:dLbl>
            <c:dLbl>
              <c:idx val="3"/>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0A-47E2-8558-ED5132BC2B40}"/>
                </c:ext>
              </c:extLst>
            </c:dLbl>
            <c:dLbl>
              <c:idx val="4"/>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0A-47E2-8558-ED5132BC2B40}"/>
                </c:ext>
              </c:extLst>
            </c:dLbl>
            <c:dLbl>
              <c:idx val="5"/>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10A-47E2-8558-ED5132BC2B40}"/>
                </c:ext>
              </c:extLst>
            </c:dLbl>
            <c:dLbl>
              <c:idx val="6"/>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10A-47E2-8558-ED5132BC2B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30.176130389064099</c:v>
                </c:pt>
                <c:pt idx="1">
                  <c:v>29.310949144214231</c:v>
                </c:pt>
                <c:pt idx="2">
                  <c:v>29.026326324045836</c:v>
                </c:pt>
                <c:pt idx="3">
                  <c:v>29.619899603492396</c:v>
                </c:pt>
                <c:pt idx="4">
                  <c:v>29.399400960282758</c:v>
                </c:pt>
                <c:pt idx="5">
                  <c:v>30.561557524417303</c:v>
                </c:pt>
                <c:pt idx="6">
                  <c:v>30.409181286363069</c:v>
                </c:pt>
              </c:numCache>
            </c:numRef>
          </c:val>
          <c:smooth val="0"/>
          <c:extLst>
            <c:ext xmlns:c16="http://schemas.microsoft.com/office/drawing/2014/chart" uri="{C3380CC4-5D6E-409C-BE32-E72D297353CC}">
              <c16:uniqueId val="{00000007-810A-47E2-8558-ED5132BC2B40}"/>
            </c:ext>
          </c:extLst>
        </c:ser>
        <c:ser>
          <c:idx val="1"/>
          <c:order val="1"/>
          <c:spPr>
            <a:ln w="38100" algn="ctr">
              <a:solidFill>
                <a:schemeClr val="accent4"/>
              </a:solidFill>
              <a:prstDash val="solid"/>
            </a:ln>
          </c:spPr>
          <c:marker>
            <c:symbol val="none"/>
          </c:marker>
          <c:dLbls>
            <c:dLbl>
              <c:idx val="6"/>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10A-47E2-8558-ED5132BC2B40}"/>
                </c:ext>
              </c:extLst>
            </c:dLbl>
            <c:dLbl>
              <c:idx val="7"/>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10A-47E2-8558-ED5132BC2B40}"/>
                </c:ext>
              </c:extLst>
            </c:dLbl>
            <c:dLbl>
              <c:idx val="8"/>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10A-47E2-8558-ED5132BC2B40}"/>
                </c:ext>
              </c:extLst>
            </c:dLbl>
            <c:dLbl>
              <c:idx val="9"/>
              <c:layout>
                <c:manualLayout>
                  <c:x val="0"/>
                  <c:y val="-0.133774834437086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10A-47E2-8558-ED5132BC2B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6">
                  <c:v>70.822415768527406</c:v>
                </c:pt>
                <c:pt idx="7">
                  <c:v>71.05524414644205</c:v>
                </c:pt>
                <c:pt idx="8">
                  <c:v>72.530138885624979</c:v>
                </c:pt>
                <c:pt idx="9">
                  <c:v>67.195396976925053</c:v>
                </c:pt>
              </c:numCache>
            </c:numRef>
          </c:val>
          <c:smooth val="0"/>
          <c:extLst>
            <c:ext xmlns:c16="http://schemas.microsoft.com/office/drawing/2014/chart" uri="{C3380CC4-5D6E-409C-BE32-E72D297353CC}">
              <c16:uniqueId val="{0000000C-810A-47E2-8558-ED5132BC2B40}"/>
            </c:ext>
          </c:extLst>
        </c:ser>
        <c:dLbls>
          <c:showLegendKey val="0"/>
          <c:showVal val="0"/>
          <c:showCatName val="0"/>
          <c:showSerName val="0"/>
          <c:showPercent val="0"/>
          <c:showBubbleSize val="0"/>
        </c:dLbls>
        <c:smooth val="0"/>
        <c:axId val="1805268991"/>
        <c:axId val="1"/>
      </c:lineChart>
      <c:catAx>
        <c:axId val="1805268991"/>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72.530138885624979"/>
          <c:min val="0"/>
        </c:scaling>
        <c:delete val="1"/>
        <c:axPos val="l"/>
        <c:numFmt formatCode="General" sourceLinked="1"/>
        <c:majorTickMark val="out"/>
        <c:minorTickMark val="none"/>
        <c:tickLblPos val="nextTo"/>
        <c:crossAx val="1805268991"/>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61486753657571E-2"/>
          <c:y val="2.2005924672027083E-2"/>
          <c:w val="0.9588770264926848"/>
          <c:h val="0.95598815065594578"/>
        </c:manualLayout>
      </c:layout>
      <c:lineChart>
        <c:grouping val="standard"/>
        <c:varyColors val="0"/>
        <c:ser>
          <c:idx val="0"/>
          <c:order val="0"/>
          <c:spPr>
            <a:ln w="38100" algn="ctr">
              <a:solidFill>
                <a:schemeClr val="accent1"/>
              </a:solidFill>
              <a:prstDash val="solid"/>
            </a:ln>
          </c:spPr>
          <c:marker>
            <c:symbol val="none"/>
          </c:marker>
          <c:val>
            <c:numRef>
              <c:f>Sheet1!$A$1:$J$1</c:f>
              <c:numCache>
                <c:formatCode>General</c:formatCode>
                <c:ptCount val="10"/>
                <c:pt idx="0">
                  <c:v>100</c:v>
                </c:pt>
                <c:pt idx="1">
                  <c:v>95.991602777670096</c:v>
                </c:pt>
                <c:pt idx="2">
                  <c:v>94.448597097303519</c:v>
                </c:pt>
                <c:pt idx="3">
                  <c:v>96.116738308047118</c:v>
                </c:pt>
                <c:pt idx="4">
                  <c:v>94.858504524176652</c:v>
                </c:pt>
                <c:pt idx="5">
                  <c:v>98.455338364544701</c:v>
                </c:pt>
                <c:pt idx="6">
                  <c:v>98.195089136926001</c:v>
                </c:pt>
                <c:pt idx="7">
                  <c:v>100.53673156720002</c:v>
                </c:pt>
                <c:pt idx="8">
                  <c:v>103.74368130780007</c:v>
                </c:pt>
                <c:pt idx="9">
                  <c:v>106.04830400068461</c:v>
                </c:pt>
              </c:numCache>
            </c:numRef>
          </c:val>
          <c:smooth val="0"/>
          <c:extLst>
            <c:ext xmlns:c16="http://schemas.microsoft.com/office/drawing/2014/chart" uri="{C3380CC4-5D6E-409C-BE32-E72D297353CC}">
              <c16:uniqueId val="{00000000-126C-4E1A-BD73-793B2617F939}"/>
            </c:ext>
          </c:extLst>
        </c:ser>
        <c:dLbls>
          <c:showLegendKey val="0"/>
          <c:showVal val="0"/>
          <c:showCatName val="0"/>
          <c:showSerName val="0"/>
          <c:showPercent val="0"/>
          <c:showBubbleSize val="0"/>
        </c:dLbls>
        <c:smooth val="0"/>
        <c:axId val="1805273567"/>
        <c:axId val="1"/>
      </c:lineChart>
      <c:catAx>
        <c:axId val="1805273567"/>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30"/>
          <c:min val="80"/>
        </c:scaling>
        <c:delete val="0"/>
        <c:axPos val="l"/>
        <c:majorGridlines>
          <c:spPr>
            <a:ln>
              <a:noFill/>
            </a:ln>
          </c:spPr>
        </c:majorGridlines>
        <c:numFmt formatCode="General" sourceLinked="1"/>
        <c:majorTickMark val="none"/>
        <c:minorTickMark val="none"/>
        <c:tickLblPos val="none"/>
        <c:spPr>
          <a:ln w="9525" algn="ctr">
            <a:solidFill>
              <a:srgbClr val="6A6A6A"/>
            </a:solidFill>
            <a:prstDash val="solid"/>
          </a:ln>
        </c:spPr>
        <c:crossAx val="1805273567"/>
        <c:crosses val="min"/>
        <c:crossBetween val="between"/>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819532908704882E-2"/>
          <c:y val="7.9754601226993863E-2"/>
          <c:w val="0.92823779193205946"/>
          <c:h val="0.8404907975460123"/>
        </c:manualLayout>
      </c:layout>
      <c:scatterChart>
        <c:scatterStyle val="lineMarker"/>
        <c:varyColors val="0"/>
        <c:ser>
          <c:idx val="0"/>
          <c:order val="0"/>
          <c:spPr>
            <a:ln w="28575" algn="ctr">
              <a:solidFill>
                <a:schemeClr val="folHlink"/>
              </a:solidFill>
              <a:prstDash val="solid"/>
            </a:ln>
          </c:spPr>
          <c:marker>
            <c:symbol val="none"/>
          </c:marker>
          <c:dLbls>
            <c:dLbl>
              <c:idx val="0"/>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1CE-4D74-97C4-640567D04710}"/>
                </c:ext>
              </c:extLst>
            </c:dLbl>
            <c:dLbl>
              <c:idx val="1"/>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1CE-4D74-97C4-640567D04710}"/>
                </c:ext>
              </c:extLst>
            </c:dLbl>
            <c:dLbl>
              <c:idx val="2"/>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1CE-4D74-97C4-640567D04710}"/>
                </c:ext>
              </c:extLst>
            </c:dLbl>
            <c:dLbl>
              <c:idx val="3"/>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1CE-4D74-97C4-640567D04710}"/>
                </c:ext>
              </c:extLst>
            </c:dLbl>
            <c:dLbl>
              <c:idx val="4"/>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1CE-4D74-97C4-640567D04710}"/>
                </c:ext>
              </c:extLst>
            </c:dLbl>
            <c:dLbl>
              <c:idx val="5"/>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1CE-4D74-97C4-640567D04710}"/>
                </c:ext>
              </c:extLst>
            </c:dLbl>
            <c:dLbl>
              <c:idx val="6"/>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1CE-4D74-97C4-640567D04710}"/>
                </c:ext>
              </c:extLst>
            </c:dLbl>
            <c:dLbl>
              <c:idx val="7"/>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1CE-4D74-97C4-640567D04710}"/>
                </c:ext>
              </c:extLst>
            </c:dLbl>
            <c:dLbl>
              <c:idx val="8"/>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1CE-4D74-97C4-640567D04710}"/>
                </c:ext>
              </c:extLst>
            </c:dLbl>
            <c:dLbl>
              <c:idx val="9"/>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1CE-4D74-97C4-640567D047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11</c:v>
                </c:pt>
                <c:pt idx="1">
                  <c:v>12</c:v>
                </c:pt>
                <c:pt idx="2">
                  <c:v>13</c:v>
                </c:pt>
                <c:pt idx="3">
                  <c:v>14</c:v>
                </c:pt>
                <c:pt idx="4">
                  <c:v>15</c:v>
                </c:pt>
                <c:pt idx="5">
                  <c:v>16</c:v>
                </c:pt>
                <c:pt idx="6">
                  <c:v>17</c:v>
                </c:pt>
                <c:pt idx="7">
                  <c:v>18</c:v>
                </c:pt>
                <c:pt idx="8">
                  <c:v>19</c:v>
                </c:pt>
                <c:pt idx="9">
                  <c:v>20</c:v>
                </c:pt>
              </c:numCache>
            </c:numRef>
          </c:xVal>
          <c:yVal>
            <c:numRef>
              <c:f>Sheet1!$A$2:$J$2</c:f>
              <c:numCache>
                <c:formatCode>General</c:formatCode>
                <c:ptCount val="10"/>
                <c:pt idx="0">
                  <c:v>46.792617615809114</c:v>
                </c:pt>
                <c:pt idx="1">
                  <c:v>46.752051408496001</c:v>
                </c:pt>
                <c:pt idx="2">
                  <c:v>46.521758221126696</c:v>
                </c:pt>
                <c:pt idx="3">
                  <c:v>45.741556971826789</c:v>
                </c:pt>
                <c:pt idx="4">
                  <c:v>44.611946528156196</c:v>
                </c:pt>
                <c:pt idx="5">
                  <c:v>43.580244996378845</c:v>
                </c:pt>
                <c:pt idx="6">
                  <c:v>42.448648370376588</c:v>
                </c:pt>
                <c:pt idx="7">
                  <c:v>42.295930035000588</c:v>
                </c:pt>
                <c:pt idx="8">
                  <c:v>41.869738209592214</c:v>
                </c:pt>
                <c:pt idx="9">
                  <c:v>48.049669101794166</c:v>
                </c:pt>
              </c:numCache>
            </c:numRef>
          </c:yVal>
          <c:smooth val="0"/>
          <c:extLst>
            <c:ext xmlns:c16="http://schemas.microsoft.com/office/drawing/2014/chart" uri="{C3380CC4-5D6E-409C-BE32-E72D297353CC}">
              <c16:uniqueId val="{0000000A-51CE-4D74-97C4-640567D04710}"/>
            </c:ext>
          </c:extLst>
        </c:ser>
        <c:dLbls>
          <c:showLegendKey val="0"/>
          <c:showVal val="0"/>
          <c:showCatName val="0"/>
          <c:showSerName val="0"/>
          <c:showPercent val="0"/>
          <c:showBubbleSize val="0"/>
        </c:dLbls>
        <c:axId val="1531409151"/>
        <c:axId val="1"/>
      </c:scatterChart>
      <c:valAx>
        <c:axId val="1531409151"/>
        <c:scaling>
          <c:orientation val="minMax"/>
          <c:max val="20"/>
          <c:min val="11"/>
        </c:scaling>
        <c:delete val="0"/>
        <c:axPos val="b"/>
        <c:majorGridlines>
          <c:spPr>
            <a:ln>
              <a:noFill/>
            </a:ln>
          </c:spPr>
        </c:majorGridlines>
        <c:numFmt formatCode="General" sourceLinked="1"/>
        <c:majorTickMark val="none"/>
        <c:minorTickMark val="none"/>
        <c:tickLblPos val="none"/>
        <c:spPr>
          <a:ln w="9525" algn="ctr">
            <a:solidFill>
              <a:schemeClr val="bg1"/>
            </a:solidFill>
            <a:prstDash val="solid"/>
          </a:ln>
        </c:spPr>
        <c:crossAx val="1"/>
        <c:crosses val="min"/>
        <c:crossBetween val="midCat"/>
      </c:valAx>
      <c:valAx>
        <c:axId val="1"/>
        <c:scaling>
          <c:orientation val="minMax"/>
          <c:max val="60"/>
          <c:min val="30"/>
        </c:scaling>
        <c:delete val="1"/>
        <c:axPos val="l"/>
        <c:numFmt formatCode="General" sourceLinked="1"/>
        <c:majorTickMark val="out"/>
        <c:minorTickMark val="none"/>
        <c:tickLblPos val="nextTo"/>
        <c:crossAx val="1531409151"/>
        <c:crosses val="min"/>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265003897116135E-2"/>
          <c:y val="2.2737210319195452E-2"/>
          <c:w val="0.95946999220576779"/>
          <c:h val="0.95452557936160909"/>
        </c:manualLayout>
      </c:layout>
      <c:lineChart>
        <c:grouping val="standard"/>
        <c:varyColors val="0"/>
        <c:ser>
          <c:idx val="0"/>
          <c:order val="0"/>
          <c:spPr>
            <a:ln w="38100" algn="ctr">
              <a:solidFill>
                <a:srgbClr val="AFAFAF"/>
              </a:solidFill>
              <a:prstDash val="solid"/>
            </a:ln>
          </c:spPr>
          <c:marker>
            <c:symbol val="none"/>
          </c:marker>
          <c:val>
            <c:numRef>
              <c:f>Sheet1!$A$1:$J$1</c:f>
              <c:numCache>
                <c:formatCode>General</c:formatCode>
                <c:ptCount val="10"/>
                <c:pt idx="0">
                  <c:v>100</c:v>
                </c:pt>
                <c:pt idx="1">
                  <c:v>99.519690223265897</c:v>
                </c:pt>
                <c:pt idx="2">
                  <c:v>102.8968701101556</c:v>
                </c:pt>
                <c:pt idx="3">
                  <c:v>102.77336171181497</c:v>
                </c:pt>
                <c:pt idx="4">
                  <c:v>107.84690500731668</c:v>
                </c:pt>
                <c:pt idx="5">
                  <c:v>108.72632491081937</c:v>
                </c:pt>
                <c:pt idx="6">
                  <c:v>111.46270763030853</c:v>
                </c:pt>
                <c:pt idx="7">
                  <c:v>111.51826595916063</c:v>
                </c:pt>
                <c:pt idx="8">
                  <c:v>115.01276156913475</c:v>
                </c:pt>
                <c:pt idx="9">
                  <c:v>113.97500033552073</c:v>
                </c:pt>
              </c:numCache>
            </c:numRef>
          </c:val>
          <c:smooth val="0"/>
          <c:extLst>
            <c:ext xmlns:c16="http://schemas.microsoft.com/office/drawing/2014/chart" uri="{C3380CC4-5D6E-409C-BE32-E72D297353CC}">
              <c16:uniqueId val="{00000000-B53E-458D-9BC5-5645895D2C14}"/>
            </c:ext>
          </c:extLst>
        </c:ser>
        <c:dLbls>
          <c:showLegendKey val="0"/>
          <c:showVal val="0"/>
          <c:showCatName val="0"/>
          <c:showSerName val="0"/>
          <c:showPercent val="0"/>
          <c:showBubbleSize val="0"/>
        </c:dLbls>
        <c:smooth val="0"/>
        <c:axId val="1805058495"/>
        <c:axId val="1"/>
      </c:lineChart>
      <c:catAx>
        <c:axId val="1805058495"/>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30"/>
          <c:min val="80"/>
        </c:scaling>
        <c:delete val="0"/>
        <c:axPos val="l"/>
        <c:majorGridlines>
          <c:spPr>
            <a:ln>
              <a:noFill/>
            </a:ln>
          </c:spPr>
        </c:majorGridlines>
        <c:numFmt formatCode="General" sourceLinked="1"/>
        <c:majorTickMark val="none"/>
        <c:minorTickMark val="none"/>
        <c:tickLblPos val="none"/>
        <c:spPr>
          <a:ln w="9525" algn="ctr">
            <a:solidFill>
              <a:srgbClr val="6A6A6A"/>
            </a:solidFill>
            <a:prstDash val="solid"/>
          </a:ln>
        </c:spPr>
        <c:crossAx val="1805058495"/>
        <c:crosses val="min"/>
        <c:crossBetween val="between"/>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4844720496894"/>
          <c:y val="7.4792243767313013E-2"/>
          <c:w val="0.84277950310559002"/>
          <c:h val="0.85041551246537395"/>
        </c:manualLayout>
      </c:layout>
      <c:scatterChart>
        <c:scatterStyle val="lineMarker"/>
        <c:varyColors val="0"/>
        <c:ser>
          <c:idx val="0"/>
          <c:order val="0"/>
          <c:spPr>
            <a:ln w="28575" algn="ctr">
              <a:solidFill>
                <a:schemeClr val="accent1"/>
              </a:solidFill>
              <a:prstDash val="solid"/>
            </a:ln>
          </c:spPr>
          <c:marker>
            <c:symbol val="none"/>
          </c:marker>
          <c:dLbls>
            <c:dLbl>
              <c:idx val="0"/>
              <c:layout>
                <c:manualLayout>
                  <c:x val="5.5512422360248448E-2"/>
                  <c:y val="-9.3259464450600182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3A-4328-8322-F1242D74C3EC}"/>
                </c:ext>
              </c:extLst>
            </c:dLbl>
            <c:dLbl>
              <c:idx val="1"/>
              <c:layout>
                <c:manualLayout>
                  <c:x val="2.406832298136646E-2"/>
                  <c:y val="5.1708217913204062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3A-4328-8322-F1242D74C3EC}"/>
                </c:ext>
              </c:extLst>
            </c:dLbl>
            <c:dLbl>
              <c:idx val="2"/>
              <c:layout>
                <c:manualLayout>
                  <c:x val="0"/>
                  <c:y val="-9.3259464450600182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3A-4328-8322-F1242D74C3EC}"/>
                </c:ext>
              </c:extLst>
            </c:dLbl>
            <c:dLbl>
              <c:idx val="3"/>
              <c:layout>
                <c:manualLayout>
                  <c:x val="0"/>
                  <c:y val="-9.3259464450600182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3A-4328-8322-F1242D74C3EC}"/>
                </c:ext>
              </c:extLst>
            </c:dLbl>
            <c:dLbl>
              <c:idx val="4"/>
              <c:layout>
                <c:manualLayout>
                  <c:x val="0"/>
                  <c:y val="-9.3259464450600182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3A-4328-8322-F1242D74C3EC}"/>
                </c:ext>
              </c:extLst>
            </c:dLbl>
            <c:dLbl>
              <c:idx val="5"/>
              <c:layout>
                <c:manualLayout>
                  <c:x val="0"/>
                  <c:y val="-9.3259464450600182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23A-4328-8322-F1242D74C3EC}"/>
                </c:ext>
              </c:extLst>
            </c:dLbl>
            <c:dLbl>
              <c:idx val="6"/>
              <c:layout>
                <c:manualLayout>
                  <c:x val="0"/>
                  <c:y val="-9.3259464450600182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3A-4328-8322-F1242D74C3EC}"/>
                </c:ext>
              </c:extLst>
            </c:dLbl>
            <c:dLbl>
              <c:idx val="7"/>
              <c:layout>
                <c:manualLayout>
                  <c:x val="0"/>
                  <c:y val="-9.3259464450600182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3A-4328-8322-F1242D74C3EC}"/>
                </c:ext>
              </c:extLst>
            </c:dLbl>
            <c:dLbl>
              <c:idx val="8"/>
              <c:layout>
                <c:manualLayout>
                  <c:x val="0"/>
                  <c:y val="-9.3259464450600182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23A-4328-8322-F1242D74C3EC}"/>
                </c:ext>
              </c:extLst>
            </c:dLbl>
            <c:dLbl>
              <c:idx val="9"/>
              <c:layout>
                <c:manualLayout>
                  <c:x val="0"/>
                  <c:y val="-9.3259464450600182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23A-4328-8322-F1242D74C3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11</c:v>
                </c:pt>
                <c:pt idx="1">
                  <c:v>12</c:v>
                </c:pt>
                <c:pt idx="2">
                  <c:v>13</c:v>
                </c:pt>
                <c:pt idx="3">
                  <c:v>14</c:v>
                </c:pt>
                <c:pt idx="4">
                  <c:v>15</c:v>
                </c:pt>
                <c:pt idx="5">
                  <c:v>16</c:v>
                </c:pt>
                <c:pt idx="6">
                  <c:v>17</c:v>
                </c:pt>
                <c:pt idx="7">
                  <c:v>18</c:v>
                </c:pt>
                <c:pt idx="8">
                  <c:v>19</c:v>
                </c:pt>
                <c:pt idx="9">
                  <c:v>20</c:v>
                </c:pt>
              </c:numCache>
            </c:numRef>
          </c:xVal>
          <c:yVal>
            <c:numRef>
              <c:f>Sheet1!$A$2:$J$2</c:f>
              <c:numCache>
                <c:formatCode>General</c:formatCode>
                <c:ptCount val="10"/>
                <c:pt idx="0">
                  <c:v>16.646999999999998</c:v>
                </c:pt>
                <c:pt idx="1">
                  <c:v>16.731999999999999</c:v>
                </c:pt>
                <c:pt idx="2">
                  <c:v>16.78</c:v>
                </c:pt>
                <c:pt idx="3">
                  <c:v>16.826000000000001</c:v>
                </c:pt>
                <c:pt idx="4">
                  <c:v>16.898</c:v>
                </c:pt>
                <c:pt idx="5">
                  <c:v>16.981000000000002</c:v>
                </c:pt>
                <c:pt idx="6">
                  <c:v>17.079000000000001</c:v>
                </c:pt>
                <c:pt idx="7">
                  <c:v>17.181000000000001</c:v>
                </c:pt>
                <c:pt idx="8">
                  <c:v>17.276</c:v>
                </c:pt>
                <c:pt idx="9">
                  <c:v>17.408999999999999</c:v>
                </c:pt>
              </c:numCache>
            </c:numRef>
          </c:yVal>
          <c:smooth val="0"/>
          <c:extLst>
            <c:ext xmlns:c16="http://schemas.microsoft.com/office/drawing/2014/chart" uri="{C3380CC4-5D6E-409C-BE32-E72D297353CC}">
              <c16:uniqueId val="{0000000A-F23A-4328-8322-F1242D74C3EC}"/>
            </c:ext>
          </c:extLst>
        </c:ser>
        <c:dLbls>
          <c:showLegendKey val="0"/>
          <c:showVal val="0"/>
          <c:showCatName val="0"/>
          <c:showSerName val="0"/>
          <c:showPercent val="0"/>
          <c:showBubbleSize val="0"/>
        </c:dLbls>
        <c:axId val="1805043935"/>
        <c:axId val="1"/>
      </c:scatterChart>
      <c:valAx>
        <c:axId val="1805043935"/>
        <c:scaling>
          <c:orientation val="minMax"/>
          <c:max val="20"/>
          <c:min val="11"/>
        </c:scaling>
        <c:delete val="0"/>
        <c:axPos val="b"/>
        <c:majorGridlines>
          <c:spPr>
            <a:ln>
              <a:noFill/>
            </a:ln>
          </c:spPr>
        </c:majorGridlines>
        <c:numFmt formatCode="General" sourceLinked="1"/>
        <c:majorTickMark val="none"/>
        <c:minorTickMark val="none"/>
        <c:tickLblPos val="none"/>
        <c:spPr>
          <a:ln w="9525" algn="ctr">
            <a:solidFill>
              <a:srgbClr val="6A6A6A"/>
            </a:solidFill>
            <a:prstDash val="solid"/>
          </a:ln>
        </c:spPr>
        <c:crossAx val="1"/>
        <c:crosses val="min"/>
        <c:crossBetween val="midCat"/>
        <c:majorUnit val="1"/>
      </c:valAx>
      <c:valAx>
        <c:axId val="1"/>
        <c:scaling>
          <c:orientation val="minMax"/>
          <c:max val="20"/>
          <c:min val="15"/>
        </c:scaling>
        <c:delete val="0"/>
        <c:axPos val="l"/>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1400" kern="1200">
                <a:solidFill>
                  <a:schemeClr val="tx1"/>
                </a:solidFill>
                <a:latin typeface="+mn-lt"/>
                <a:ea typeface="+mn-ea"/>
                <a:cs typeface="+mn-cs"/>
              </a:defRPr>
            </a:pPr>
            <a:endParaRPr lang="nl-NL"/>
          </a:p>
        </c:txPr>
        <c:crossAx val="1805043935"/>
        <c:crosses val="min"/>
        <c:crossBetween val="midCat"/>
        <c:majorUnit val="1"/>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0"/>
            <a:ext cx="2984182" cy="236918"/>
          </a:xfrm>
          <a:prstGeom prst="rect">
            <a:avLst/>
          </a:prstGeom>
        </p:spPr>
        <p:txBody>
          <a:bodyPr vert="horz" lIns="92711" tIns="46356" rIns="92711" bIns="46356" rtlCol="0"/>
          <a:lstStyle>
            <a:lvl1pPr algn="l" fontAlgn="auto">
              <a:spcBef>
                <a:spcPts val="0"/>
              </a:spcBef>
              <a:spcAft>
                <a:spcPts val="0"/>
              </a:spcAft>
              <a:defRPr sz="1200">
                <a:latin typeface="+mn-lt"/>
                <a:cs typeface="+mn-cs"/>
              </a:defRPr>
            </a:lvl1pPr>
          </a:lstStyle>
          <a:p>
            <a:pPr>
              <a:defRPr/>
            </a:pPr>
            <a:endParaRPr lang="nl-NL" dirty="0"/>
          </a:p>
        </p:txBody>
      </p:sp>
      <p:sp>
        <p:nvSpPr>
          <p:cNvPr id="4" name="Tijdelijke aanduiding voor voettekst 3"/>
          <p:cNvSpPr>
            <a:spLocks noGrp="1"/>
          </p:cNvSpPr>
          <p:nvPr>
            <p:ph type="ftr" sz="quarter" idx="2"/>
          </p:nvPr>
        </p:nvSpPr>
        <p:spPr>
          <a:xfrm>
            <a:off x="3" y="9780054"/>
            <a:ext cx="2984182" cy="236919"/>
          </a:xfrm>
          <a:prstGeom prst="rect">
            <a:avLst/>
          </a:prstGeom>
        </p:spPr>
        <p:txBody>
          <a:bodyPr vert="horz" lIns="92711" tIns="46356" rIns="92711" bIns="46356"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900801" y="9780054"/>
            <a:ext cx="2984182" cy="236919"/>
          </a:xfrm>
          <a:prstGeom prst="rect">
            <a:avLst/>
          </a:prstGeom>
        </p:spPr>
        <p:txBody>
          <a:bodyPr vert="horz" wrap="square" lIns="92711" tIns="46356" rIns="92711" bIns="46356" numCol="1" anchor="b" anchorCtr="0" compatLnSpc="1">
            <a:prstTxWarp prst="textNoShape">
              <a:avLst/>
            </a:prstTxWarp>
          </a:bodyPr>
          <a:lstStyle>
            <a:lvl1pPr algn="r">
              <a:defRPr sz="1200">
                <a:latin typeface="Corbel" panose="020B0503020204020204" pitchFamily="34" charset="0"/>
              </a:defRPr>
            </a:lvl1pPr>
          </a:lstStyle>
          <a:p>
            <a:fld id="{105BA4F0-4399-43FC-95AF-A89BF753ED41}" type="slidenum">
              <a:rPr lang="nl-NL" altLang="en-US"/>
              <a:pPr/>
              <a:t>‹#›</a:t>
            </a:fld>
            <a:endParaRPr lang="nl-NL" altLang="en-US"/>
          </a:p>
        </p:txBody>
      </p:sp>
    </p:spTree>
    <p:extLst>
      <p:ext uri="{BB962C8B-B14F-4D97-AF65-F5344CB8AC3E}">
        <p14:creationId xmlns:p14="http://schemas.microsoft.com/office/powerpoint/2010/main" val="2304620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2984182" cy="260979"/>
          </a:xfrm>
          <a:prstGeom prst="rect">
            <a:avLst/>
          </a:prstGeom>
        </p:spPr>
        <p:txBody>
          <a:bodyPr vert="horz" lIns="92711" tIns="46356" rIns="92711" bIns="46356"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idx="1"/>
          </p:nvPr>
        </p:nvSpPr>
        <p:spPr>
          <a:xfrm>
            <a:off x="3900801" y="1"/>
            <a:ext cx="2984182" cy="260979"/>
          </a:xfrm>
          <a:prstGeom prst="rect">
            <a:avLst/>
          </a:prstGeom>
        </p:spPr>
        <p:txBody>
          <a:bodyPr vert="horz" lIns="92711" tIns="46356" rIns="92711" bIns="46356" rtlCol="0"/>
          <a:lstStyle>
            <a:lvl1pPr algn="r" fontAlgn="auto">
              <a:spcBef>
                <a:spcPts val="0"/>
              </a:spcBef>
              <a:spcAft>
                <a:spcPts val="0"/>
              </a:spcAft>
              <a:defRPr sz="1200">
                <a:latin typeface="+mn-lt"/>
                <a:cs typeface="+mn-cs"/>
              </a:defRPr>
            </a:lvl1pPr>
          </a:lstStyle>
          <a:p>
            <a:pPr>
              <a:defRPr/>
            </a:pPr>
            <a:fld id="{AC5868DF-D8BD-409C-B6DB-626CBFA20D94}" type="datetimeFigureOut">
              <a:rPr lang="nl-NL"/>
              <a:pPr>
                <a:defRPr/>
              </a:pPr>
              <a:t>10-3-2022</a:t>
            </a:fld>
            <a:endParaRPr lang="nl-NL" dirty="0"/>
          </a:p>
        </p:txBody>
      </p:sp>
      <p:sp>
        <p:nvSpPr>
          <p:cNvPr id="4" name="Tijdelijke aanduiding voor dia-afbeelding 3"/>
          <p:cNvSpPr>
            <a:spLocks noGrp="1" noRot="1" noChangeAspect="1"/>
          </p:cNvSpPr>
          <p:nvPr>
            <p:ph type="sldImg" idx="2"/>
          </p:nvPr>
        </p:nvSpPr>
        <p:spPr>
          <a:xfrm>
            <a:off x="103188" y="750888"/>
            <a:ext cx="6680200" cy="3757612"/>
          </a:xfrm>
          <a:prstGeom prst="rect">
            <a:avLst/>
          </a:prstGeom>
          <a:noFill/>
          <a:ln w="12700">
            <a:solidFill>
              <a:prstClr val="black"/>
            </a:solidFill>
          </a:ln>
        </p:spPr>
        <p:txBody>
          <a:bodyPr vert="horz" lIns="92711" tIns="46356" rIns="92711" bIns="46356" rtlCol="0" anchor="ctr"/>
          <a:lstStyle/>
          <a:p>
            <a:pPr lvl="0"/>
            <a:endParaRPr lang="nl-NL" noProof="0" dirty="0"/>
          </a:p>
        </p:txBody>
      </p:sp>
      <p:sp>
        <p:nvSpPr>
          <p:cNvPr id="5" name="Tijdelijke aanduiding voor notities 4"/>
          <p:cNvSpPr>
            <a:spLocks noGrp="1"/>
          </p:cNvSpPr>
          <p:nvPr>
            <p:ph type="body" sz="quarter" idx="3"/>
          </p:nvPr>
        </p:nvSpPr>
        <p:spPr>
          <a:xfrm>
            <a:off x="107754" y="4758890"/>
            <a:ext cx="6671068" cy="4508421"/>
          </a:xfrm>
          <a:prstGeom prst="rect">
            <a:avLst/>
          </a:prstGeom>
        </p:spPr>
        <p:txBody>
          <a:bodyPr vert="horz" lIns="92711" tIns="46356" rIns="92711" bIns="46356" rtlCol="0">
            <a:normAutofit/>
          </a:bodyPr>
          <a:lstStyle/>
          <a:p>
            <a:pPr lvl="0"/>
            <a:r>
              <a:rPr lang="nl-NL" noProof="0" dirty="0"/>
              <a:t>Klik om de modelstijlen te bewerken</a:t>
            </a:r>
          </a:p>
          <a:p>
            <a:pPr lvl="0"/>
            <a:r>
              <a:rPr lang="nl-NL" noProof="0" dirty="0"/>
              <a:t>Tweede niveau</a:t>
            </a:r>
          </a:p>
          <a:p>
            <a:pPr lvl="0"/>
            <a:r>
              <a:rPr lang="nl-NL" noProof="0" dirty="0"/>
              <a:t>Derde niveau</a:t>
            </a:r>
          </a:p>
          <a:p>
            <a:pPr lvl="0"/>
            <a:r>
              <a:rPr lang="nl-NL" noProof="0" dirty="0"/>
              <a:t>Vierde niveau</a:t>
            </a:r>
          </a:p>
          <a:p>
            <a:pPr lvl="0"/>
            <a:r>
              <a:rPr lang="nl-NL" noProof="0" dirty="0"/>
              <a:t>Vijfde niveau</a:t>
            </a:r>
          </a:p>
        </p:txBody>
      </p:sp>
      <p:sp>
        <p:nvSpPr>
          <p:cNvPr id="6" name="Tijdelijke aanduiding voor voettekst 5"/>
          <p:cNvSpPr>
            <a:spLocks noGrp="1"/>
          </p:cNvSpPr>
          <p:nvPr>
            <p:ph type="ftr" sz="quarter" idx="4"/>
          </p:nvPr>
        </p:nvSpPr>
        <p:spPr>
          <a:xfrm>
            <a:off x="3" y="9755995"/>
            <a:ext cx="2984182" cy="260979"/>
          </a:xfrm>
          <a:prstGeom prst="rect">
            <a:avLst/>
          </a:prstGeom>
        </p:spPr>
        <p:txBody>
          <a:bodyPr vert="horz" lIns="92711" tIns="46356" rIns="92711" bIns="46356"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900801" y="9755995"/>
            <a:ext cx="2984182" cy="260979"/>
          </a:xfrm>
          <a:prstGeom prst="rect">
            <a:avLst/>
          </a:prstGeom>
        </p:spPr>
        <p:txBody>
          <a:bodyPr vert="horz" wrap="square" lIns="92711" tIns="46356" rIns="92711" bIns="46356" numCol="1" anchor="b" anchorCtr="0" compatLnSpc="1">
            <a:prstTxWarp prst="textNoShape">
              <a:avLst/>
            </a:prstTxWarp>
          </a:bodyPr>
          <a:lstStyle>
            <a:lvl1pPr algn="r">
              <a:defRPr sz="1200">
                <a:latin typeface="Corbel" panose="020B0503020204020204" pitchFamily="34" charset="0"/>
              </a:defRPr>
            </a:lvl1pPr>
          </a:lstStyle>
          <a:p>
            <a:fld id="{3894C14A-43FC-4077-9BE3-59190B437372}" type="slidenum">
              <a:rPr lang="nl-NL" altLang="en-US"/>
              <a:pPr/>
              <a:t>‹#›</a:t>
            </a:fld>
            <a:endParaRPr lang="nl-NL" altLang="en-US"/>
          </a:p>
        </p:txBody>
      </p:sp>
    </p:spTree>
    <p:extLst>
      <p:ext uri="{BB962C8B-B14F-4D97-AF65-F5344CB8AC3E}">
        <p14:creationId xmlns:p14="http://schemas.microsoft.com/office/powerpoint/2010/main" val="147431080"/>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1pPr>
    <a:lvl2pPr marL="6286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2pPr>
    <a:lvl3pPr marL="10858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3pPr>
    <a:lvl4pPr marL="15430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4pPr>
    <a:lvl5pPr marL="20002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894C14A-43FC-4077-9BE3-59190B437372}" type="slidenum">
              <a:rPr lang="nl-NL" smtClean="0"/>
              <a:pPr/>
              <a:t>1</a:t>
            </a:fld>
            <a:endParaRPr lang="nl-NL"/>
          </a:p>
        </p:txBody>
      </p:sp>
    </p:spTree>
    <p:extLst>
      <p:ext uri="{BB962C8B-B14F-4D97-AF65-F5344CB8AC3E}">
        <p14:creationId xmlns:p14="http://schemas.microsoft.com/office/powerpoint/2010/main" val="330891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16</a:t>
            </a:fld>
            <a:endParaRPr lang="nl-NL" altLang="en-US"/>
          </a:p>
        </p:txBody>
      </p:sp>
    </p:spTree>
    <p:extLst>
      <p:ext uri="{BB962C8B-B14F-4D97-AF65-F5344CB8AC3E}">
        <p14:creationId xmlns:p14="http://schemas.microsoft.com/office/powerpoint/2010/main" val="358385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25</a:t>
            </a:fld>
            <a:endParaRPr lang="nl-NL" altLang="en-US"/>
          </a:p>
        </p:txBody>
      </p:sp>
    </p:spTree>
    <p:extLst>
      <p:ext uri="{BB962C8B-B14F-4D97-AF65-F5344CB8AC3E}">
        <p14:creationId xmlns:p14="http://schemas.microsoft.com/office/powerpoint/2010/main" val="327279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29</a:t>
            </a:fld>
            <a:endParaRPr lang="nl-NL" altLang="en-US"/>
          </a:p>
        </p:txBody>
      </p:sp>
    </p:spTree>
    <p:extLst>
      <p:ext uri="{BB962C8B-B14F-4D97-AF65-F5344CB8AC3E}">
        <p14:creationId xmlns:p14="http://schemas.microsoft.com/office/powerpoint/2010/main" val="920596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34.vm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35.vml"/><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70.xml"/><Relationship Id="rId1" Type="http://schemas.openxmlformats.org/officeDocument/2006/relationships/vmlDrawing" Target="../drawings/vmlDrawing38.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8.bin"/><Relationship Id="rId9"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71.xml"/><Relationship Id="rId1" Type="http://schemas.openxmlformats.org/officeDocument/2006/relationships/vmlDrawing" Target="../drawings/vmlDrawing39.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9.bin"/><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userDrawn="1">
            <p:custDataLst>
              <p:tags r:id="rId2"/>
            </p:custDataLst>
            <p:extLst>
              <p:ext uri="{D42A27DB-BD31-4B8C-83A1-F6EECF244321}">
                <p14:modId xmlns:p14="http://schemas.microsoft.com/office/powerpoint/2010/main" val="1891253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3"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userDrawn="1"/>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6403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2"/>
            </p:custDataLst>
            <p:extLst>
              <p:ext uri="{D42A27DB-BD31-4B8C-83A1-F6EECF244321}">
                <p14:modId xmlns:p14="http://schemas.microsoft.com/office/powerpoint/2010/main" val="2431227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9"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2" name="Footnote">
            <a:extLst>
              <a:ext uri="{FF2B5EF4-FFF2-40B4-BE49-F238E27FC236}">
                <a16:creationId xmlns:a16="http://schemas.microsoft.com/office/drawing/2014/main" id="{9AE1DBF7-A560-4C8C-B0C2-F6E1CEC9ECF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3" name="Footer Placeholder">
            <a:extLst>
              <a:ext uri="{FF2B5EF4-FFF2-40B4-BE49-F238E27FC236}">
                <a16:creationId xmlns:a16="http://schemas.microsoft.com/office/drawing/2014/main" id="{2CDB8301-D768-4A63-9722-8E4A18EF91C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6" name="Slide Number Placeholder">
            <a:extLst>
              <a:ext uri="{FF2B5EF4-FFF2-40B4-BE49-F238E27FC236}">
                <a16:creationId xmlns:a16="http://schemas.microsoft.com/office/drawing/2014/main" id="{88D35255-5967-45E1-992B-07410B7E462E}"/>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92394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2"/>
            </p:custDataLst>
            <p:extLst>
              <p:ext uri="{D42A27DB-BD31-4B8C-83A1-F6EECF244321}">
                <p14:modId xmlns:p14="http://schemas.microsoft.com/office/powerpoint/2010/main" val="134257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3"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AC97D24F-BEA1-4929-BE7A-B69D61FB979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9394AB8E-84F7-44D9-872B-D3757FD85A7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E2EAF53B-741A-4ABC-868E-198897A7D0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52140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userDrawn="1">
            <p:custDataLst>
              <p:tags r:id="rId2"/>
            </p:custDataLst>
            <p:extLst>
              <p:ext uri="{D42A27DB-BD31-4B8C-83A1-F6EECF244321}">
                <p14:modId xmlns:p14="http://schemas.microsoft.com/office/powerpoint/2010/main" val="1918294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7"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92312DF9-3D0C-413D-8E9C-525927F25EB9}"/>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41A6EC92-D17C-4D0A-A2F3-14862669EF8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928C528-D9E8-4076-9136-82FD6074BF48}"/>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20007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userDrawn="1">
            <p:custDataLst>
              <p:tags r:id="rId2"/>
            </p:custDataLst>
            <p:extLst>
              <p:ext uri="{D42A27DB-BD31-4B8C-83A1-F6EECF244321}">
                <p14:modId xmlns:p14="http://schemas.microsoft.com/office/powerpoint/2010/main" val="146061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1"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8" name="Footnote">
            <a:extLst>
              <a:ext uri="{FF2B5EF4-FFF2-40B4-BE49-F238E27FC236}">
                <a16:creationId xmlns:a16="http://schemas.microsoft.com/office/drawing/2014/main" id="{15A9BCE1-0FAE-4309-B88E-A9A1C194227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0FADD92A-DD38-4FDC-B8B7-E5F8F8F7F63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1" name="Slide Number Placeholder">
            <a:extLst>
              <a:ext uri="{FF2B5EF4-FFF2-40B4-BE49-F238E27FC236}">
                <a16:creationId xmlns:a16="http://schemas.microsoft.com/office/drawing/2014/main" id="{46FE9ADA-C6BF-4A67-851A-238DECAEE1B7}"/>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66451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userDrawn="1">
            <p:custDataLst>
              <p:tags r:id="rId2"/>
            </p:custDataLst>
            <p:extLst>
              <p:ext uri="{D42A27DB-BD31-4B8C-83A1-F6EECF244321}">
                <p14:modId xmlns:p14="http://schemas.microsoft.com/office/powerpoint/2010/main" val="102198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5"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B189C55-81A0-4532-AA9B-C92BFCE2EA7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129D93DB-D302-4294-9247-D99C5E554C2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6" name="Slide Number Placeholder">
            <a:extLst>
              <a:ext uri="{FF2B5EF4-FFF2-40B4-BE49-F238E27FC236}">
                <a16:creationId xmlns:a16="http://schemas.microsoft.com/office/drawing/2014/main" id="{7891F146-9383-4DA9-AC7B-6CC755A2848C}"/>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287982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userDrawn="1">
            <p:custDataLst>
              <p:tags r:id="rId2"/>
            </p:custDataLst>
            <p:extLst>
              <p:ext uri="{D42A27DB-BD31-4B8C-83A1-F6EECF244321}">
                <p14:modId xmlns:p14="http://schemas.microsoft.com/office/powerpoint/2010/main" val="1911614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9"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396A5EF7-3BDF-4F59-8DFB-91580C19E92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0EB2A53F-6875-4466-9BBE-3A769D299AF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7" name="Slide Number Placeholder">
            <a:extLst>
              <a:ext uri="{FF2B5EF4-FFF2-40B4-BE49-F238E27FC236}">
                <a16:creationId xmlns:a16="http://schemas.microsoft.com/office/drawing/2014/main" id="{E802CD86-DC63-4FD7-BB42-7A4E3AF76E0C}"/>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92901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2"/>
            </p:custDataLst>
            <p:extLst>
              <p:ext uri="{D42A27DB-BD31-4B8C-83A1-F6EECF244321}">
                <p14:modId xmlns:p14="http://schemas.microsoft.com/office/powerpoint/2010/main" val="25635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3"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9F9B1299-C6A0-4902-8A1B-F05B2A34C0AD}"/>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DF2BD536-37C9-4704-A523-80185702B09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3" name="Slide Number Placeholder">
            <a:extLst>
              <a:ext uri="{FF2B5EF4-FFF2-40B4-BE49-F238E27FC236}">
                <a16:creationId xmlns:a16="http://schemas.microsoft.com/office/drawing/2014/main" id="{B9E826F1-75B6-44C7-8F73-6007C01D8449}"/>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96096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userDrawn="1">
            <p:custDataLst>
              <p:tags r:id="rId2"/>
            </p:custDataLst>
            <p:extLst>
              <p:ext uri="{D42A27DB-BD31-4B8C-83A1-F6EECF244321}">
                <p14:modId xmlns:p14="http://schemas.microsoft.com/office/powerpoint/2010/main" val="2807099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7"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0" name="Footnote">
            <a:extLst>
              <a:ext uri="{FF2B5EF4-FFF2-40B4-BE49-F238E27FC236}">
                <a16:creationId xmlns:a16="http://schemas.microsoft.com/office/drawing/2014/main" id="{8BC86644-E0CC-4738-94FD-16E07E0E3D7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9EDCF658-8A7C-40B9-83B0-192B5679B01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2" name="Slide Number Placeholder">
            <a:extLst>
              <a:ext uri="{FF2B5EF4-FFF2-40B4-BE49-F238E27FC236}">
                <a16:creationId xmlns:a16="http://schemas.microsoft.com/office/drawing/2014/main" id="{ECA7A402-2207-4B94-AE65-8223C15E57F6}"/>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12977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userDrawn="1">
            <p:custDataLst>
              <p:tags r:id="rId2"/>
            </p:custDataLst>
            <p:extLst>
              <p:ext uri="{D42A27DB-BD31-4B8C-83A1-F6EECF244321}">
                <p14:modId xmlns:p14="http://schemas.microsoft.com/office/powerpoint/2010/main" val="3713102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1"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1E9DBC3D-9FC2-447D-B8D4-5B993E70307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9C9562FC-DCC4-4082-8117-6248154C2A5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9" name="Slide Number Placeholder">
            <a:extLst>
              <a:ext uri="{FF2B5EF4-FFF2-40B4-BE49-F238E27FC236}">
                <a16:creationId xmlns:a16="http://schemas.microsoft.com/office/drawing/2014/main" id="{75425F24-40B1-41CB-8147-85D62733D05A}"/>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1049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2"/>
            </p:custDataLst>
            <p:extLst>
              <p:ext uri="{D42A27DB-BD31-4B8C-83A1-F6EECF244321}">
                <p14:modId xmlns:p14="http://schemas.microsoft.com/office/powerpoint/2010/main" val="120622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5"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0E86BE4-10C0-4DE0-81EF-94B7482268CA}"/>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4BB4E3-DB7B-4606-AB58-12E823974137}"/>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6" name="Slide Number Placeholder">
            <a:extLst>
              <a:ext uri="{FF2B5EF4-FFF2-40B4-BE49-F238E27FC236}">
                <a16:creationId xmlns:a16="http://schemas.microsoft.com/office/drawing/2014/main" id="{04465F25-1FFE-4934-A332-ABC48222525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9514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userDrawn="1">
            <p:custDataLst>
              <p:tags r:id="rId2"/>
            </p:custDataLst>
            <p:extLst>
              <p:ext uri="{D42A27DB-BD31-4B8C-83A1-F6EECF244321}">
                <p14:modId xmlns:p14="http://schemas.microsoft.com/office/powerpoint/2010/main" val="3205353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7"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71321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2"/>
            </p:custDataLst>
            <p:extLst>
              <p:ext uri="{D42A27DB-BD31-4B8C-83A1-F6EECF244321}">
                <p14:modId xmlns:p14="http://schemas.microsoft.com/office/powerpoint/2010/main" val="1300324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9"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E239A049-10E3-483F-AF0C-D554A649F35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B5115D-94F1-4A57-8358-A3E1157D870F}"/>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7" name="Slide Number Placeholder">
            <a:extLst>
              <a:ext uri="{FF2B5EF4-FFF2-40B4-BE49-F238E27FC236}">
                <a16:creationId xmlns:a16="http://schemas.microsoft.com/office/drawing/2014/main" id="{03AEF77F-E84B-4232-8EB4-28D1D6547C4F}"/>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15878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userDrawn="1">
            <p:custDataLst>
              <p:tags r:id="rId2"/>
            </p:custDataLst>
            <p:extLst>
              <p:ext uri="{D42A27DB-BD31-4B8C-83A1-F6EECF244321}">
                <p14:modId xmlns:p14="http://schemas.microsoft.com/office/powerpoint/2010/main" val="40787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3"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DAF6A8EE-6352-4BCF-AE1E-2B04F1D32D5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5" name="Footer Placeholder">
            <a:extLst>
              <a:ext uri="{FF2B5EF4-FFF2-40B4-BE49-F238E27FC236}">
                <a16:creationId xmlns:a16="http://schemas.microsoft.com/office/drawing/2014/main" id="{F45E2D14-1FFD-49FE-B2CA-F2E3B50ACCC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8" name="Slide Number Placeholder">
            <a:extLst>
              <a:ext uri="{FF2B5EF4-FFF2-40B4-BE49-F238E27FC236}">
                <a16:creationId xmlns:a16="http://schemas.microsoft.com/office/drawing/2014/main" id="{95314695-247D-407C-BDE8-B01BAA88F02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847543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userDrawn="1">
            <p:custDataLst>
              <p:tags r:id="rId2"/>
            </p:custDataLst>
            <p:extLst>
              <p:ext uri="{D42A27DB-BD31-4B8C-83A1-F6EECF244321}">
                <p14:modId xmlns:p14="http://schemas.microsoft.com/office/powerpoint/2010/main" val="3757172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7"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48567908-EABB-4849-8656-A2FC7BE259B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7" name="Footer Placeholder">
            <a:extLst>
              <a:ext uri="{FF2B5EF4-FFF2-40B4-BE49-F238E27FC236}">
                <a16:creationId xmlns:a16="http://schemas.microsoft.com/office/drawing/2014/main" id="{F76EB023-388E-49C5-90E9-ADF6C01678E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8" name="Slide Number Placeholder">
            <a:extLst>
              <a:ext uri="{FF2B5EF4-FFF2-40B4-BE49-F238E27FC236}">
                <a16:creationId xmlns:a16="http://schemas.microsoft.com/office/drawing/2014/main" id="{5B73C246-7060-46F3-82AC-5C2769634C5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19753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userDrawn="1">
            <p:custDataLst>
              <p:tags r:id="rId2"/>
            </p:custDataLst>
            <p:extLst>
              <p:ext uri="{D42A27DB-BD31-4B8C-83A1-F6EECF244321}">
                <p14:modId xmlns:p14="http://schemas.microsoft.com/office/powerpoint/2010/main" val="1178302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1"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userDrawn="1"/>
        </p:nvSpPr>
        <p:spPr>
          <a:xfrm>
            <a:off x="11542711"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938356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userDrawn="1">
            <p:custDataLst>
              <p:tags r:id="rId2"/>
            </p:custDataLst>
            <p:extLst>
              <p:ext uri="{D42A27DB-BD31-4B8C-83A1-F6EECF244321}">
                <p14:modId xmlns:p14="http://schemas.microsoft.com/office/powerpoint/2010/main" val="365744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5"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950044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3942654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9"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noFill/>
          <a:ln w="19050">
            <a:noFill/>
          </a:ln>
        </p:spPr>
        <p:txBody>
          <a:bodyPr vert="horz" lIns="7200" tIns="0" rIns="0" bIns="0" rtlCol="0" anchor="t">
            <a:noAutofit/>
          </a:bodyPr>
          <a:lstStyle>
            <a:lvl1pPr>
              <a:defRPr lang="nl-NL" altLang="nl-NL" sz="1400" noProof="0" dirty="0">
                <a:solidFill>
                  <a:schemeClr val="tx1"/>
                </a:solidFill>
                <a:ea typeface="+mn-ea"/>
                <a:cs typeface="+mn-cs"/>
              </a:defRPr>
            </a:lvl1pPr>
          </a:lstStyle>
          <a:p>
            <a:pPr marL="0" lvl="0" indent="0">
              <a:spcBef>
                <a:spcPts val="375"/>
              </a:spcBef>
              <a:buClr>
                <a:schemeClr val="dk2"/>
              </a:buClr>
              <a:buFont typeface="Wingdings" panose="05000000000000000000" pitchFamily="2" charset="2"/>
            </a:pPr>
            <a:r>
              <a:rPr lang="nl-NL" noProof="0" dirty="0"/>
              <a:t>Klik om titel toe te voegen</a:t>
            </a:r>
            <a:endParaRPr lang="nl-NL" altLang="nl-NL" noProof="0" dirty="0"/>
          </a:p>
        </p:txBody>
      </p:sp>
    </p:spTree>
    <p:extLst>
      <p:ext uri="{BB962C8B-B14F-4D97-AF65-F5344CB8AC3E}">
        <p14:creationId xmlns:p14="http://schemas.microsoft.com/office/powerpoint/2010/main" val="114707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userDrawn="1">
            <p:custDataLst>
              <p:tags r:id="rId2"/>
            </p:custDataLst>
            <p:extLst>
              <p:ext uri="{D42A27DB-BD31-4B8C-83A1-F6EECF244321}">
                <p14:modId xmlns:p14="http://schemas.microsoft.com/office/powerpoint/2010/main" val="363913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3"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371653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userDrawn="1">
            <p:custDataLst>
              <p:tags r:id="rId2"/>
            </p:custDataLst>
            <p:extLst>
              <p:ext uri="{D42A27DB-BD31-4B8C-83A1-F6EECF244321}">
                <p14:modId xmlns:p14="http://schemas.microsoft.com/office/powerpoint/2010/main" val="159255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7"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285511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userDrawn="1">
            <p:custDataLst>
              <p:tags r:id="rId2"/>
            </p:custDataLst>
            <p:extLst>
              <p:ext uri="{D42A27DB-BD31-4B8C-83A1-F6EECF244321}">
                <p14:modId xmlns:p14="http://schemas.microsoft.com/office/powerpoint/2010/main" val="3800045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1"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1759468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userDrawn="1">
            <p:custDataLst>
              <p:tags r:id="rId2"/>
            </p:custDataLst>
            <p:extLst>
              <p:ext uri="{D42A27DB-BD31-4B8C-83A1-F6EECF244321}">
                <p14:modId xmlns:p14="http://schemas.microsoft.com/office/powerpoint/2010/main" val="3093978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5"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 name="Footer Placeholder 2">
            <a:extLst>
              <a:ext uri="{FF2B5EF4-FFF2-40B4-BE49-F238E27FC236}">
                <a16:creationId xmlns:a16="http://schemas.microsoft.com/office/drawing/2014/main" id="{74F7FDB0-0E02-429C-80E5-50DFFBF58C7F}"/>
              </a:ext>
            </a:extLst>
          </p:cNvPr>
          <p:cNvSpPr>
            <a:spLocks noGrp="1"/>
          </p:cNvSpPr>
          <p:nvPr>
            <p:ph type="ftr" sz="quarter" idx="17"/>
          </p:nvPr>
        </p:nvSpPr>
        <p:spPr>
          <a:xfrm>
            <a:off x="661193" y="6686783"/>
            <a:ext cx="10868400" cy="122400"/>
          </a:xfrm>
          <a:prstGeom prst="rect">
            <a:avLst/>
          </a:prstGeom>
        </p:spPr>
        <p:txBody>
          <a:bodyPr/>
          <a:lstStyle/>
          <a:p>
            <a:r>
              <a:rPr lang="nl-NL"/>
              <a:t>Bron: </a:t>
            </a:r>
          </a:p>
        </p:txBody>
      </p:sp>
    </p:spTree>
    <p:extLst>
      <p:ext uri="{BB962C8B-B14F-4D97-AF65-F5344CB8AC3E}">
        <p14:creationId xmlns:p14="http://schemas.microsoft.com/office/powerpoint/2010/main" val="280726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2"/>
            </p:custDataLst>
            <p:extLst>
              <p:ext uri="{D42A27DB-BD31-4B8C-83A1-F6EECF244321}">
                <p14:modId xmlns:p14="http://schemas.microsoft.com/office/powerpoint/2010/main" val="67705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1"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marR="0" lvl="0" indent="-180000" algn="l" defTabSz="685800" rtl="0" eaLnBrk="1" fontAlgn="auto" latinLnBrk="0" hangingPunct="1">
              <a:lnSpc>
                <a:spcPct val="90000"/>
              </a:lnSpc>
              <a:spcBef>
                <a:spcPts val="375"/>
              </a:spcBef>
              <a:spcAft>
                <a:spcPts val="0"/>
              </a:spcAft>
              <a:buClr>
                <a:schemeClr val="dk2"/>
              </a:buClr>
              <a:buSzTx/>
              <a:buFont typeface="Wingdings" panose="05000000000000000000" pitchFamily="2" charset="2"/>
              <a:buNone/>
              <a:tabLst/>
              <a:defRPr/>
            </a:pPr>
            <a:r>
              <a:rPr lang="nl-NL" noProof="0" dirty="0"/>
              <a:t>Klik om tekst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lvl="0"/>
            <a:r>
              <a:rPr lang="nl-NL" noProof="0" dirty="0"/>
              <a:t>Klik om tekst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7010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949318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9"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0" name="TextBox 9">
            <a:extLst>
              <a:ext uri="{FF2B5EF4-FFF2-40B4-BE49-F238E27FC236}">
                <a16:creationId xmlns:a16="http://schemas.microsoft.com/office/drawing/2014/main" id="{9FD64667-FDA0-4955-AD96-B84B15F30ABF}"/>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1" name="Text Placeholder 4">
            <a:extLst>
              <a:ext uri="{FF2B5EF4-FFF2-40B4-BE49-F238E27FC236}">
                <a16:creationId xmlns:a16="http://schemas.microsoft.com/office/drawing/2014/main" id="{E9BF7AB1-C0BD-426E-ADDD-3700C6E9D369}"/>
              </a:ext>
            </a:extLst>
          </p:cNvPr>
          <p:cNvSpPr>
            <a:spLocks noGrp="1"/>
          </p:cNvSpPr>
          <p:nvPr>
            <p:ph type="body" sz="quarter" idx="31" hasCustomPrompt="1"/>
          </p:nvPr>
        </p:nvSpPr>
        <p:spPr>
          <a:xfrm>
            <a:off x="1617785" y="2295708"/>
            <a:ext cx="9878845" cy="576000"/>
          </a:xfrm>
        </p:spPr>
        <p:txBody>
          <a:bodyPr anchor="ctr"/>
          <a:lstStyle>
            <a:lvl1pPr marL="0" indent="0">
              <a:buNone/>
              <a:defRPr sz="1600" b="1">
                <a:solidFill>
                  <a:srgbClr val="22777B"/>
                </a:solidFill>
              </a:defRPr>
            </a:lvl1pPr>
          </a:lstStyle>
          <a:p>
            <a:pPr lvl="0"/>
            <a:r>
              <a:rPr lang="nl-NL" dirty="0"/>
              <a:t>Klik om hoofdstuktitel toe te voegen</a:t>
            </a:r>
          </a:p>
        </p:txBody>
      </p:sp>
      <p:sp>
        <p:nvSpPr>
          <p:cNvPr id="12" name="Text Placeholder 4">
            <a:extLst>
              <a:ext uri="{FF2B5EF4-FFF2-40B4-BE49-F238E27FC236}">
                <a16:creationId xmlns:a16="http://schemas.microsoft.com/office/drawing/2014/main" id="{470D5E15-35F6-4D60-BFC9-F19094A093B0}"/>
              </a:ext>
            </a:extLst>
          </p:cNvPr>
          <p:cNvSpPr>
            <a:spLocks noGrp="1"/>
          </p:cNvSpPr>
          <p:nvPr>
            <p:ph type="body" sz="quarter" idx="32" hasCustomPrompt="1"/>
          </p:nvPr>
        </p:nvSpPr>
        <p:spPr>
          <a:xfrm>
            <a:off x="1617785" y="3018689"/>
            <a:ext cx="9878845" cy="576000"/>
          </a:xfrm>
        </p:spPr>
        <p:txBody>
          <a:bodyPr anchor="ctr"/>
          <a:lstStyle>
            <a:lvl1pPr marL="0" indent="0">
              <a:buNone/>
              <a:defRPr sz="1600"/>
            </a:lvl1pPr>
          </a:lstStyle>
          <a:p>
            <a:pPr lvl="0"/>
            <a:r>
              <a:rPr lang="nl-NL" dirty="0"/>
              <a:t>Klik om hoofdstuktitel toe te voegen</a:t>
            </a:r>
          </a:p>
        </p:txBody>
      </p:sp>
      <p:sp>
        <p:nvSpPr>
          <p:cNvPr id="13" name="Text Placeholder 4">
            <a:extLst>
              <a:ext uri="{FF2B5EF4-FFF2-40B4-BE49-F238E27FC236}">
                <a16:creationId xmlns:a16="http://schemas.microsoft.com/office/drawing/2014/main" id="{58EA7D5F-7032-455F-979D-AF3928FCA8F0}"/>
              </a:ext>
            </a:extLst>
          </p:cNvPr>
          <p:cNvSpPr>
            <a:spLocks noGrp="1"/>
          </p:cNvSpPr>
          <p:nvPr>
            <p:ph type="body" sz="quarter" idx="33" hasCustomPrompt="1"/>
          </p:nvPr>
        </p:nvSpPr>
        <p:spPr>
          <a:xfrm>
            <a:off x="1617785" y="3741670"/>
            <a:ext cx="9878845" cy="576000"/>
          </a:xfrm>
        </p:spPr>
        <p:txBody>
          <a:bodyPr anchor="ctr"/>
          <a:lstStyle>
            <a:lvl1pPr marL="0" indent="0">
              <a:buNone/>
              <a:defRPr sz="1600"/>
            </a:lvl1pPr>
          </a:lstStyle>
          <a:p>
            <a:pPr lvl="0"/>
            <a:r>
              <a:rPr lang="nl-NL" dirty="0"/>
              <a:t>Klik om hoofdstuktitel toe te voegen</a:t>
            </a:r>
          </a:p>
        </p:txBody>
      </p:sp>
      <p:sp>
        <p:nvSpPr>
          <p:cNvPr id="14" name="Text Placeholder 4">
            <a:extLst>
              <a:ext uri="{FF2B5EF4-FFF2-40B4-BE49-F238E27FC236}">
                <a16:creationId xmlns:a16="http://schemas.microsoft.com/office/drawing/2014/main" id="{2EAD3ED9-BF9A-4E61-9E80-071FA1B4FE36}"/>
              </a:ext>
            </a:extLst>
          </p:cNvPr>
          <p:cNvSpPr>
            <a:spLocks noGrp="1"/>
          </p:cNvSpPr>
          <p:nvPr>
            <p:ph type="body" sz="quarter" idx="34" hasCustomPrompt="1"/>
          </p:nvPr>
        </p:nvSpPr>
        <p:spPr>
          <a:xfrm>
            <a:off x="1617785" y="4464652"/>
            <a:ext cx="9878845" cy="576000"/>
          </a:xfrm>
        </p:spPr>
        <p:txBody>
          <a:bodyPr anchor="ctr"/>
          <a:lstStyle>
            <a:lvl1pPr marL="0" indent="0">
              <a:buNone/>
              <a:defRPr sz="1600"/>
            </a:lvl1pPr>
          </a:lstStyle>
          <a:p>
            <a:pPr lvl="0"/>
            <a:r>
              <a:rPr lang="nl-NL" dirty="0"/>
              <a:t>Klik om hoofdstuktitel toe te voegen</a:t>
            </a:r>
          </a:p>
        </p:txBody>
      </p:sp>
      <p:sp>
        <p:nvSpPr>
          <p:cNvPr id="6" name="Graphic 28" descr="Arrow: Straight">
            <a:extLst>
              <a:ext uri="{FF2B5EF4-FFF2-40B4-BE49-F238E27FC236}">
                <a16:creationId xmlns:a16="http://schemas.microsoft.com/office/drawing/2014/main" id="{392F614C-6519-454A-AA95-F8B491B9921B}"/>
              </a:ext>
            </a:extLst>
          </p:cNvPr>
          <p:cNvSpPr/>
          <p:nvPr userDrawn="1"/>
        </p:nvSpPr>
        <p:spPr>
          <a:xfrm rot="10800000">
            <a:off x="919697" y="2484708"/>
            <a:ext cx="383180" cy="198000"/>
          </a:xfrm>
          <a:custGeom>
            <a:avLst/>
            <a:gdLst>
              <a:gd name="connsiteX0" fmla="*/ 104513 w 383180"/>
              <a:gd name="connsiteY0" fmla="*/ 49500 h 198000"/>
              <a:gd name="connsiteX1" fmla="*/ 104513 w 383180"/>
              <a:gd name="connsiteY1" fmla="*/ 0 h 198000"/>
              <a:gd name="connsiteX2" fmla="*/ 12 w 383180"/>
              <a:gd name="connsiteY2" fmla="*/ 99000 h 198000"/>
              <a:gd name="connsiteX3" fmla="*/ 104513 w 383180"/>
              <a:gd name="connsiteY3" fmla="*/ 198000 h 198000"/>
              <a:gd name="connsiteX4" fmla="*/ 104513 w 383180"/>
              <a:gd name="connsiteY4" fmla="*/ 148500 h 198000"/>
              <a:gd name="connsiteX5" fmla="*/ 383181 w 383180"/>
              <a:gd name="connsiteY5" fmla="*/ 99000 h 198000"/>
              <a:gd name="connsiteX6" fmla="*/ 104513 w 383180"/>
              <a:gd name="connsiteY6" fmla="*/ 4950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180" h="198000">
                <a:moveTo>
                  <a:pt x="104513" y="49500"/>
                </a:moveTo>
                <a:lnTo>
                  <a:pt x="104513" y="0"/>
                </a:lnTo>
                <a:lnTo>
                  <a:pt x="12" y="99000"/>
                </a:lnTo>
                <a:cubicBezTo>
                  <a:pt x="-1294" y="99000"/>
                  <a:pt x="104513" y="198000"/>
                  <a:pt x="104513" y="198000"/>
                </a:cubicBezTo>
                <a:lnTo>
                  <a:pt x="104513" y="148500"/>
                </a:lnTo>
                <a:lnTo>
                  <a:pt x="383181" y="99000"/>
                </a:lnTo>
                <a:lnTo>
                  <a:pt x="104513" y="49500"/>
                </a:lnTo>
                <a:close/>
              </a:path>
            </a:pathLst>
          </a:custGeom>
          <a:solidFill>
            <a:srgbClr val="22777B"/>
          </a:solidFill>
          <a:ln w="4266" cap="flat">
            <a:noFill/>
            <a:prstDash val="solid"/>
            <a:miter/>
          </a:ln>
        </p:spPr>
        <p:txBody>
          <a:bodyPr rtlCol="0" anchor="ctr"/>
          <a:lstStyle/>
          <a:p>
            <a:endParaRPr lang="nl-NL"/>
          </a:p>
        </p:txBody>
      </p:sp>
      <p:sp>
        <p:nvSpPr>
          <p:cNvPr id="7" name="TextBox 6">
            <a:extLst>
              <a:ext uri="{FF2B5EF4-FFF2-40B4-BE49-F238E27FC236}">
                <a16:creationId xmlns:a16="http://schemas.microsoft.com/office/drawing/2014/main" id="{7ACAFD05-2721-4552-9A2E-D86C28C26BAF}"/>
              </a:ext>
            </a:extLst>
          </p:cNvPr>
          <p:cNvSpPr txBox="1"/>
          <p:nvPr userDrawn="1"/>
        </p:nvSpPr>
        <p:spPr>
          <a:xfrm>
            <a:off x="919696" y="1726756"/>
            <a:ext cx="3695436" cy="360835"/>
          </a:xfrm>
          <a:prstGeom prst="wedgeRectCallout">
            <a:avLst>
              <a:gd name="adj1" fmla="val -42038"/>
              <a:gd name="adj2" fmla="val 125487"/>
            </a:avLst>
          </a:prstGeom>
          <a:solidFill>
            <a:schemeClr val="accent6">
              <a:lumMod val="95000"/>
            </a:schemeClr>
          </a:solidFill>
        </p:spPr>
        <p:txBody>
          <a:bodyPr vert="horz" wrap="none" lIns="72000" tIns="72000" rIns="72000" bIns="72000" rtlCol="0">
            <a:noAutofit/>
          </a:bodyPr>
          <a:lstStyle/>
          <a:p>
            <a:pPr marL="0" indent="0" algn="l">
              <a:buNone/>
            </a:pPr>
            <a:r>
              <a:rPr lang="nl-NL" noProof="0" dirty="0"/>
              <a:t>(knip pijltje uit master en haal deze </a:t>
            </a:r>
            <a:r>
              <a:rPr lang="nl-NL" noProof="0" dirty="0" err="1"/>
              <a:t>callout</a:t>
            </a:r>
            <a:r>
              <a:rPr lang="nl-NL" noProof="0" dirty="0"/>
              <a:t> weg)</a:t>
            </a:r>
          </a:p>
        </p:txBody>
      </p:sp>
      <p:sp>
        <p:nvSpPr>
          <p:cNvPr id="9" name="Slide Number Placeholder 8">
            <a:extLst>
              <a:ext uri="{FF2B5EF4-FFF2-40B4-BE49-F238E27FC236}">
                <a16:creationId xmlns:a16="http://schemas.microsoft.com/office/drawing/2014/main" id="{E0E12112-6F8D-49FF-BADE-DE6E274D5264}"/>
              </a:ext>
            </a:extLst>
          </p:cNvPr>
          <p:cNvSpPr>
            <a:spLocks noGrp="1"/>
          </p:cNvSpPr>
          <p:nvPr>
            <p:ph type="sldNum" sz="quarter" idx="36"/>
          </p:nvPr>
        </p:nvSpPr>
        <p:spPr/>
        <p:txBody>
          <a:bodyPr/>
          <a:lstStyle/>
          <a:p>
            <a:fld id="{992CD0B2-8AB2-4C6C-8876-E15753662C9B}" type="slidenum">
              <a:rPr lang="nl-NL" smtClean="0"/>
              <a:pPr/>
              <a:t>‹#›</a:t>
            </a:fld>
            <a:endParaRPr lang="nl-NL" dirty="0"/>
          </a:p>
        </p:txBody>
      </p:sp>
    </p:spTree>
    <p:extLst>
      <p:ext uri="{BB962C8B-B14F-4D97-AF65-F5344CB8AC3E}">
        <p14:creationId xmlns:p14="http://schemas.microsoft.com/office/powerpoint/2010/main" val="669074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2503779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3"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34C151A4-AFB3-4015-9E39-840258F2FA94}"/>
              </a:ext>
            </a:extLst>
          </p:cNvPr>
          <p:cNvSpPr>
            <a:spLocks noGrp="1"/>
          </p:cNvSpPr>
          <p:nvPr>
            <p:ph sz="quarter" idx="36" hasCustomPrompt="1"/>
          </p:nvPr>
        </p:nvSpPr>
        <p:spPr>
          <a:xfrm>
            <a:off x="919697" y="2295577"/>
            <a:ext cx="576000" cy="576263"/>
          </a:xfrm>
          <a:prstGeom prst="ellipse">
            <a:avLst/>
          </a:prstGeom>
        </p:spPr>
        <p:txBody>
          <a:bodyPr/>
          <a:lstStyle>
            <a:lvl1pPr marL="0" indent="0">
              <a:buNone/>
              <a:defRPr>
                <a:noFill/>
              </a:defRPr>
            </a:lvl1pPr>
          </a:lstStyle>
          <a:p>
            <a:pPr lvl="0"/>
            <a:r>
              <a:rPr lang="nl-NL" dirty="0"/>
              <a:t>Kleur</a:t>
            </a:r>
          </a:p>
        </p:txBody>
      </p:sp>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Box 7">
            <a:extLst>
              <a:ext uri="{FF2B5EF4-FFF2-40B4-BE49-F238E27FC236}">
                <a16:creationId xmlns:a16="http://schemas.microsoft.com/office/drawing/2014/main" id="{52146E83-4C14-47A3-B888-D33F15C317A7}"/>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5" name="Text Placeholder 4">
            <a:extLst>
              <a:ext uri="{FF2B5EF4-FFF2-40B4-BE49-F238E27FC236}">
                <a16:creationId xmlns:a16="http://schemas.microsoft.com/office/drawing/2014/main" id="{FDC33D46-2F7B-445F-85F2-EA6928F0CE89}"/>
              </a:ext>
            </a:extLst>
          </p:cNvPr>
          <p:cNvSpPr>
            <a:spLocks noGrp="1"/>
          </p:cNvSpPr>
          <p:nvPr>
            <p:ph type="body" sz="quarter" idx="31" hasCustomPrompt="1"/>
          </p:nvPr>
        </p:nvSpPr>
        <p:spPr>
          <a:xfrm>
            <a:off x="1617785" y="2295708"/>
            <a:ext cx="9878845" cy="576000"/>
          </a:xfrm>
        </p:spPr>
        <p:txBody>
          <a:bodyPr anchor="ctr"/>
          <a:lstStyle>
            <a:lvl1pPr marL="0" indent="0">
              <a:buNone/>
              <a:defRPr sz="1600"/>
            </a:lvl1pPr>
          </a:lstStyle>
          <a:p>
            <a:pPr lvl="0"/>
            <a:r>
              <a:rPr lang="nl-NL" dirty="0"/>
              <a:t>Klik om hoofdstuktitel toe te voegen</a:t>
            </a:r>
          </a:p>
        </p:txBody>
      </p:sp>
      <p:sp>
        <p:nvSpPr>
          <p:cNvPr id="30" name="Text Placeholder 4">
            <a:extLst>
              <a:ext uri="{FF2B5EF4-FFF2-40B4-BE49-F238E27FC236}">
                <a16:creationId xmlns:a16="http://schemas.microsoft.com/office/drawing/2014/main" id="{B1B9703B-FADB-4FA6-B8FB-E3BF076CBA2C}"/>
              </a:ext>
            </a:extLst>
          </p:cNvPr>
          <p:cNvSpPr>
            <a:spLocks noGrp="1"/>
          </p:cNvSpPr>
          <p:nvPr>
            <p:ph type="body" sz="quarter" idx="32" hasCustomPrompt="1"/>
          </p:nvPr>
        </p:nvSpPr>
        <p:spPr>
          <a:xfrm>
            <a:off x="1617785" y="3073102"/>
            <a:ext cx="9878845" cy="576000"/>
          </a:xfrm>
        </p:spPr>
        <p:txBody>
          <a:bodyPr anchor="ctr"/>
          <a:lstStyle>
            <a:lvl1pPr marL="0" indent="0">
              <a:buNone/>
              <a:defRPr sz="1600"/>
            </a:lvl1pPr>
          </a:lstStyle>
          <a:p>
            <a:pPr lvl="0"/>
            <a:r>
              <a:rPr lang="nl-NL" dirty="0"/>
              <a:t>Klik om hoofdstuktitel toe te voegen</a:t>
            </a:r>
          </a:p>
        </p:txBody>
      </p:sp>
      <p:sp>
        <p:nvSpPr>
          <p:cNvPr id="31" name="Text Placeholder 4">
            <a:extLst>
              <a:ext uri="{FF2B5EF4-FFF2-40B4-BE49-F238E27FC236}">
                <a16:creationId xmlns:a16="http://schemas.microsoft.com/office/drawing/2014/main" id="{6E23FF3B-3585-451E-B36D-95D91B1AD445}"/>
              </a:ext>
            </a:extLst>
          </p:cNvPr>
          <p:cNvSpPr>
            <a:spLocks noGrp="1"/>
          </p:cNvSpPr>
          <p:nvPr>
            <p:ph type="body" sz="quarter" idx="33" hasCustomPrompt="1"/>
          </p:nvPr>
        </p:nvSpPr>
        <p:spPr>
          <a:xfrm>
            <a:off x="1617785" y="3850181"/>
            <a:ext cx="9878845" cy="576000"/>
          </a:xfrm>
        </p:spPr>
        <p:txBody>
          <a:bodyPr anchor="ctr"/>
          <a:lstStyle>
            <a:lvl1pPr marL="0" indent="0">
              <a:buNone/>
              <a:defRPr sz="1600"/>
            </a:lvl1pPr>
          </a:lstStyle>
          <a:p>
            <a:pPr lvl="0"/>
            <a:r>
              <a:rPr lang="nl-NL" dirty="0"/>
              <a:t>Klik om hoofdstuktitel toe te voegen</a:t>
            </a:r>
          </a:p>
        </p:txBody>
      </p:sp>
      <p:sp>
        <p:nvSpPr>
          <p:cNvPr id="32" name="Text Placeholder 4">
            <a:extLst>
              <a:ext uri="{FF2B5EF4-FFF2-40B4-BE49-F238E27FC236}">
                <a16:creationId xmlns:a16="http://schemas.microsoft.com/office/drawing/2014/main" id="{B526D535-2FCB-4390-8380-2F13D7A4761C}"/>
              </a:ext>
            </a:extLst>
          </p:cNvPr>
          <p:cNvSpPr>
            <a:spLocks noGrp="1"/>
          </p:cNvSpPr>
          <p:nvPr>
            <p:ph type="body" sz="quarter" idx="34" hasCustomPrompt="1"/>
          </p:nvPr>
        </p:nvSpPr>
        <p:spPr>
          <a:xfrm>
            <a:off x="1617785" y="4627259"/>
            <a:ext cx="9878845" cy="576000"/>
          </a:xfrm>
        </p:spPr>
        <p:txBody>
          <a:bodyPr anchor="ctr"/>
          <a:lstStyle>
            <a:lvl1pPr marL="0" indent="0">
              <a:buNone/>
              <a:defRPr sz="1600"/>
            </a:lvl1pPr>
          </a:lstStyle>
          <a:p>
            <a:pPr lvl="0"/>
            <a:r>
              <a:rPr lang="nl-NL" dirty="0"/>
              <a:t>Klik om hoofdstuktitel toe te voegen</a:t>
            </a:r>
          </a:p>
        </p:txBody>
      </p:sp>
      <p:sp>
        <p:nvSpPr>
          <p:cNvPr id="34" name="Content Placeholder 33">
            <a:extLst>
              <a:ext uri="{FF2B5EF4-FFF2-40B4-BE49-F238E27FC236}">
                <a16:creationId xmlns:a16="http://schemas.microsoft.com/office/drawing/2014/main" id="{CB7EA44B-E1AE-4106-A865-656870EDF45E}"/>
              </a:ext>
            </a:extLst>
          </p:cNvPr>
          <p:cNvSpPr>
            <a:spLocks noGrp="1"/>
          </p:cNvSpPr>
          <p:nvPr>
            <p:ph sz="quarter" idx="35" hasCustomPrompt="1"/>
          </p:nvPr>
        </p:nvSpPr>
        <p:spPr>
          <a:xfrm>
            <a:off x="1020497" y="2396508"/>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7" name="Content Placeholder 35">
            <a:extLst>
              <a:ext uri="{FF2B5EF4-FFF2-40B4-BE49-F238E27FC236}">
                <a16:creationId xmlns:a16="http://schemas.microsoft.com/office/drawing/2014/main" id="{F350D63D-035F-4B56-9C49-F8894DDB98C8}"/>
              </a:ext>
            </a:extLst>
          </p:cNvPr>
          <p:cNvSpPr>
            <a:spLocks noGrp="1"/>
          </p:cNvSpPr>
          <p:nvPr>
            <p:ph sz="quarter" idx="37" hasCustomPrompt="1"/>
          </p:nvPr>
        </p:nvSpPr>
        <p:spPr>
          <a:xfrm>
            <a:off x="919697" y="3072839"/>
            <a:ext cx="576000" cy="576263"/>
          </a:xfrm>
          <a:prstGeom prst="ellipse">
            <a:avLst/>
          </a:prstGeom>
        </p:spPr>
        <p:txBody>
          <a:bodyPr/>
          <a:lstStyle>
            <a:lvl1pPr marL="0" indent="0">
              <a:buNone/>
              <a:defRPr>
                <a:noFill/>
              </a:defRPr>
            </a:lvl1pPr>
          </a:lstStyle>
          <a:p>
            <a:pPr lvl="0"/>
            <a:r>
              <a:rPr lang="nl-NL" dirty="0"/>
              <a:t>Kleur</a:t>
            </a:r>
          </a:p>
        </p:txBody>
      </p:sp>
      <p:sp>
        <p:nvSpPr>
          <p:cNvPr id="38" name="Content Placeholder 33">
            <a:extLst>
              <a:ext uri="{FF2B5EF4-FFF2-40B4-BE49-F238E27FC236}">
                <a16:creationId xmlns:a16="http://schemas.microsoft.com/office/drawing/2014/main" id="{8D00E5AB-2194-4FC2-8650-AF31295D2099}"/>
              </a:ext>
            </a:extLst>
          </p:cNvPr>
          <p:cNvSpPr>
            <a:spLocks noGrp="1"/>
          </p:cNvSpPr>
          <p:nvPr>
            <p:ph sz="quarter" idx="38" hasCustomPrompt="1"/>
          </p:nvPr>
        </p:nvSpPr>
        <p:spPr>
          <a:xfrm>
            <a:off x="1020497" y="317377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9" name="Content Placeholder 35">
            <a:extLst>
              <a:ext uri="{FF2B5EF4-FFF2-40B4-BE49-F238E27FC236}">
                <a16:creationId xmlns:a16="http://schemas.microsoft.com/office/drawing/2014/main" id="{156B25DE-A0D6-46DE-9D2C-868140B3D3AF}"/>
              </a:ext>
            </a:extLst>
          </p:cNvPr>
          <p:cNvSpPr>
            <a:spLocks noGrp="1"/>
          </p:cNvSpPr>
          <p:nvPr>
            <p:ph sz="quarter" idx="39" hasCustomPrompt="1"/>
          </p:nvPr>
        </p:nvSpPr>
        <p:spPr>
          <a:xfrm>
            <a:off x="919697" y="4627259"/>
            <a:ext cx="576000" cy="576263"/>
          </a:xfrm>
          <a:prstGeom prst="ellipse">
            <a:avLst/>
          </a:prstGeom>
        </p:spPr>
        <p:txBody>
          <a:bodyPr/>
          <a:lstStyle>
            <a:lvl1pPr marL="0" indent="0">
              <a:buNone/>
              <a:defRPr>
                <a:noFill/>
              </a:defRPr>
            </a:lvl1pPr>
          </a:lstStyle>
          <a:p>
            <a:pPr lvl="0"/>
            <a:r>
              <a:rPr lang="nl-NL" dirty="0"/>
              <a:t>Kleur</a:t>
            </a:r>
          </a:p>
        </p:txBody>
      </p:sp>
      <p:sp>
        <p:nvSpPr>
          <p:cNvPr id="40" name="Content Placeholder 33">
            <a:extLst>
              <a:ext uri="{FF2B5EF4-FFF2-40B4-BE49-F238E27FC236}">
                <a16:creationId xmlns:a16="http://schemas.microsoft.com/office/drawing/2014/main" id="{F9193A0D-3023-48D2-9562-A7C00B68F2B3}"/>
              </a:ext>
            </a:extLst>
          </p:cNvPr>
          <p:cNvSpPr>
            <a:spLocks noGrp="1"/>
          </p:cNvSpPr>
          <p:nvPr>
            <p:ph sz="quarter" idx="40" hasCustomPrompt="1"/>
          </p:nvPr>
        </p:nvSpPr>
        <p:spPr>
          <a:xfrm>
            <a:off x="1020497" y="472819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41" name="Content Placeholder 35">
            <a:extLst>
              <a:ext uri="{FF2B5EF4-FFF2-40B4-BE49-F238E27FC236}">
                <a16:creationId xmlns:a16="http://schemas.microsoft.com/office/drawing/2014/main" id="{832AF622-7277-4D8A-8E59-D37829E543AF}"/>
              </a:ext>
            </a:extLst>
          </p:cNvPr>
          <p:cNvSpPr>
            <a:spLocks noGrp="1"/>
          </p:cNvSpPr>
          <p:nvPr>
            <p:ph sz="quarter" idx="41" hasCustomPrompt="1"/>
          </p:nvPr>
        </p:nvSpPr>
        <p:spPr>
          <a:xfrm>
            <a:off x="919697" y="3849918"/>
            <a:ext cx="576000" cy="576263"/>
          </a:xfrm>
          <a:prstGeom prst="ellipse">
            <a:avLst/>
          </a:prstGeom>
        </p:spPr>
        <p:txBody>
          <a:bodyPr/>
          <a:lstStyle>
            <a:lvl1pPr marL="0" indent="0">
              <a:buNone/>
              <a:defRPr>
                <a:noFill/>
              </a:defRPr>
            </a:lvl1pPr>
          </a:lstStyle>
          <a:p>
            <a:pPr lvl="0"/>
            <a:r>
              <a:rPr lang="nl-NL" dirty="0"/>
              <a:t>Kleur</a:t>
            </a:r>
          </a:p>
        </p:txBody>
      </p:sp>
      <p:sp>
        <p:nvSpPr>
          <p:cNvPr id="42" name="Content Placeholder 33">
            <a:extLst>
              <a:ext uri="{FF2B5EF4-FFF2-40B4-BE49-F238E27FC236}">
                <a16:creationId xmlns:a16="http://schemas.microsoft.com/office/drawing/2014/main" id="{C6633357-A625-4BAE-B7C2-AF4DADA78DA8}"/>
              </a:ext>
            </a:extLst>
          </p:cNvPr>
          <p:cNvSpPr>
            <a:spLocks noGrp="1"/>
          </p:cNvSpPr>
          <p:nvPr>
            <p:ph sz="quarter" idx="42" hasCustomPrompt="1"/>
          </p:nvPr>
        </p:nvSpPr>
        <p:spPr>
          <a:xfrm>
            <a:off x="1020497" y="3950849"/>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Tree>
    <p:extLst>
      <p:ext uri="{BB962C8B-B14F-4D97-AF65-F5344CB8AC3E}">
        <p14:creationId xmlns:p14="http://schemas.microsoft.com/office/powerpoint/2010/main" val="525030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ver L Pic">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4109291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7"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TextBox 8">
            <a:extLst>
              <a:ext uri="{FF2B5EF4-FFF2-40B4-BE49-F238E27FC236}">
                <a16:creationId xmlns:a16="http://schemas.microsoft.com/office/drawing/2014/main" id="{3E408D0B-1C14-4E7B-8EB7-FDE06942DF52}"/>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4" name="Text Placeholder 4">
            <a:extLst>
              <a:ext uri="{FF2B5EF4-FFF2-40B4-BE49-F238E27FC236}">
                <a16:creationId xmlns:a16="http://schemas.microsoft.com/office/drawing/2014/main" id="{6E8D33AE-4BDF-4CC3-A20E-EE02C90CFC08}"/>
              </a:ext>
            </a:extLst>
          </p:cNvPr>
          <p:cNvSpPr>
            <a:spLocks noGrp="1"/>
          </p:cNvSpPr>
          <p:nvPr>
            <p:ph type="body" sz="quarter" idx="31" hasCustomPrompt="1"/>
          </p:nvPr>
        </p:nvSpPr>
        <p:spPr>
          <a:xfrm>
            <a:off x="919697" y="2295708"/>
            <a:ext cx="9878845" cy="576000"/>
          </a:xfrm>
          <a:solidFill>
            <a:srgbClr val="22777B"/>
          </a:solidFill>
        </p:spPr>
        <p:txBody>
          <a:bodyPr anchor="ctr"/>
          <a:lstStyle>
            <a:lvl1pPr marL="0" indent="0">
              <a:buNone/>
              <a:defRPr sz="1600" b="1">
                <a:solidFill>
                  <a:schemeClr val="bg1"/>
                </a:solidFill>
              </a:defRPr>
            </a:lvl1pPr>
          </a:lstStyle>
          <a:p>
            <a:pPr lvl="0"/>
            <a:r>
              <a:rPr lang="nl-NL" dirty="0"/>
              <a:t>Klik om hoofdstuktitel toe te voegen</a:t>
            </a:r>
          </a:p>
        </p:txBody>
      </p:sp>
      <p:sp>
        <p:nvSpPr>
          <p:cNvPr id="15" name="Text Placeholder 4">
            <a:extLst>
              <a:ext uri="{FF2B5EF4-FFF2-40B4-BE49-F238E27FC236}">
                <a16:creationId xmlns:a16="http://schemas.microsoft.com/office/drawing/2014/main" id="{1ABDBFFE-C3A3-4E71-B692-F286AE382B40}"/>
              </a:ext>
            </a:extLst>
          </p:cNvPr>
          <p:cNvSpPr>
            <a:spLocks noGrp="1"/>
          </p:cNvSpPr>
          <p:nvPr>
            <p:ph type="body" sz="quarter" idx="32" hasCustomPrompt="1"/>
          </p:nvPr>
        </p:nvSpPr>
        <p:spPr>
          <a:xfrm>
            <a:off x="919697" y="2922689"/>
            <a:ext cx="9878845" cy="576000"/>
          </a:xfrm>
          <a:solidFill>
            <a:schemeClr val="bg1">
              <a:lumMod val="95000"/>
            </a:schemeClr>
          </a:solidFill>
        </p:spPr>
        <p:txBody>
          <a:bodyPr anchor="ctr"/>
          <a:lstStyle>
            <a:lvl1pPr marL="0" indent="0">
              <a:buNone/>
              <a:defRPr sz="1600" b="0"/>
            </a:lvl1pPr>
          </a:lstStyle>
          <a:p>
            <a:pPr lvl="0"/>
            <a:r>
              <a:rPr lang="nl-NL" dirty="0"/>
              <a:t>Klik om hoofdstuktitel toe te voegen</a:t>
            </a:r>
          </a:p>
        </p:txBody>
      </p:sp>
      <p:sp>
        <p:nvSpPr>
          <p:cNvPr id="16" name="Text Placeholder 4">
            <a:extLst>
              <a:ext uri="{FF2B5EF4-FFF2-40B4-BE49-F238E27FC236}">
                <a16:creationId xmlns:a16="http://schemas.microsoft.com/office/drawing/2014/main" id="{AF144E65-6C21-437A-804A-75A9C5AD7BE0}"/>
              </a:ext>
            </a:extLst>
          </p:cNvPr>
          <p:cNvSpPr>
            <a:spLocks noGrp="1"/>
          </p:cNvSpPr>
          <p:nvPr>
            <p:ph type="body" sz="quarter" idx="33" hasCustomPrompt="1"/>
          </p:nvPr>
        </p:nvSpPr>
        <p:spPr>
          <a:xfrm>
            <a:off x="919697" y="3549670"/>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
        <p:nvSpPr>
          <p:cNvPr id="17" name="Text Placeholder 4">
            <a:extLst>
              <a:ext uri="{FF2B5EF4-FFF2-40B4-BE49-F238E27FC236}">
                <a16:creationId xmlns:a16="http://schemas.microsoft.com/office/drawing/2014/main" id="{EA95A1DB-BF6E-4DDF-83B9-50B7096FB8F8}"/>
              </a:ext>
            </a:extLst>
          </p:cNvPr>
          <p:cNvSpPr>
            <a:spLocks noGrp="1"/>
          </p:cNvSpPr>
          <p:nvPr>
            <p:ph type="body" sz="quarter" idx="34" hasCustomPrompt="1"/>
          </p:nvPr>
        </p:nvSpPr>
        <p:spPr>
          <a:xfrm>
            <a:off x="919696" y="4176651"/>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Tree>
    <p:extLst>
      <p:ext uri="{BB962C8B-B14F-4D97-AF65-F5344CB8AC3E}">
        <p14:creationId xmlns:p14="http://schemas.microsoft.com/office/powerpoint/2010/main" val="1267602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userDrawn="1">
            <p:custDataLst>
              <p:tags r:id="rId2"/>
            </p:custDataLst>
            <p:extLst>
              <p:ext uri="{D42A27DB-BD31-4B8C-83A1-F6EECF244321}">
                <p14:modId xmlns:p14="http://schemas.microsoft.com/office/powerpoint/2010/main" val="195668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1"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71939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userDrawn="1">
            <p:custDataLst>
              <p:tags r:id="rId2"/>
            </p:custDataLst>
            <p:extLst>
              <p:ext uri="{D42A27DB-BD31-4B8C-83A1-F6EECF244321}">
                <p14:modId xmlns:p14="http://schemas.microsoft.com/office/powerpoint/2010/main" val="2256913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5"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a:xfrm>
            <a:off x="10989437" y="6688612"/>
            <a:ext cx="1023140" cy="163513"/>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305059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userDrawn="1">
            <p:custDataLst>
              <p:tags r:id="rId2"/>
            </p:custDataLst>
            <p:extLst>
              <p:ext uri="{D42A27DB-BD31-4B8C-83A1-F6EECF244321}">
                <p14:modId xmlns:p14="http://schemas.microsoft.com/office/powerpoint/2010/main" val="4048325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9"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A1CC6EC6-EC4A-4CCD-8E83-68494C8753B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75DEDF61-D0AA-4104-A8D4-B0406C012C3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141D24E2-A013-4401-84FB-25D9F21F720D}"/>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713890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userDrawn="1">
            <p:custDataLst>
              <p:tags r:id="rId2"/>
            </p:custDataLst>
            <p:extLst>
              <p:ext uri="{D42A27DB-BD31-4B8C-83A1-F6EECF244321}">
                <p14:modId xmlns:p14="http://schemas.microsoft.com/office/powerpoint/2010/main" val="49028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3"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30" name="Footnote">
            <a:extLst>
              <a:ext uri="{FF2B5EF4-FFF2-40B4-BE49-F238E27FC236}">
                <a16:creationId xmlns:a16="http://schemas.microsoft.com/office/drawing/2014/main" id="{BAE6918C-BA6B-443D-8DEA-7B54F5C7AAE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B52750C4-AA32-44BB-9C80-10FCEB69B711}"/>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pPr marL="0" indent="0">
              <a:buFont typeface="Wingdings" panose="05000000000000000000" pitchFamily="2" charset="2"/>
              <a:buNone/>
            </a:pPr>
            <a:r>
              <a:rPr lang="nl-NL" dirty="0"/>
              <a:t>Bron: </a:t>
            </a:r>
          </a:p>
        </p:txBody>
      </p:sp>
      <p:sp>
        <p:nvSpPr>
          <p:cNvPr id="32" name="Slide Number Placeholder">
            <a:extLst>
              <a:ext uri="{FF2B5EF4-FFF2-40B4-BE49-F238E27FC236}">
                <a16:creationId xmlns:a16="http://schemas.microsoft.com/office/drawing/2014/main" id="{90B24E08-7C33-4EE1-8E8A-8057549F0A1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963055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2"/>
            </p:custDataLst>
            <p:extLst>
              <p:ext uri="{D42A27DB-BD31-4B8C-83A1-F6EECF244321}">
                <p14:modId xmlns:p14="http://schemas.microsoft.com/office/powerpoint/2010/main" val="288147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7"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a:xfrm>
            <a:off x="10989437" y="6688612"/>
            <a:ext cx="1023140" cy="163513"/>
          </a:xfrm>
          <a:prstGeom prst="rect">
            <a:avLst/>
          </a:prstGeom>
        </p:spPr>
        <p:txBody>
          <a:bodyPr/>
          <a:lstStyle>
            <a:lvl1pPr>
              <a:defRPr>
                <a:solidFill>
                  <a:schemeClr val="bg1"/>
                </a:solidFill>
              </a:defRPr>
            </a:lvl1pPr>
          </a:lstStyle>
          <a:p>
            <a:fld id="{992CD0B2-8AB2-4C6C-8876-E15753662C9B}" type="slidenum">
              <a:rPr lang="nl-NL" noProof="0" smtClean="0"/>
              <a:pPr/>
              <a:t>‹#›</a:t>
            </a:fld>
            <a:endParaRPr lang="nl-NL" noProof="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it’s</a:t>
            </a: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a:t>
            </a:r>
            <a:r>
              <a:rPr kumimoji="0" lang="nl-NL" sz="14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Middenlaan</a:t>
            </a: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userDrawn="1"/>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userDrawn="1"/>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a:t>Naam Achternaam (naam.achternaam@itspublic.nl)</a:t>
            </a:r>
          </a:p>
        </p:txBody>
      </p:sp>
    </p:spTree>
    <p:extLst>
      <p:ext uri="{BB962C8B-B14F-4D97-AF65-F5344CB8AC3E}">
        <p14:creationId xmlns:p14="http://schemas.microsoft.com/office/powerpoint/2010/main" val="138564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91440" tIns="45720" rIns="91440" bIns="45720" rtlCol="0" anchor="ctr"/>
          <a:lstStyle>
            <a:lvl1pPr algn="l">
              <a:defRPr sz="800">
                <a:solidFill>
                  <a:srgbClr val="000000"/>
                </a:solidFill>
                <a:latin typeface="+mn-lt"/>
              </a:defRPr>
            </a:lvl1pPr>
          </a:lstStyle>
          <a:p>
            <a:r>
              <a:rPr lang="nl-NL" dirty="0"/>
              <a:t>Bron: </a:t>
            </a:r>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499887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2"/>
            </p:custDataLst>
            <p:extLst>
              <p:ext uri="{D42A27DB-BD31-4B8C-83A1-F6EECF244321}">
                <p14:modId xmlns:p14="http://schemas.microsoft.com/office/powerpoint/2010/main" val="288147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6"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a:xfrm>
            <a:off x="10989437" y="6688612"/>
            <a:ext cx="1023140" cy="163513"/>
          </a:xfrm>
          <a:prstGeom prst="rect">
            <a:avLst/>
          </a:prstGeom>
        </p:spPr>
        <p:txBody>
          <a:bodyPr/>
          <a:lstStyle>
            <a:lvl1pPr>
              <a:defRPr>
                <a:solidFill>
                  <a:schemeClr val="bg1"/>
                </a:solidFill>
              </a:defRPr>
            </a:lvl1pPr>
          </a:lstStyle>
          <a:p>
            <a:fld id="{992CD0B2-8AB2-4C6C-8876-E15753662C9B}" type="slidenum">
              <a:rPr lang="nl-NL" noProof="0" smtClean="0"/>
              <a:pPr/>
              <a:t>‹#›</a:t>
            </a:fld>
            <a:endParaRPr lang="nl-NL" noProof="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466930"/>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400" b="1"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it’s</a:t>
            </a:r>
            <a:r>
              <a:rPr kumimoji="0" lang="nl-NL" sz="2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public</a:t>
            </a:r>
            <a:br>
              <a:rPr kumimoji="0" lang="nl-NL" sz="3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a:t>
            </a:r>
            <a:r>
              <a:rPr kumimoji="0" lang="nl-NL" sz="12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Middenlaan</a:t>
            </a: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62, 1018 DH, Amsterdam</a:t>
            </a:r>
            <a:b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2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2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2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Auteurs</a:t>
            </a:r>
          </a:p>
        </p:txBody>
      </p:sp>
      <p:sp>
        <p:nvSpPr>
          <p:cNvPr id="39" name="Open source">
            <a:extLst>
              <a:ext uri="{FF2B5EF4-FFF2-40B4-BE49-F238E27FC236}">
                <a16:creationId xmlns:a16="http://schemas.microsoft.com/office/drawing/2014/main" id="{967C9798-1D2A-4DA1-B0F8-67AAEB91BA1F}"/>
              </a:ext>
            </a:extLst>
          </p:cNvPr>
          <p:cNvSpPr txBox="1"/>
          <p:nvPr userDrawn="1"/>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a:t>
            </a:r>
            <a:r>
              <a:rPr kumimoji="0" lang="nl-NL" sz="12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Commons</a:t>
            </a: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a:t>
            </a:r>
            <a:r>
              <a:rPr kumimoji="0" lang="nl-NL" sz="12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Attribution</a:t>
            </a: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4.0 International License. Een kopie van deze licentie is hier te vinden: http://creativecommons.org/licenses/by/4.0/</a:t>
            </a:r>
            <a:endParaRPr lang="nl-NL" sz="12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userDrawn="1"/>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sz="1200">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a:t>
            </a:r>
            <a:r>
              <a:rPr kumimoji="0" lang="nl-NL" sz="14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rechtenvrij</a:t>
            </a:r>
            <a:endPar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3" name="Picture Placeholder 1">
            <a:extLst>
              <a:ext uri="{FF2B5EF4-FFF2-40B4-BE49-F238E27FC236}">
                <a16:creationId xmlns:a16="http://schemas.microsoft.com/office/drawing/2014/main" id="{34B469A5-63FD-4BF3-B7BE-9AEE127A3839}"/>
              </a:ext>
            </a:extLst>
          </p:cNvPr>
          <p:cNvSpPr>
            <a:spLocks noGrp="1"/>
          </p:cNvSpPr>
          <p:nvPr>
            <p:ph type="pic" sz="quarter" idx="21" hasCustomPrompt="1"/>
          </p:nvPr>
        </p:nvSpPr>
        <p:spPr>
          <a:xfrm>
            <a:off x="662780" y="2130555"/>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34" name="Content 1">
            <a:extLst>
              <a:ext uri="{FF2B5EF4-FFF2-40B4-BE49-F238E27FC236}">
                <a16:creationId xmlns:a16="http://schemas.microsoft.com/office/drawing/2014/main" id="{1B691F1D-9B44-40EA-88DE-05CA83ABAAD0}"/>
              </a:ext>
            </a:extLst>
          </p:cNvPr>
          <p:cNvSpPr>
            <a:spLocks noGrp="1"/>
          </p:cNvSpPr>
          <p:nvPr>
            <p:ph type="body" sz="quarter" idx="31" hasCustomPrompt="1"/>
          </p:nvPr>
        </p:nvSpPr>
        <p:spPr>
          <a:xfrm>
            <a:off x="1605727" y="2130555"/>
            <a:ext cx="7677421"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35" name="Picture Placeholder 1">
            <a:extLst>
              <a:ext uri="{FF2B5EF4-FFF2-40B4-BE49-F238E27FC236}">
                <a16:creationId xmlns:a16="http://schemas.microsoft.com/office/drawing/2014/main" id="{A84859F6-DC6B-40D0-A00E-B600EFE1BDBE}"/>
              </a:ext>
            </a:extLst>
          </p:cNvPr>
          <p:cNvSpPr>
            <a:spLocks noGrp="1"/>
          </p:cNvSpPr>
          <p:nvPr>
            <p:ph type="pic" sz="quarter" idx="32" hasCustomPrompt="1"/>
          </p:nvPr>
        </p:nvSpPr>
        <p:spPr>
          <a:xfrm>
            <a:off x="662780" y="308298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36" name="Content 1">
            <a:extLst>
              <a:ext uri="{FF2B5EF4-FFF2-40B4-BE49-F238E27FC236}">
                <a16:creationId xmlns:a16="http://schemas.microsoft.com/office/drawing/2014/main" id="{F5CA9C91-8133-464A-A0B8-98D0A1B59ABD}"/>
              </a:ext>
            </a:extLst>
          </p:cNvPr>
          <p:cNvSpPr>
            <a:spLocks noGrp="1"/>
          </p:cNvSpPr>
          <p:nvPr>
            <p:ph type="body" sz="quarter" idx="33" hasCustomPrompt="1"/>
          </p:nvPr>
        </p:nvSpPr>
        <p:spPr>
          <a:xfrm>
            <a:off x="1605727" y="3082983"/>
            <a:ext cx="7677421"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Tree>
    <p:extLst>
      <p:ext uri="{BB962C8B-B14F-4D97-AF65-F5344CB8AC3E}">
        <p14:creationId xmlns:p14="http://schemas.microsoft.com/office/powerpoint/2010/main" val="266761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userDrawn="1">
            <p:custDataLst>
              <p:tags r:id="rId2"/>
            </p:custDataLst>
            <p:extLst>
              <p:ext uri="{D42A27DB-BD31-4B8C-83A1-F6EECF244321}">
                <p14:modId xmlns:p14="http://schemas.microsoft.com/office/powerpoint/2010/main" val="3794103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5"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EF18163C-3032-4085-8BA6-8A0653035EF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86F4C4B1-9275-48CF-AA51-4C4AE2EEF9A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7DB9CF3A-2012-49F0-8AB0-1AC736EA479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12641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2"/>
            </p:custDataLst>
            <p:extLst>
              <p:ext uri="{D42A27DB-BD31-4B8C-83A1-F6EECF244321}">
                <p14:modId xmlns:p14="http://schemas.microsoft.com/office/powerpoint/2010/main" val="2886310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9"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8199AF3C-BF3F-4F94-A3CD-FB3C7C97E46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968CBD64-C511-48CF-88AD-3434DA0F028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42748C13-A219-4660-B0E3-4561AD5EEE2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13271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userDrawn="1">
            <p:custDataLst>
              <p:tags r:id="rId2"/>
            </p:custDataLst>
            <p:extLst>
              <p:ext uri="{D42A27DB-BD31-4B8C-83A1-F6EECF244321}">
                <p14:modId xmlns:p14="http://schemas.microsoft.com/office/powerpoint/2010/main" val="133953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3"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EBCAAF10-43C2-42AC-8822-4B0A2D42A6A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54A57-B39A-4BA5-A8AA-39AB9D51FBD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ED2D3A2E-15BD-41F9-A054-33D4889B62DE}"/>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6160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userDrawn="1">
            <p:custDataLst>
              <p:tags r:id="rId2"/>
            </p:custDataLst>
            <p:extLst>
              <p:ext uri="{D42A27DB-BD31-4B8C-83A1-F6EECF244321}">
                <p14:modId xmlns:p14="http://schemas.microsoft.com/office/powerpoint/2010/main" val="3036107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7"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a:noFill/>
          <a:ln w="19050">
            <a:noFill/>
          </a:ln>
        </p:spPr>
        <p:txBody>
          <a:bodyPr vert="horz" lIns="7200" tIns="0" rIns="0" bIns="0" rtlCol="0" anchor="t">
            <a:noAutofit/>
          </a:bodyPr>
          <a:lstStyle>
            <a:lvl1pPr>
              <a:defRPr lang="nl-NL" b="1" noProof="0" dirty="0">
                <a:solidFill>
                  <a:schemeClr val="tx1"/>
                </a:solidFill>
              </a:defRPr>
            </a:lvl1pPr>
          </a:lstStyle>
          <a:p>
            <a:pPr marL="0" lvl="0" indent="0">
              <a:buNone/>
            </a:pPr>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20D419EE-88F1-4989-8836-3F7287A8548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9" name="Footer Placeholder">
            <a:extLst>
              <a:ext uri="{FF2B5EF4-FFF2-40B4-BE49-F238E27FC236}">
                <a16:creationId xmlns:a16="http://schemas.microsoft.com/office/drawing/2014/main" id="{496692EB-3EF7-4005-BB14-C4E4AE8A68F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39" name="Slide Number Placeholder">
            <a:extLst>
              <a:ext uri="{FF2B5EF4-FFF2-40B4-BE49-F238E27FC236}">
                <a16:creationId xmlns:a16="http://schemas.microsoft.com/office/drawing/2014/main" id="{412FEEA4-3298-41B0-B0FC-060B542257E0}"/>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57994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2"/>
            </p:custDataLst>
            <p:extLst>
              <p:ext uri="{D42A27DB-BD31-4B8C-83A1-F6EECF244321}">
                <p14:modId xmlns:p14="http://schemas.microsoft.com/office/powerpoint/2010/main" val="4015266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1"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60819" y="4487276"/>
            <a:ext cx="10866439" cy="195509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79" y="2059963"/>
            <a:ext cx="10866439" cy="195509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60819" y="4127276"/>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79" y="1699963"/>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8433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userDrawn="1">
            <p:custDataLst>
              <p:tags r:id="rId2"/>
            </p:custDataLst>
            <p:extLst>
              <p:ext uri="{D42A27DB-BD31-4B8C-83A1-F6EECF244321}">
                <p14:modId xmlns:p14="http://schemas.microsoft.com/office/powerpoint/2010/main" val="2712393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5"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901CC59E-FC60-4C86-9DA5-AC4FAE7D62C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1EF4ABE-D938-4EF6-89F7-C7DD4C65A05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endParaRPr lang="nl-NL" dirty="0"/>
          </a:p>
        </p:txBody>
      </p:sp>
      <p:sp>
        <p:nvSpPr>
          <p:cNvPr id="15" name="Slide Number Placeholder">
            <a:extLst>
              <a:ext uri="{FF2B5EF4-FFF2-40B4-BE49-F238E27FC236}">
                <a16:creationId xmlns:a16="http://schemas.microsoft.com/office/drawing/2014/main" id="{F558ECA9-B2A7-4D71-83E2-6BCC7C0B11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2235368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12411840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79" name="think-cell Slide" r:id="rId44" imgW="470" imgH="469" progId="TCLayout.ActiveDocument.1">
                  <p:embed/>
                </p:oleObj>
              </mc:Choice>
              <mc:Fallback>
                <p:oleObj name="think-cell Slide" r:id="rId44" imgW="470" imgH="469" progId="TCLayout.ActiveDocument.1">
                  <p:embed/>
                  <p:pic>
                    <p:nvPicPr>
                      <p:cNvPr id="0" name=""/>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2455"/>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989437" y="6688612"/>
            <a:ext cx="1023140" cy="163513"/>
          </a:xfrm>
          <a:prstGeom prst="rect">
            <a:avLst/>
          </a:prstGeom>
        </p:spPr>
        <p:txBody>
          <a:bodyPr lIns="0" tIns="0" rIns="72000" bIns="0"/>
          <a:lstStyle>
            <a:lvl1pPr marL="0" indent="0" algn="r">
              <a:buNone/>
              <a:defRPr sz="1000">
                <a:latin typeface="+mj-lt"/>
              </a:defRPr>
            </a:lvl1pPr>
          </a:lstStyle>
          <a:p>
            <a:fld id="{992CD0B2-8AB2-4C6C-8876-E15753662C9B}" type="slidenum">
              <a:rPr lang="nl-NL" smtClean="0"/>
              <a:pPr/>
              <a:t>‹#›</a:t>
            </a:fld>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
        <p:nvSpPr>
          <p:cNvPr id="23" name="Footer Placeholder">
            <a:extLst>
              <a:ext uri="{FF2B5EF4-FFF2-40B4-BE49-F238E27FC236}">
                <a16:creationId xmlns:a16="http://schemas.microsoft.com/office/drawing/2014/main" id="{7D08E99E-5D00-4CC1-8F6F-091AC26BC389}"/>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Tree>
    <p:extLst>
      <p:ext uri="{BB962C8B-B14F-4D97-AF65-F5344CB8AC3E}">
        <p14:creationId xmlns:p14="http://schemas.microsoft.com/office/powerpoint/2010/main" val="1690676330"/>
      </p:ext>
    </p:extLst>
  </p:cSld>
  <p:clrMap bg1="lt1" tx1="dk1" bg2="lt2" tx2="dk2" accent1="accent1" accent2="accent2" accent3="accent3" accent4="accent4" accent5="accent5" accent6="accent6" hlink="hlink" folHlink="folHlink"/>
  <p:sldLayoutIdLst>
    <p:sldLayoutId id="2147484008" r:id="rId1"/>
    <p:sldLayoutId id="2147484002" r:id="rId2"/>
    <p:sldLayoutId id="2147483962" r:id="rId3"/>
    <p:sldLayoutId id="2147483994" r:id="rId4"/>
    <p:sldLayoutId id="2147484007" r:id="rId5"/>
    <p:sldLayoutId id="2147483996" r:id="rId6"/>
    <p:sldLayoutId id="2147483997" r:id="rId7"/>
    <p:sldLayoutId id="2147484014" r:id="rId8"/>
    <p:sldLayoutId id="2147483973" r:id="rId9"/>
    <p:sldLayoutId id="2147483963" r:id="rId10"/>
    <p:sldLayoutId id="2147484010" r:id="rId11"/>
    <p:sldLayoutId id="2147483969" r:id="rId12"/>
    <p:sldLayoutId id="2147483964" r:id="rId13"/>
    <p:sldLayoutId id="2147483967" r:id="rId14"/>
    <p:sldLayoutId id="2147483968" r:id="rId15"/>
    <p:sldLayoutId id="2147484000" r:id="rId16"/>
    <p:sldLayoutId id="2147483966" r:id="rId17"/>
    <p:sldLayoutId id="2147483970" r:id="rId18"/>
    <p:sldLayoutId id="2147484009" r:id="rId19"/>
    <p:sldLayoutId id="2147483975" r:id="rId20"/>
    <p:sldLayoutId id="2147483974" r:id="rId21"/>
    <p:sldLayoutId id="2147483972" r:id="rId22"/>
    <p:sldLayoutId id="2147483987" r:id="rId23"/>
    <p:sldLayoutId id="2147484001" r:id="rId24"/>
    <p:sldLayoutId id="2147483988" r:id="rId25"/>
    <p:sldLayoutId id="2147483965" r:id="rId26"/>
    <p:sldLayoutId id="2147484003" r:id="rId27"/>
    <p:sldLayoutId id="2147484004" r:id="rId28"/>
    <p:sldLayoutId id="2147484005" r:id="rId29"/>
    <p:sldLayoutId id="2147484012" r:id="rId30"/>
    <p:sldLayoutId id="2147484011" r:id="rId31"/>
    <p:sldLayoutId id="2147484013" r:id="rId32"/>
    <p:sldLayoutId id="2147483989" r:id="rId33"/>
    <p:sldLayoutId id="2147483995" r:id="rId34"/>
    <p:sldLayoutId id="2147483993" r:id="rId35"/>
    <p:sldLayoutId id="2147483991" r:id="rId36"/>
    <p:sldLayoutId id="2147484006" r:id="rId37"/>
    <p:sldLayoutId id="2147484015" r:id="rId38"/>
    <p:sldLayoutId id="2147484016" r:id="rId39"/>
  </p:sldLayoutIdLst>
  <p:hf hdr="0" dt="0"/>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415" userDrawn="1">
          <p15:clr>
            <a:srgbClr val="F26B43"/>
          </p15:clr>
        </p15:guide>
        <p15:guide id="3" pos="3840" userDrawn="1">
          <p15:clr>
            <a:srgbClr val="F26B43"/>
          </p15:clr>
        </p15:guide>
        <p15:guide id="4" orient="horz" pos="3974" userDrawn="1">
          <p15:clr>
            <a:srgbClr val="F26B43"/>
          </p15:clr>
        </p15:guide>
        <p15:guide id="5" orient="horz" pos="754" userDrawn="1">
          <p15:clr>
            <a:srgbClr val="F26B43"/>
          </p15:clr>
        </p15:guide>
        <p15:guide id="6" orient="horz" pos="1003" userDrawn="1">
          <p15:clr>
            <a:srgbClr val="F26B43"/>
          </p15:clr>
        </p15:guide>
        <p15:guide id="7" pos="72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tags" Target="../tags/tag72.xml"/><Relationship Id="rId1" Type="http://schemas.openxmlformats.org/officeDocument/2006/relationships/vmlDrawing" Target="../drawings/vmlDrawing40.vml"/><Relationship Id="rId6" Type="http://schemas.openxmlformats.org/officeDocument/2006/relationships/image" Target="../media/image7.emf"/><Relationship Id="rId5" Type="http://schemas.openxmlformats.org/officeDocument/2006/relationships/oleObject" Target="../embeddings/oleObject4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tags" Target="../tags/tag105.xml"/><Relationship Id="rId39" Type="http://schemas.openxmlformats.org/officeDocument/2006/relationships/tags" Target="../tags/tag118.xml"/><Relationship Id="rId21" Type="http://schemas.openxmlformats.org/officeDocument/2006/relationships/tags" Target="../tags/tag100.xml"/><Relationship Id="rId34" Type="http://schemas.openxmlformats.org/officeDocument/2006/relationships/tags" Target="../tags/tag113.xml"/><Relationship Id="rId42" Type="http://schemas.openxmlformats.org/officeDocument/2006/relationships/slideLayout" Target="../slideLayouts/slideLayout4.xml"/><Relationship Id="rId47" Type="http://schemas.openxmlformats.org/officeDocument/2006/relationships/chart" Target="../charts/chart3.xml"/><Relationship Id="rId7" Type="http://schemas.openxmlformats.org/officeDocument/2006/relationships/tags" Target="../tags/tag86.xml"/><Relationship Id="rId2" Type="http://schemas.openxmlformats.org/officeDocument/2006/relationships/tags" Target="../tags/tag81.xml"/><Relationship Id="rId16" Type="http://schemas.openxmlformats.org/officeDocument/2006/relationships/tags" Target="../tags/tag95.xml"/><Relationship Id="rId29" Type="http://schemas.openxmlformats.org/officeDocument/2006/relationships/tags" Target="../tags/tag108.xml"/><Relationship Id="rId1" Type="http://schemas.openxmlformats.org/officeDocument/2006/relationships/vmlDrawing" Target="../drawings/vmlDrawing49.v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tags" Target="../tags/tag103.xml"/><Relationship Id="rId32" Type="http://schemas.openxmlformats.org/officeDocument/2006/relationships/tags" Target="../tags/tag111.xml"/><Relationship Id="rId37" Type="http://schemas.openxmlformats.org/officeDocument/2006/relationships/tags" Target="../tags/tag116.xml"/><Relationship Id="rId40" Type="http://schemas.openxmlformats.org/officeDocument/2006/relationships/tags" Target="../tags/tag119.xml"/><Relationship Id="rId45" Type="http://schemas.openxmlformats.org/officeDocument/2006/relationships/chart" Target="../charts/chart1.xml"/><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tags" Target="../tags/tag115.xml"/><Relationship Id="rId10" Type="http://schemas.openxmlformats.org/officeDocument/2006/relationships/tags" Target="../tags/tag89.xml"/><Relationship Id="rId19" Type="http://schemas.openxmlformats.org/officeDocument/2006/relationships/tags" Target="../tags/tag98.xml"/><Relationship Id="rId31" Type="http://schemas.openxmlformats.org/officeDocument/2006/relationships/tags" Target="../tags/tag110.xml"/><Relationship Id="rId44" Type="http://schemas.openxmlformats.org/officeDocument/2006/relationships/image" Target="../media/image9.emf"/><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tags" Target="../tags/tag106.xml"/><Relationship Id="rId30" Type="http://schemas.openxmlformats.org/officeDocument/2006/relationships/tags" Target="../tags/tag109.xml"/><Relationship Id="rId35" Type="http://schemas.openxmlformats.org/officeDocument/2006/relationships/tags" Target="../tags/tag114.xml"/><Relationship Id="rId43" Type="http://schemas.openxmlformats.org/officeDocument/2006/relationships/oleObject" Target="../embeddings/oleObject49.bin"/><Relationship Id="rId8" Type="http://schemas.openxmlformats.org/officeDocument/2006/relationships/tags" Target="../tags/tag87.xml"/><Relationship Id="rId3" Type="http://schemas.openxmlformats.org/officeDocument/2006/relationships/tags" Target="../tags/tag82.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tags" Target="../tags/tag112.xml"/><Relationship Id="rId38" Type="http://schemas.openxmlformats.org/officeDocument/2006/relationships/tags" Target="../tags/tag117.xml"/><Relationship Id="rId46" Type="http://schemas.openxmlformats.org/officeDocument/2006/relationships/chart" Target="../charts/chart2.xml"/><Relationship Id="rId20" Type="http://schemas.openxmlformats.org/officeDocument/2006/relationships/tags" Target="../tags/tag99.xml"/><Relationship Id="rId41" Type="http://schemas.openxmlformats.org/officeDocument/2006/relationships/tags" Target="../tags/tag12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1.xml"/><Relationship Id="rId1" Type="http://schemas.openxmlformats.org/officeDocument/2006/relationships/vmlDrawing" Target="../drawings/vmlDrawing50.vml"/><Relationship Id="rId5" Type="http://schemas.openxmlformats.org/officeDocument/2006/relationships/image" Target="../media/image9.emf"/><Relationship Id="rId4" Type="http://schemas.openxmlformats.org/officeDocument/2006/relationships/oleObject" Target="../embeddings/oleObject50.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vmlDrawing" Target="../drawings/vmlDrawing51.vml"/><Relationship Id="rId5" Type="http://schemas.openxmlformats.org/officeDocument/2006/relationships/image" Target="../media/image9.emf"/><Relationship Id="rId4" Type="http://schemas.openxmlformats.org/officeDocument/2006/relationships/oleObject" Target="../embeddings/oleObject51.bin"/></Relationships>
</file>

<file path=ppt/slides/_rels/slide13.xml.rels><?xml version="1.0" encoding="UTF-8" standalone="yes"?>
<Relationships xmlns="http://schemas.openxmlformats.org/package/2006/relationships"><Relationship Id="rId13" Type="http://schemas.openxmlformats.org/officeDocument/2006/relationships/tags" Target="../tags/tag134.xml"/><Relationship Id="rId18" Type="http://schemas.openxmlformats.org/officeDocument/2006/relationships/tags" Target="../tags/tag139.xml"/><Relationship Id="rId26" Type="http://schemas.openxmlformats.org/officeDocument/2006/relationships/tags" Target="../tags/tag147.xml"/><Relationship Id="rId39" Type="http://schemas.openxmlformats.org/officeDocument/2006/relationships/image" Target="../media/image9.emf"/><Relationship Id="rId21" Type="http://schemas.openxmlformats.org/officeDocument/2006/relationships/tags" Target="../tags/tag142.xml"/><Relationship Id="rId34" Type="http://schemas.openxmlformats.org/officeDocument/2006/relationships/tags" Target="../tags/tag155.xml"/><Relationship Id="rId42" Type="http://schemas.openxmlformats.org/officeDocument/2006/relationships/chart" Target="../charts/chart6.xml"/><Relationship Id="rId7" Type="http://schemas.openxmlformats.org/officeDocument/2006/relationships/tags" Target="../tags/tag128.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29" Type="http://schemas.openxmlformats.org/officeDocument/2006/relationships/tags" Target="../tags/tag150.xml"/><Relationship Id="rId41" Type="http://schemas.openxmlformats.org/officeDocument/2006/relationships/chart" Target="../charts/chart5.xml"/><Relationship Id="rId1" Type="http://schemas.openxmlformats.org/officeDocument/2006/relationships/vmlDrawing" Target="../drawings/vmlDrawing52.vml"/><Relationship Id="rId6" Type="http://schemas.openxmlformats.org/officeDocument/2006/relationships/tags" Target="../tags/tag127.xml"/><Relationship Id="rId11" Type="http://schemas.openxmlformats.org/officeDocument/2006/relationships/tags" Target="../tags/tag132.xml"/><Relationship Id="rId24" Type="http://schemas.openxmlformats.org/officeDocument/2006/relationships/tags" Target="../tags/tag145.xml"/><Relationship Id="rId32" Type="http://schemas.openxmlformats.org/officeDocument/2006/relationships/tags" Target="../tags/tag153.xml"/><Relationship Id="rId37" Type="http://schemas.openxmlformats.org/officeDocument/2006/relationships/slideLayout" Target="../slideLayouts/slideLayout8.xml"/><Relationship Id="rId40" Type="http://schemas.openxmlformats.org/officeDocument/2006/relationships/chart" Target="../charts/chart4.xml"/><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tags" Target="../tags/tag144.xml"/><Relationship Id="rId28" Type="http://schemas.openxmlformats.org/officeDocument/2006/relationships/tags" Target="../tags/tag149.xml"/><Relationship Id="rId36" Type="http://schemas.openxmlformats.org/officeDocument/2006/relationships/tags" Target="../tags/tag157.xml"/><Relationship Id="rId10" Type="http://schemas.openxmlformats.org/officeDocument/2006/relationships/tags" Target="../tags/tag131.xml"/><Relationship Id="rId19" Type="http://schemas.openxmlformats.org/officeDocument/2006/relationships/tags" Target="../tags/tag140.xml"/><Relationship Id="rId31" Type="http://schemas.openxmlformats.org/officeDocument/2006/relationships/tags" Target="../tags/tag152.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tags" Target="../tags/tag143.xml"/><Relationship Id="rId27" Type="http://schemas.openxmlformats.org/officeDocument/2006/relationships/tags" Target="../tags/tag148.xml"/><Relationship Id="rId30" Type="http://schemas.openxmlformats.org/officeDocument/2006/relationships/tags" Target="../tags/tag151.xml"/><Relationship Id="rId35" Type="http://schemas.openxmlformats.org/officeDocument/2006/relationships/tags" Target="../tags/tag156.xml"/><Relationship Id="rId43" Type="http://schemas.openxmlformats.org/officeDocument/2006/relationships/chart" Target="../charts/chart7.xml"/><Relationship Id="rId8" Type="http://schemas.openxmlformats.org/officeDocument/2006/relationships/tags" Target="../tags/tag129.xml"/><Relationship Id="rId3" Type="http://schemas.openxmlformats.org/officeDocument/2006/relationships/tags" Target="../tags/tag124.xml"/><Relationship Id="rId12" Type="http://schemas.openxmlformats.org/officeDocument/2006/relationships/tags" Target="../tags/tag133.xml"/><Relationship Id="rId17" Type="http://schemas.openxmlformats.org/officeDocument/2006/relationships/tags" Target="../tags/tag138.xml"/><Relationship Id="rId25" Type="http://schemas.openxmlformats.org/officeDocument/2006/relationships/tags" Target="../tags/tag146.xml"/><Relationship Id="rId33" Type="http://schemas.openxmlformats.org/officeDocument/2006/relationships/tags" Target="../tags/tag154.xml"/><Relationship Id="rId38" Type="http://schemas.openxmlformats.org/officeDocument/2006/relationships/oleObject" Target="../embeddings/oleObject52.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vmlDrawing" Target="../drawings/vmlDrawing53.vml"/><Relationship Id="rId5" Type="http://schemas.openxmlformats.org/officeDocument/2006/relationships/image" Target="../media/image9.emf"/><Relationship Id="rId4" Type="http://schemas.openxmlformats.org/officeDocument/2006/relationships/oleObject" Target="../embeddings/oleObject53.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9.xml"/><Relationship Id="rId1" Type="http://schemas.openxmlformats.org/officeDocument/2006/relationships/vmlDrawing" Target="../drawings/vmlDrawing54.vml"/><Relationship Id="rId5" Type="http://schemas.openxmlformats.org/officeDocument/2006/relationships/image" Target="../media/image9.emf"/><Relationship Id="rId4" Type="http://schemas.openxmlformats.org/officeDocument/2006/relationships/oleObject" Target="../embeddings/oleObject54.bin"/></Relationships>
</file>

<file path=ppt/slides/_rels/slide16.xml.rels><?xml version="1.0" encoding="UTF-8" standalone="yes"?>
<Relationships xmlns="http://schemas.openxmlformats.org/package/2006/relationships"><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tags" Target="../tags/tag184.xml"/><Relationship Id="rId3" Type="http://schemas.openxmlformats.org/officeDocument/2006/relationships/tags" Target="../tags/tag161.xml"/><Relationship Id="rId21" Type="http://schemas.openxmlformats.org/officeDocument/2006/relationships/tags" Target="../tags/tag179.xml"/><Relationship Id="rId34" Type="http://schemas.openxmlformats.org/officeDocument/2006/relationships/image" Target="../media/image9.emf"/><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tags" Target="../tags/tag183.xml"/><Relationship Id="rId33" Type="http://schemas.openxmlformats.org/officeDocument/2006/relationships/oleObject" Target="../embeddings/oleObject55.bin"/><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29" Type="http://schemas.openxmlformats.org/officeDocument/2006/relationships/tags" Target="../tags/tag187.xml"/><Relationship Id="rId1" Type="http://schemas.openxmlformats.org/officeDocument/2006/relationships/vmlDrawing" Target="../drawings/vmlDrawing55.v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tags" Target="../tags/tag182.xml"/><Relationship Id="rId32" Type="http://schemas.openxmlformats.org/officeDocument/2006/relationships/notesSlide" Target="../notesSlides/notesSlide2.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tags" Target="../tags/tag186.xml"/><Relationship Id="rId36" Type="http://schemas.openxmlformats.org/officeDocument/2006/relationships/chart" Target="../charts/chart9.xml"/><Relationship Id="rId10" Type="http://schemas.openxmlformats.org/officeDocument/2006/relationships/tags" Target="../tags/tag168.xml"/><Relationship Id="rId19" Type="http://schemas.openxmlformats.org/officeDocument/2006/relationships/tags" Target="../tags/tag177.xml"/><Relationship Id="rId31" Type="http://schemas.openxmlformats.org/officeDocument/2006/relationships/slideLayout" Target="../slideLayouts/slideLayout8.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tags" Target="../tags/tag185.xml"/><Relationship Id="rId30" Type="http://schemas.openxmlformats.org/officeDocument/2006/relationships/tags" Target="../tags/tag188.xml"/><Relationship Id="rId35" Type="http://schemas.openxmlformats.org/officeDocument/2006/relationships/chart" Target="../charts/chart8.xml"/><Relationship Id="rId8" Type="http://schemas.openxmlformats.org/officeDocument/2006/relationships/tags" Target="../tags/tag166.xml"/></Relationships>
</file>

<file path=ppt/slides/_rels/slide17.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tags" Target="../tags/tag205.xml"/><Relationship Id="rId26" Type="http://schemas.openxmlformats.org/officeDocument/2006/relationships/chart" Target="../charts/chart12.xml"/><Relationship Id="rId3" Type="http://schemas.openxmlformats.org/officeDocument/2006/relationships/tags" Target="../tags/tag190.xml"/><Relationship Id="rId21" Type="http://schemas.openxmlformats.org/officeDocument/2006/relationships/slideLayout" Target="../slideLayouts/slideLayout2.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5" Type="http://schemas.openxmlformats.org/officeDocument/2006/relationships/chart" Target="../charts/chart11.xml"/><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tags" Target="../tags/tag207.xml"/><Relationship Id="rId29" Type="http://schemas.openxmlformats.org/officeDocument/2006/relationships/chart" Target="../charts/chart15.xml"/><Relationship Id="rId1" Type="http://schemas.openxmlformats.org/officeDocument/2006/relationships/vmlDrawing" Target="../drawings/vmlDrawing56.v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chart" Target="../charts/chart10.xml"/><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image" Target="../media/image9.emf"/><Relationship Id="rId28" Type="http://schemas.openxmlformats.org/officeDocument/2006/relationships/chart" Target="../charts/chart14.xml"/><Relationship Id="rId10" Type="http://schemas.openxmlformats.org/officeDocument/2006/relationships/tags" Target="../tags/tag197.xml"/><Relationship Id="rId19" Type="http://schemas.openxmlformats.org/officeDocument/2006/relationships/tags" Target="../tags/tag206.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oleObject" Target="../embeddings/oleObject56.bin"/><Relationship Id="rId27" Type="http://schemas.openxmlformats.org/officeDocument/2006/relationships/chart" Target="../charts/chart13.xml"/><Relationship Id="rId30"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208.xml"/><Relationship Id="rId1" Type="http://schemas.openxmlformats.org/officeDocument/2006/relationships/vmlDrawing" Target="../drawings/vmlDrawing57.vml"/><Relationship Id="rId5" Type="http://schemas.openxmlformats.org/officeDocument/2006/relationships/image" Target="../media/image9.emf"/><Relationship Id="rId4" Type="http://schemas.openxmlformats.org/officeDocument/2006/relationships/oleObject" Target="../embeddings/oleObject57.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9.xml"/><Relationship Id="rId1" Type="http://schemas.openxmlformats.org/officeDocument/2006/relationships/vmlDrawing" Target="../drawings/vmlDrawing58.vml"/><Relationship Id="rId5" Type="http://schemas.openxmlformats.org/officeDocument/2006/relationships/image" Target="../media/image9.emf"/><Relationship Id="rId4" Type="http://schemas.openxmlformats.org/officeDocument/2006/relationships/oleObject" Target="../embeddings/oleObject58.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vmlDrawing" Target="../drawings/vmlDrawing41.vml"/><Relationship Id="rId5" Type="http://schemas.openxmlformats.org/officeDocument/2006/relationships/image" Target="../media/image9.emf"/><Relationship Id="rId4" Type="http://schemas.openxmlformats.org/officeDocument/2006/relationships/oleObject" Target="../embeddings/oleObject41.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xml"/><Relationship Id="rId1" Type="http://schemas.openxmlformats.org/officeDocument/2006/relationships/vmlDrawing" Target="../drawings/vmlDrawing59.vml"/><Relationship Id="rId5" Type="http://schemas.openxmlformats.org/officeDocument/2006/relationships/image" Target="../media/image9.emf"/><Relationship Id="rId4" Type="http://schemas.openxmlformats.org/officeDocument/2006/relationships/oleObject" Target="../embeddings/oleObject59.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1.xml"/><Relationship Id="rId1" Type="http://schemas.openxmlformats.org/officeDocument/2006/relationships/vmlDrawing" Target="../drawings/vmlDrawing60.vml"/><Relationship Id="rId5" Type="http://schemas.openxmlformats.org/officeDocument/2006/relationships/image" Target="../media/image9.emf"/><Relationship Id="rId4" Type="http://schemas.openxmlformats.org/officeDocument/2006/relationships/oleObject" Target="../embeddings/oleObject60.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2.xml"/><Relationship Id="rId1" Type="http://schemas.openxmlformats.org/officeDocument/2006/relationships/vmlDrawing" Target="../drawings/vmlDrawing61.vml"/><Relationship Id="rId5" Type="http://schemas.openxmlformats.org/officeDocument/2006/relationships/image" Target="../media/image9.emf"/><Relationship Id="rId4" Type="http://schemas.openxmlformats.org/officeDocument/2006/relationships/oleObject" Target="../embeddings/oleObject61.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213.xml"/><Relationship Id="rId1" Type="http://schemas.openxmlformats.org/officeDocument/2006/relationships/vmlDrawing" Target="../drawings/vmlDrawing62.vml"/><Relationship Id="rId5" Type="http://schemas.openxmlformats.org/officeDocument/2006/relationships/image" Target="../media/image9.emf"/><Relationship Id="rId4" Type="http://schemas.openxmlformats.org/officeDocument/2006/relationships/oleObject" Target="../embeddings/oleObject62.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4.xml"/><Relationship Id="rId1" Type="http://schemas.openxmlformats.org/officeDocument/2006/relationships/vmlDrawing" Target="../drawings/vmlDrawing63.vml"/><Relationship Id="rId5" Type="http://schemas.openxmlformats.org/officeDocument/2006/relationships/image" Target="../media/image9.emf"/><Relationship Id="rId4" Type="http://schemas.openxmlformats.org/officeDocument/2006/relationships/oleObject" Target="../embeddings/oleObject63.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5.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chart" Target="../charts/chart17.xml"/><Relationship Id="rId2" Type="http://schemas.openxmlformats.org/officeDocument/2006/relationships/tags" Target="../tags/tag216.xml"/><Relationship Id="rId16" Type="http://schemas.openxmlformats.org/officeDocument/2006/relationships/image" Target="../media/image9.emf"/><Relationship Id="rId1" Type="http://schemas.openxmlformats.org/officeDocument/2006/relationships/vmlDrawing" Target="../drawings/vmlDrawing65.v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5" Type="http://schemas.openxmlformats.org/officeDocument/2006/relationships/oleObject" Target="../embeddings/oleObject65.bin"/><Relationship Id="rId10" Type="http://schemas.openxmlformats.org/officeDocument/2006/relationships/tags" Target="../tags/tag224.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228.xml"/><Relationship Id="rId1" Type="http://schemas.openxmlformats.org/officeDocument/2006/relationships/vmlDrawing" Target="../drawings/vmlDrawing66.vml"/><Relationship Id="rId5" Type="http://schemas.openxmlformats.org/officeDocument/2006/relationships/image" Target="../media/image9.emf"/><Relationship Id="rId4" Type="http://schemas.openxmlformats.org/officeDocument/2006/relationships/oleObject" Target="../embeddings/oleObject66.bin"/></Relationships>
</file>

<file path=ppt/slides/_rels/slide28.xml.rels><?xml version="1.0" encoding="UTF-8" standalone="yes"?>
<Relationships xmlns="http://schemas.openxmlformats.org/package/2006/relationships"><Relationship Id="rId13" Type="http://schemas.openxmlformats.org/officeDocument/2006/relationships/tags" Target="../tags/tag240.xml"/><Relationship Id="rId18" Type="http://schemas.openxmlformats.org/officeDocument/2006/relationships/tags" Target="../tags/tag245.xml"/><Relationship Id="rId26" Type="http://schemas.openxmlformats.org/officeDocument/2006/relationships/tags" Target="../tags/tag253.xml"/><Relationship Id="rId39" Type="http://schemas.openxmlformats.org/officeDocument/2006/relationships/tags" Target="../tags/tag266.xml"/><Relationship Id="rId21" Type="http://schemas.openxmlformats.org/officeDocument/2006/relationships/tags" Target="../tags/tag248.xml"/><Relationship Id="rId34" Type="http://schemas.openxmlformats.org/officeDocument/2006/relationships/tags" Target="../tags/tag261.xml"/><Relationship Id="rId42" Type="http://schemas.openxmlformats.org/officeDocument/2006/relationships/slideLayout" Target="../slideLayouts/slideLayout4.xml"/><Relationship Id="rId47" Type="http://schemas.openxmlformats.org/officeDocument/2006/relationships/chart" Target="../charts/chart20.xml"/><Relationship Id="rId7" Type="http://schemas.openxmlformats.org/officeDocument/2006/relationships/tags" Target="../tags/tag234.xml"/><Relationship Id="rId2" Type="http://schemas.openxmlformats.org/officeDocument/2006/relationships/tags" Target="../tags/tag229.xml"/><Relationship Id="rId16" Type="http://schemas.openxmlformats.org/officeDocument/2006/relationships/tags" Target="../tags/tag243.xml"/><Relationship Id="rId29" Type="http://schemas.openxmlformats.org/officeDocument/2006/relationships/tags" Target="../tags/tag256.xml"/><Relationship Id="rId1" Type="http://schemas.openxmlformats.org/officeDocument/2006/relationships/vmlDrawing" Target="../drawings/vmlDrawing67.vml"/><Relationship Id="rId6" Type="http://schemas.openxmlformats.org/officeDocument/2006/relationships/tags" Target="../tags/tag233.xml"/><Relationship Id="rId11" Type="http://schemas.openxmlformats.org/officeDocument/2006/relationships/tags" Target="../tags/tag238.xml"/><Relationship Id="rId24" Type="http://schemas.openxmlformats.org/officeDocument/2006/relationships/tags" Target="../tags/tag251.xml"/><Relationship Id="rId32" Type="http://schemas.openxmlformats.org/officeDocument/2006/relationships/tags" Target="../tags/tag259.xml"/><Relationship Id="rId37" Type="http://schemas.openxmlformats.org/officeDocument/2006/relationships/tags" Target="../tags/tag264.xml"/><Relationship Id="rId40" Type="http://schemas.openxmlformats.org/officeDocument/2006/relationships/tags" Target="../tags/tag267.xml"/><Relationship Id="rId45" Type="http://schemas.openxmlformats.org/officeDocument/2006/relationships/chart" Target="../charts/chart18.xml"/><Relationship Id="rId5" Type="http://schemas.openxmlformats.org/officeDocument/2006/relationships/tags" Target="../tags/tag232.xml"/><Relationship Id="rId15" Type="http://schemas.openxmlformats.org/officeDocument/2006/relationships/tags" Target="../tags/tag242.xml"/><Relationship Id="rId23" Type="http://schemas.openxmlformats.org/officeDocument/2006/relationships/tags" Target="../tags/tag250.xml"/><Relationship Id="rId28" Type="http://schemas.openxmlformats.org/officeDocument/2006/relationships/tags" Target="../tags/tag255.xml"/><Relationship Id="rId36" Type="http://schemas.openxmlformats.org/officeDocument/2006/relationships/tags" Target="../tags/tag263.xml"/><Relationship Id="rId10" Type="http://schemas.openxmlformats.org/officeDocument/2006/relationships/tags" Target="../tags/tag237.xml"/><Relationship Id="rId19" Type="http://schemas.openxmlformats.org/officeDocument/2006/relationships/tags" Target="../tags/tag246.xml"/><Relationship Id="rId31" Type="http://schemas.openxmlformats.org/officeDocument/2006/relationships/tags" Target="../tags/tag258.xml"/><Relationship Id="rId44" Type="http://schemas.openxmlformats.org/officeDocument/2006/relationships/image" Target="../media/image9.emf"/><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 Id="rId22" Type="http://schemas.openxmlformats.org/officeDocument/2006/relationships/tags" Target="../tags/tag249.xml"/><Relationship Id="rId27" Type="http://schemas.openxmlformats.org/officeDocument/2006/relationships/tags" Target="../tags/tag254.xml"/><Relationship Id="rId30" Type="http://schemas.openxmlformats.org/officeDocument/2006/relationships/tags" Target="../tags/tag257.xml"/><Relationship Id="rId35" Type="http://schemas.openxmlformats.org/officeDocument/2006/relationships/tags" Target="../tags/tag262.xml"/><Relationship Id="rId43" Type="http://schemas.openxmlformats.org/officeDocument/2006/relationships/oleObject" Target="../embeddings/oleObject67.bin"/><Relationship Id="rId8" Type="http://schemas.openxmlformats.org/officeDocument/2006/relationships/tags" Target="../tags/tag235.xml"/><Relationship Id="rId3" Type="http://schemas.openxmlformats.org/officeDocument/2006/relationships/tags" Target="../tags/tag230.xml"/><Relationship Id="rId12" Type="http://schemas.openxmlformats.org/officeDocument/2006/relationships/tags" Target="../tags/tag239.xml"/><Relationship Id="rId17" Type="http://schemas.openxmlformats.org/officeDocument/2006/relationships/tags" Target="../tags/tag244.xml"/><Relationship Id="rId25" Type="http://schemas.openxmlformats.org/officeDocument/2006/relationships/tags" Target="../tags/tag252.xml"/><Relationship Id="rId33" Type="http://schemas.openxmlformats.org/officeDocument/2006/relationships/tags" Target="../tags/tag260.xml"/><Relationship Id="rId38" Type="http://schemas.openxmlformats.org/officeDocument/2006/relationships/tags" Target="../tags/tag265.xml"/><Relationship Id="rId46" Type="http://schemas.openxmlformats.org/officeDocument/2006/relationships/chart" Target="../charts/chart19.xml"/><Relationship Id="rId20" Type="http://schemas.openxmlformats.org/officeDocument/2006/relationships/tags" Target="../tags/tag247.xml"/><Relationship Id="rId41" Type="http://schemas.openxmlformats.org/officeDocument/2006/relationships/tags" Target="../tags/tag26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9.xml"/><Relationship Id="rId1" Type="http://schemas.openxmlformats.org/officeDocument/2006/relationships/vmlDrawing" Target="../drawings/vmlDrawing68.vml"/><Relationship Id="rId6" Type="http://schemas.openxmlformats.org/officeDocument/2006/relationships/image" Target="../media/image9.emf"/><Relationship Id="rId5" Type="http://schemas.openxmlformats.org/officeDocument/2006/relationships/oleObject" Target="../embeddings/oleObject68.bin"/><Relationship Id="rId4"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9.emf"/><Relationship Id="rId4" Type="http://schemas.openxmlformats.org/officeDocument/2006/relationships/oleObject" Target="../embeddings/oleObject42.bin"/></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39.xml"/><Relationship Id="rId7" Type="http://schemas.openxmlformats.org/officeDocument/2006/relationships/image" Target="../media/image11.jpeg"/><Relationship Id="rId2" Type="http://schemas.openxmlformats.org/officeDocument/2006/relationships/tags" Target="../tags/tag270.xml"/><Relationship Id="rId1" Type="http://schemas.openxmlformats.org/officeDocument/2006/relationships/vmlDrawing" Target="../drawings/vmlDrawing69.vml"/><Relationship Id="rId6" Type="http://schemas.openxmlformats.org/officeDocument/2006/relationships/image" Target="../media/image10.jpg"/><Relationship Id="rId5" Type="http://schemas.openxmlformats.org/officeDocument/2006/relationships/image" Target="../media/image9.emf"/><Relationship Id="rId4" Type="http://schemas.openxmlformats.org/officeDocument/2006/relationships/oleObject" Target="../embeddings/oleObject69.bin"/><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NULL"/><Relationship Id="rId4" Type="http://schemas.openxmlformats.org/officeDocument/2006/relationships/oleObject" Target="../embeddings/oleObject4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9.emf"/><Relationship Id="rId4" Type="http://schemas.openxmlformats.org/officeDocument/2006/relationships/oleObject" Target="../embeddings/oleObject44.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9.emf"/><Relationship Id="rId4" Type="http://schemas.openxmlformats.org/officeDocument/2006/relationships/oleObject" Target="../embeddings/oleObject46.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9.emf"/><Relationship Id="rId4" Type="http://schemas.openxmlformats.org/officeDocument/2006/relationships/oleObject" Target="../embeddings/oleObject47.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9.emf"/><Relationship Id="rId4" Type="http://schemas.openxmlformats.org/officeDocument/2006/relationships/oleObject" Target="../embeddings/oleObject4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C8873A-6857-4D39-8A91-383727C85029}"/>
              </a:ext>
            </a:extLst>
          </p:cNvPr>
          <p:cNvGraphicFramePr>
            <a:graphicFrameLocks noChangeAspect="1"/>
          </p:cNvGraphicFramePr>
          <p:nvPr>
            <p:custDataLst>
              <p:tags r:id="rId2"/>
            </p:custDataLst>
            <p:extLst>
              <p:ext uri="{D42A27DB-BD31-4B8C-83A1-F6EECF244321}">
                <p14:modId xmlns:p14="http://schemas.microsoft.com/office/powerpoint/2010/main" val="1934569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1" name="think-cell Slide" r:id="rId5" imgW="425" imgH="426" progId="TCLayout.ActiveDocument.1">
                  <p:embed/>
                </p:oleObj>
              </mc:Choice>
              <mc:Fallback>
                <p:oleObj name="think-cell Slide" r:id="rId5" imgW="425" imgH="426" progId="TCLayout.ActiveDocument.1">
                  <p:embed/>
                  <p:pic>
                    <p:nvPicPr>
                      <p:cNvPr id="4" name="Object 3" hidden="1">
                        <a:extLst>
                          <a:ext uri="{FF2B5EF4-FFF2-40B4-BE49-F238E27FC236}">
                            <a16:creationId xmlns:a16="http://schemas.microsoft.com/office/drawing/2014/main" id="{2BC8873A-6857-4D39-8A91-383727C850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descr="A picture containing outdoor, tall, city, skyscraper&#10;&#10;Description automatically generated">
            <a:extLst>
              <a:ext uri="{FF2B5EF4-FFF2-40B4-BE49-F238E27FC236}">
                <a16:creationId xmlns:a16="http://schemas.microsoft.com/office/drawing/2014/main" id="{35F55F65-2E40-4E34-8C0D-70EA1E47F0A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29525" y="0"/>
            <a:ext cx="4562475" cy="6858000"/>
          </a:xfrm>
          <a:prstGeom prst="rect">
            <a:avLst/>
          </a:prstGeom>
          <a:gradFill>
            <a:gsLst>
              <a:gs pos="36000">
                <a:schemeClr val="tx2"/>
              </a:gs>
              <a:gs pos="84000">
                <a:schemeClr val="tx2">
                  <a:alpha val="60000"/>
                </a:schemeClr>
              </a:gs>
              <a:gs pos="100000">
                <a:schemeClr val="tx2">
                  <a:alpha val="0"/>
                </a:schemeClr>
              </a:gs>
            </a:gsLst>
            <a:lin ang="0" scaled="0"/>
          </a:gradFill>
        </p:spPr>
      </p:pic>
      <p:sp>
        <p:nvSpPr>
          <p:cNvPr id="2" name="Text Placeholder 1">
            <a:extLst>
              <a:ext uri="{FF2B5EF4-FFF2-40B4-BE49-F238E27FC236}">
                <a16:creationId xmlns:a16="http://schemas.microsoft.com/office/drawing/2014/main" id="{E39B021F-6E81-4BC7-A056-E3E86508C207}"/>
              </a:ext>
            </a:extLst>
          </p:cNvPr>
          <p:cNvSpPr>
            <a:spLocks noGrp="1"/>
          </p:cNvSpPr>
          <p:nvPr>
            <p:ph type="body" idx="1"/>
          </p:nvPr>
        </p:nvSpPr>
        <p:spPr/>
        <p:txBody>
          <a:bodyPr/>
          <a:lstStyle/>
          <a:p>
            <a:endParaRPr lang="nl-NL" dirty="0">
              <a:sym typeface="Corbel" panose="020B0503020204020204" pitchFamily="34" charset="0"/>
            </a:endParaRPr>
          </a:p>
          <a:p>
            <a:endParaRPr lang="nl-NL" dirty="0">
              <a:sym typeface="Corbel" panose="020B0503020204020204" pitchFamily="34" charset="0"/>
            </a:endParaRPr>
          </a:p>
          <a:p>
            <a:endParaRPr lang="nl-NL" dirty="0">
              <a:sym typeface="Corbel" panose="020B0503020204020204" pitchFamily="34" charset="0"/>
            </a:endParaRPr>
          </a:p>
          <a:p>
            <a:r>
              <a:rPr lang="nl-NL" dirty="0">
                <a:sym typeface="Corbel" panose="020B0503020204020204" pitchFamily="34" charset="0"/>
              </a:rPr>
              <a:t>Februari 2022</a:t>
            </a:r>
          </a:p>
        </p:txBody>
      </p:sp>
      <p:sp>
        <p:nvSpPr>
          <p:cNvPr id="8" name="Google Shape;357;p1">
            <a:extLst>
              <a:ext uri="{FF2B5EF4-FFF2-40B4-BE49-F238E27FC236}">
                <a16:creationId xmlns:a16="http://schemas.microsoft.com/office/drawing/2014/main" id="{01B1B7AF-D14B-4932-9BCB-7F17F9D12CF5}"/>
              </a:ext>
            </a:extLst>
          </p:cNvPr>
          <p:cNvSpPr/>
          <p:nvPr/>
        </p:nvSpPr>
        <p:spPr>
          <a:xfrm>
            <a:off x="7410451" y="0"/>
            <a:ext cx="3792104" cy="6858000"/>
          </a:xfrm>
          <a:prstGeom prst="rect">
            <a:avLst/>
          </a:prstGeom>
          <a:gradFill>
            <a:gsLst>
              <a:gs pos="4000">
                <a:schemeClr val="tx2"/>
              </a:gs>
              <a:gs pos="48000">
                <a:schemeClr val="tx2">
                  <a:alpha val="60000"/>
                </a:schemeClr>
              </a:gs>
              <a:gs pos="96000">
                <a:schemeClr val="tx2">
                  <a:alpha val="0"/>
                </a:schemeClr>
              </a:gs>
            </a:gsLst>
            <a:lin ang="0" scaled="0"/>
          </a:gradFill>
          <a:ln>
            <a:noFill/>
          </a:ln>
        </p:spPr>
        <p:txBody>
          <a:bodyPr spcFirstLastPara="1" wrap="square" lIns="72000" tIns="72000" rIns="72000" bIns="72000" anchor="ctr" anchorCtr="0">
            <a:noAutofit/>
          </a:bodyPr>
          <a:lstStyle/>
          <a:p>
            <a:pPr marL="180000" marR="0" lvl="0" indent="-91100" algn="ctr" rtl="0">
              <a:lnSpc>
                <a:spcPct val="90000"/>
              </a:lnSpc>
              <a:spcBef>
                <a:spcPts val="0"/>
              </a:spcBef>
              <a:spcAft>
                <a:spcPts val="0"/>
              </a:spcAft>
              <a:buClr>
                <a:schemeClr val="dk2"/>
              </a:buClr>
              <a:buSzPts val="1400"/>
              <a:buFont typeface="Noto Sans Symbols"/>
              <a:buNone/>
            </a:pPr>
            <a:endParaRPr lang="nl-NL" sz="1400" b="0" i="0" u="none" strike="noStrike" cap="none" dirty="0">
              <a:solidFill>
                <a:srgbClr val="000000"/>
              </a:solidFill>
              <a:ea typeface="Corbel"/>
              <a:cs typeface="Corbel"/>
              <a:sym typeface="Corbel" panose="020B0503020204020204" pitchFamily="34" charset="0"/>
            </a:endParaRPr>
          </a:p>
        </p:txBody>
      </p:sp>
      <p:sp>
        <p:nvSpPr>
          <p:cNvPr id="3" name="Title 2">
            <a:extLst>
              <a:ext uri="{FF2B5EF4-FFF2-40B4-BE49-F238E27FC236}">
                <a16:creationId xmlns:a16="http://schemas.microsoft.com/office/drawing/2014/main" id="{4A96D2B1-1D1E-4770-B7E5-83A956D9F4CF}"/>
              </a:ext>
            </a:extLst>
          </p:cNvPr>
          <p:cNvSpPr>
            <a:spLocks noGrp="1"/>
          </p:cNvSpPr>
          <p:nvPr>
            <p:ph type="ctrTitle"/>
          </p:nvPr>
        </p:nvSpPr>
        <p:spPr>
          <a:xfrm>
            <a:off x="989445" y="1758950"/>
            <a:ext cx="5346041" cy="1835150"/>
          </a:xfrm>
        </p:spPr>
        <p:txBody>
          <a:bodyPr vert="horz"/>
          <a:lstStyle/>
          <a:p>
            <a:r>
              <a:rPr lang="nl-NL" dirty="0">
                <a:solidFill>
                  <a:srgbClr val="FFFFFF"/>
                </a:solidFill>
              </a:rPr>
              <a:t>Gemeentefonds: Blijft gemeentelijk werk betaalbaar?</a:t>
            </a:r>
            <a:endParaRPr lang="nl-NL" dirty="0">
              <a:sym typeface="Corbel" panose="020B0503020204020204" pitchFamily="34" charset="0"/>
            </a:endParaRPr>
          </a:p>
        </p:txBody>
      </p:sp>
    </p:spTree>
    <p:extLst>
      <p:ext uri="{BB962C8B-B14F-4D97-AF65-F5344CB8AC3E}">
        <p14:creationId xmlns:p14="http://schemas.microsoft.com/office/powerpoint/2010/main" val="367726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5C413EB7-0CE2-4903-97E8-44BE0D7EABB6}"/>
              </a:ext>
            </a:extLst>
          </p:cNvPr>
          <p:cNvGraphicFramePr>
            <a:graphicFrameLocks noChangeAspect="1"/>
          </p:cNvGraphicFramePr>
          <p:nvPr>
            <p:custDataLst>
              <p:tags r:id="rId2"/>
            </p:custDataLst>
            <p:extLst>
              <p:ext uri="{D42A27DB-BD31-4B8C-83A1-F6EECF244321}">
                <p14:modId xmlns:p14="http://schemas.microsoft.com/office/powerpoint/2010/main" val="364951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1" name="think-cell Slide" r:id="rId43" imgW="425" imgH="424" progId="TCLayout.ActiveDocument.1">
                  <p:embed/>
                </p:oleObj>
              </mc:Choice>
              <mc:Fallback>
                <p:oleObj name="think-cell Slide" r:id="rId43" imgW="425" imgH="424" progId="TCLayout.ActiveDocument.1">
                  <p:embed/>
                  <p:pic>
                    <p:nvPicPr>
                      <p:cNvPr id="18" name="Object 17" hidden="1">
                        <a:extLst>
                          <a:ext uri="{FF2B5EF4-FFF2-40B4-BE49-F238E27FC236}">
                            <a16:creationId xmlns:a16="http://schemas.microsoft.com/office/drawing/2014/main" id="{5C413EB7-0CE2-4903-97E8-44BE0D7EABB6}"/>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16" name="Text Placeholder 15">
            <a:extLst>
              <a:ext uri="{FF2B5EF4-FFF2-40B4-BE49-F238E27FC236}">
                <a16:creationId xmlns:a16="http://schemas.microsoft.com/office/drawing/2014/main" id="{D9896173-24F3-47AB-AF3B-8F7207E2CD40}"/>
              </a:ext>
            </a:extLst>
          </p:cNvPr>
          <p:cNvSpPr>
            <a:spLocks noGrp="1"/>
          </p:cNvSpPr>
          <p:nvPr>
            <p:ph type="body" sz="quarter" idx="38"/>
          </p:nvPr>
        </p:nvSpPr>
        <p:spPr>
          <a:xfrm>
            <a:off x="8184973" y="1804747"/>
            <a:ext cx="3434400" cy="360000"/>
          </a:xfrm>
        </p:spPr>
        <p:txBody>
          <a:bodyPr anchor="ctr"/>
          <a:lstStyle/>
          <a:p>
            <a:pPr algn="ctr"/>
            <a:r>
              <a:rPr lang="nl-NL" dirty="0"/>
              <a:t>Bestedingsruimteontwikkeling</a:t>
            </a:r>
          </a:p>
        </p:txBody>
      </p:sp>
      <p:sp>
        <p:nvSpPr>
          <p:cNvPr id="14" name="Text Placeholder 13">
            <a:extLst>
              <a:ext uri="{FF2B5EF4-FFF2-40B4-BE49-F238E27FC236}">
                <a16:creationId xmlns:a16="http://schemas.microsoft.com/office/drawing/2014/main" id="{FAC216E0-F0A9-4EF7-83CC-2BADA19BD784}"/>
              </a:ext>
            </a:extLst>
          </p:cNvPr>
          <p:cNvSpPr>
            <a:spLocks noGrp="1"/>
          </p:cNvSpPr>
          <p:nvPr>
            <p:ph type="body" sz="quarter" idx="34"/>
          </p:nvPr>
        </p:nvSpPr>
        <p:spPr>
          <a:xfrm>
            <a:off x="4468953" y="1804747"/>
            <a:ext cx="3434400" cy="360000"/>
          </a:xfrm>
        </p:spPr>
        <p:txBody>
          <a:bodyPr anchor="ctr"/>
          <a:lstStyle/>
          <a:p>
            <a:pPr algn="ctr"/>
            <a:r>
              <a:rPr lang="nl-NL" dirty="0"/>
              <a:t>Werklastontwikkeling</a:t>
            </a:r>
          </a:p>
        </p:txBody>
      </p:sp>
      <p:sp>
        <p:nvSpPr>
          <p:cNvPr id="12" name="Text Placeholder 11">
            <a:extLst>
              <a:ext uri="{FF2B5EF4-FFF2-40B4-BE49-F238E27FC236}">
                <a16:creationId xmlns:a16="http://schemas.microsoft.com/office/drawing/2014/main" id="{E2429287-BDE3-4390-9287-3332A9EC5D4B}"/>
              </a:ext>
            </a:extLst>
          </p:cNvPr>
          <p:cNvSpPr>
            <a:spLocks noGrp="1"/>
          </p:cNvSpPr>
          <p:nvPr>
            <p:ph type="body" sz="quarter" idx="30"/>
          </p:nvPr>
        </p:nvSpPr>
        <p:spPr>
          <a:xfrm>
            <a:off x="752933" y="1804747"/>
            <a:ext cx="3434400" cy="360000"/>
          </a:xfrm>
        </p:spPr>
        <p:txBody>
          <a:bodyPr anchor="ctr"/>
          <a:lstStyle/>
          <a:p>
            <a:pPr algn="ctr"/>
            <a:r>
              <a:rPr lang="nl-NL" dirty="0"/>
              <a:t>Uitkeringsontwikkeling </a:t>
            </a:r>
          </a:p>
        </p:txBody>
      </p:sp>
      <p:sp>
        <p:nvSpPr>
          <p:cNvPr id="10" name="Text Placeholder 9">
            <a:extLst>
              <a:ext uri="{FF2B5EF4-FFF2-40B4-BE49-F238E27FC236}">
                <a16:creationId xmlns:a16="http://schemas.microsoft.com/office/drawing/2014/main" id="{00F417F2-BDC9-4D78-8BA5-BBCFBAC52E88}"/>
              </a:ext>
            </a:extLst>
          </p:cNvPr>
          <p:cNvSpPr>
            <a:spLocks noGrp="1"/>
          </p:cNvSpPr>
          <p:nvPr>
            <p:ph type="body" sz="quarter" idx="14"/>
          </p:nvPr>
        </p:nvSpPr>
        <p:spPr/>
        <p:txBody>
          <a:bodyPr/>
          <a:lstStyle/>
          <a:p>
            <a:r>
              <a:rPr lang="nl-NL" dirty="0"/>
              <a:t>Ontwikkeling van de algemene uitkering (2011 = 100), gecorrigeerd voor inflatie, 2011-2020</a:t>
            </a:r>
          </a:p>
        </p:txBody>
      </p:sp>
      <p:sp>
        <p:nvSpPr>
          <p:cNvPr id="9" name="Title 8">
            <a:extLst>
              <a:ext uri="{FF2B5EF4-FFF2-40B4-BE49-F238E27FC236}">
                <a16:creationId xmlns:a16="http://schemas.microsoft.com/office/drawing/2014/main" id="{D9481827-57AC-4DCD-BBED-743962E4D0F6}"/>
              </a:ext>
            </a:extLst>
          </p:cNvPr>
          <p:cNvSpPr>
            <a:spLocks noGrp="1"/>
          </p:cNvSpPr>
          <p:nvPr>
            <p:ph type="title"/>
          </p:nvPr>
        </p:nvSpPr>
        <p:spPr/>
        <p:txBody>
          <a:bodyPr vert="horz"/>
          <a:lstStyle/>
          <a:p>
            <a:br>
              <a:rPr lang="nl-NL" dirty="0"/>
            </a:br>
            <a:r>
              <a:rPr lang="nl-NL" dirty="0"/>
              <a:t>Gemeenten in reële zin ca. 7,5% achteruit gegaan tussen 2011 – 2020…</a:t>
            </a:r>
          </a:p>
        </p:txBody>
      </p:sp>
      <p:sp>
        <p:nvSpPr>
          <p:cNvPr id="22" name="Rectangle: Rounded Corners 21">
            <a:extLst>
              <a:ext uri="{FF2B5EF4-FFF2-40B4-BE49-F238E27FC236}">
                <a16:creationId xmlns:a16="http://schemas.microsoft.com/office/drawing/2014/main" id="{EEDF80A4-2DDC-409C-9F4A-0C256C1BC2C4}"/>
              </a:ext>
            </a:extLst>
          </p:cNvPr>
          <p:cNvSpPr/>
          <p:nvPr/>
        </p:nvSpPr>
        <p:spPr>
          <a:xfrm>
            <a:off x="1700213" y="2584428"/>
            <a:ext cx="1584325" cy="44318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+ 6,0% </a:t>
            </a:r>
          </a:p>
        </p:txBody>
      </p:sp>
      <p:sp>
        <p:nvSpPr>
          <p:cNvPr id="24" name="Rectangle: Rounded Corners 23">
            <a:extLst>
              <a:ext uri="{FF2B5EF4-FFF2-40B4-BE49-F238E27FC236}">
                <a16:creationId xmlns:a16="http://schemas.microsoft.com/office/drawing/2014/main" id="{FBBBB15F-DD0C-42F8-937A-3C28395E05AB}"/>
              </a:ext>
            </a:extLst>
          </p:cNvPr>
          <p:cNvSpPr/>
          <p:nvPr/>
        </p:nvSpPr>
        <p:spPr>
          <a:xfrm>
            <a:off x="9255125" y="2584428"/>
            <a:ext cx="1584325" cy="443183"/>
          </a:xfrm>
          <a:prstGeom prst="roundRect">
            <a:avLst>
              <a:gd name="adj" fmla="val 4781"/>
            </a:avLst>
          </a:prstGeom>
          <a:solidFill>
            <a:srgbClr val="BF211E"/>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rgbClr val="FFFFFF"/>
                </a:solidFill>
              </a:rPr>
              <a:t>- 7,5%</a:t>
            </a:r>
          </a:p>
        </p:txBody>
      </p:sp>
      <p:cxnSp>
        <p:nvCxnSpPr>
          <p:cNvPr id="4" name="Straight Arrow Connector 3">
            <a:extLst>
              <a:ext uri="{FF2B5EF4-FFF2-40B4-BE49-F238E27FC236}">
                <a16:creationId xmlns:a16="http://schemas.microsoft.com/office/drawing/2014/main" id="{8CA0F921-ABE8-4B5B-9975-A3A08066B5A6}"/>
              </a:ext>
            </a:extLst>
          </p:cNvPr>
          <p:cNvCxnSpPr>
            <a:cxnSpLocks/>
            <a:stCxn id="22" idx="3"/>
            <a:endCxn id="24" idx="1"/>
          </p:cNvCxnSpPr>
          <p:nvPr/>
        </p:nvCxnSpPr>
        <p:spPr>
          <a:xfrm>
            <a:off x="3284538" y="2806020"/>
            <a:ext cx="5970587"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52356E67-DBEF-45D1-86A2-1BAA68F363E3}"/>
              </a:ext>
            </a:extLst>
          </p:cNvPr>
          <p:cNvSpPr/>
          <p:nvPr/>
        </p:nvSpPr>
        <p:spPr>
          <a:xfrm>
            <a:off x="5438775" y="2584428"/>
            <a:ext cx="1582738" cy="44318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+ 14,0 %</a:t>
            </a:r>
          </a:p>
        </p:txBody>
      </p:sp>
      <p:graphicFrame>
        <p:nvGraphicFramePr>
          <p:cNvPr id="58" name="Chart 57">
            <a:extLst>
              <a:ext uri="{FF2B5EF4-FFF2-40B4-BE49-F238E27FC236}">
                <a16:creationId xmlns:a16="http://schemas.microsoft.com/office/drawing/2014/main" id="{469D7E68-D398-4133-8EBE-BB5E4F12CF58}"/>
              </a:ext>
            </a:extLst>
          </p:cNvPr>
          <p:cNvGraphicFramePr/>
          <p:nvPr>
            <p:custDataLst>
              <p:tags r:id="rId3"/>
            </p:custDataLst>
            <p:extLst>
              <p:ext uri="{D42A27DB-BD31-4B8C-83A1-F6EECF244321}">
                <p14:modId xmlns:p14="http://schemas.microsoft.com/office/powerpoint/2010/main" val="3022865101"/>
              </p:ext>
            </p:extLst>
          </p:nvPr>
        </p:nvGraphicFramePr>
        <p:xfrm>
          <a:off x="1041400" y="3005138"/>
          <a:ext cx="3022600" cy="3022600"/>
        </p:xfrm>
        <a:graphic>
          <a:graphicData uri="http://schemas.openxmlformats.org/drawingml/2006/chart">
            <c:chart xmlns:c="http://schemas.openxmlformats.org/drawingml/2006/chart" xmlns:r="http://schemas.openxmlformats.org/officeDocument/2006/relationships" r:id="rId45"/>
          </a:graphicData>
        </a:graphic>
      </p:graphicFrame>
      <p:sp>
        <p:nvSpPr>
          <p:cNvPr id="73" name="Content 1">
            <a:extLst>
              <a:ext uri="{FF2B5EF4-FFF2-40B4-BE49-F238E27FC236}">
                <a16:creationId xmlns:a16="http://schemas.microsoft.com/office/drawing/2014/main" id="{CE5E0CB3-4D75-49F2-A905-40A64692CE1B}"/>
              </a:ext>
            </a:extLst>
          </p:cNvPr>
          <p:cNvSpPr>
            <a:spLocks noGrp="1"/>
          </p:cNvSpPr>
          <p:nvPr>
            <p:custDataLst>
              <p:tags r:id="rId4"/>
            </p:custDataLst>
          </p:nvPr>
        </p:nvSpPr>
        <p:spPr bwMode="gray">
          <a:xfrm>
            <a:off x="758825" y="2997200"/>
            <a:ext cx="2476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F5DC75B7-4911-4F7E-AEEE-5ED6AD2479D4}" type="datetime'''''''''''''13''''''''''''''''0'''''''''''''''''''''''''">
              <a:rPr lang="nl-NL" altLang="en-US" smtClean="0">
                <a:solidFill>
                  <a:schemeClr val="tx1"/>
                </a:solidFill>
                <a:latin typeface="+mn-lt"/>
              </a:rPr>
              <a:pPr/>
              <a:t>130</a:t>
            </a:fld>
            <a:endParaRPr lang="nl-NL" noProof="0" dirty="0">
              <a:solidFill>
                <a:schemeClr val="tx1"/>
              </a:solidFill>
              <a:latin typeface="+mn-lt"/>
            </a:endParaRPr>
          </a:p>
        </p:txBody>
      </p:sp>
      <p:sp>
        <p:nvSpPr>
          <p:cNvPr id="70" name="Content 1">
            <a:extLst>
              <a:ext uri="{FF2B5EF4-FFF2-40B4-BE49-F238E27FC236}">
                <a16:creationId xmlns:a16="http://schemas.microsoft.com/office/drawing/2014/main" id="{FB64CE3F-C852-4F92-AC76-11DDA493A2A1}"/>
              </a:ext>
            </a:extLst>
          </p:cNvPr>
          <p:cNvSpPr>
            <a:spLocks noGrp="1"/>
          </p:cNvSpPr>
          <p:nvPr>
            <p:custDataLst>
              <p:tags r:id="rId5"/>
            </p:custDataLst>
          </p:nvPr>
        </p:nvSpPr>
        <p:spPr bwMode="gray">
          <a:xfrm>
            <a:off x="822325" y="5854700"/>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7F04D3AB-0A68-40F8-A323-AA8AC139A93C}" type="datetime'''''''''''''''''''''''''''80'''''''''''''''''''''''''">
              <a:rPr lang="nl-NL" altLang="en-US" smtClean="0">
                <a:solidFill>
                  <a:schemeClr val="tx1"/>
                </a:solidFill>
                <a:latin typeface="+mn-lt"/>
              </a:rPr>
              <a:pPr/>
              <a:t>80</a:t>
            </a:fld>
            <a:endParaRPr lang="nl-NL" noProof="0" dirty="0">
              <a:solidFill>
                <a:schemeClr val="tx1"/>
              </a:solidFill>
              <a:latin typeface="+mn-lt"/>
            </a:endParaRPr>
          </a:p>
        </p:txBody>
      </p:sp>
      <p:sp>
        <p:nvSpPr>
          <p:cNvPr id="68" name="Content 1">
            <a:extLst>
              <a:ext uri="{FF2B5EF4-FFF2-40B4-BE49-F238E27FC236}">
                <a16:creationId xmlns:a16="http://schemas.microsoft.com/office/drawing/2014/main" id="{49A555E1-D713-4ACE-8E08-F2D8C860B927}"/>
              </a:ext>
            </a:extLst>
          </p:cNvPr>
          <p:cNvSpPr>
            <a:spLocks noGrp="1"/>
          </p:cNvSpPr>
          <p:nvPr>
            <p:custDataLst>
              <p:tags r:id="rId6"/>
            </p:custDataLst>
          </p:nvPr>
        </p:nvSpPr>
        <p:spPr bwMode="gray">
          <a:xfrm>
            <a:off x="820738" y="5283200"/>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C115BC05-B5A7-4FFF-9C81-B179779F1405}" type="datetime'''9''''''''''''''''''''''''0'''''''''''''''''''''''">
              <a:rPr lang="nl-NL" altLang="en-US" smtClean="0">
                <a:solidFill>
                  <a:schemeClr val="tx1"/>
                </a:solidFill>
                <a:latin typeface="+mn-lt"/>
              </a:rPr>
              <a:pPr/>
              <a:t>90</a:t>
            </a:fld>
            <a:endParaRPr lang="nl-NL" noProof="0" dirty="0">
              <a:solidFill>
                <a:schemeClr val="tx1"/>
              </a:solidFill>
              <a:latin typeface="+mn-lt"/>
            </a:endParaRPr>
          </a:p>
        </p:txBody>
      </p:sp>
      <p:sp>
        <p:nvSpPr>
          <p:cNvPr id="71" name="Content 1">
            <a:extLst>
              <a:ext uri="{FF2B5EF4-FFF2-40B4-BE49-F238E27FC236}">
                <a16:creationId xmlns:a16="http://schemas.microsoft.com/office/drawing/2014/main" id="{07A5C332-F439-4214-BCB8-C575D56F37CD}"/>
              </a:ext>
            </a:extLst>
          </p:cNvPr>
          <p:cNvSpPr>
            <a:spLocks noGrp="1"/>
          </p:cNvSpPr>
          <p:nvPr>
            <p:custDataLst>
              <p:tags r:id="rId7"/>
            </p:custDataLst>
          </p:nvPr>
        </p:nvSpPr>
        <p:spPr bwMode="gray">
          <a:xfrm>
            <a:off x="742950" y="4711700"/>
            <a:ext cx="26352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D58F56ED-E9AE-46F4-83B8-4AD5A94353F2}" type="datetime'1''00'''''''''''''''''">
              <a:rPr lang="nl-NL" altLang="en-US" smtClean="0">
                <a:solidFill>
                  <a:schemeClr val="tx1"/>
                </a:solidFill>
                <a:latin typeface="+mn-lt"/>
              </a:rPr>
              <a:pPr/>
              <a:t>100</a:t>
            </a:fld>
            <a:endParaRPr lang="nl-NL" noProof="0" dirty="0">
              <a:solidFill>
                <a:schemeClr val="tx1"/>
              </a:solidFill>
              <a:latin typeface="+mn-lt"/>
            </a:endParaRPr>
          </a:p>
        </p:txBody>
      </p:sp>
      <p:sp>
        <p:nvSpPr>
          <p:cNvPr id="72" name="Content 1">
            <a:extLst>
              <a:ext uri="{FF2B5EF4-FFF2-40B4-BE49-F238E27FC236}">
                <a16:creationId xmlns:a16="http://schemas.microsoft.com/office/drawing/2014/main" id="{BCDC45D1-4A07-49AC-8B0A-E11DB0CB321B}"/>
              </a:ext>
            </a:extLst>
          </p:cNvPr>
          <p:cNvSpPr>
            <a:spLocks noGrp="1"/>
          </p:cNvSpPr>
          <p:nvPr>
            <p:custDataLst>
              <p:tags r:id="rId8"/>
            </p:custDataLst>
          </p:nvPr>
        </p:nvSpPr>
        <p:spPr bwMode="gray">
          <a:xfrm>
            <a:off x="755650" y="4140200"/>
            <a:ext cx="25082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4A2A5BBE-3D99-4EA1-B8A6-C36BF1952191}" type="datetime'''''''''''''''''''''''''''''''''''1''''1''0'''''''''''''''">
              <a:rPr lang="nl-NL" altLang="en-US" smtClean="0">
                <a:solidFill>
                  <a:schemeClr val="tx1"/>
                </a:solidFill>
                <a:latin typeface="+mn-lt"/>
              </a:rPr>
              <a:pPr/>
              <a:t>110</a:t>
            </a:fld>
            <a:endParaRPr lang="nl-NL" noProof="0" dirty="0">
              <a:solidFill>
                <a:schemeClr val="tx1"/>
              </a:solidFill>
              <a:latin typeface="+mn-lt"/>
            </a:endParaRPr>
          </a:p>
        </p:txBody>
      </p:sp>
      <p:sp>
        <p:nvSpPr>
          <p:cNvPr id="69" name="Content 1">
            <a:extLst>
              <a:ext uri="{FF2B5EF4-FFF2-40B4-BE49-F238E27FC236}">
                <a16:creationId xmlns:a16="http://schemas.microsoft.com/office/drawing/2014/main" id="{2913E1AF-B547-4F23-9C13-955B0DDD7132}"/>
              </a:ext>
            </a:extLst>
          </p:cNvPr>
          <p:cNvSpPr>
            <a:spLocks noGrp="1"/>
          </p:cNvSpPr>
          <p:nvPr>
            <p:custDataLst>
              <p:tags r:id="rId9"/>
            </p:custDataLst>
          </p:nvPr>
        </p:nvSpPr>
        <p:spPr bwMode="gray">
          <a:xfrm>
            <a:off x="747713" y="3568700"/>
            <a:ext cx="2587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648395B4-B1AD-4898-84B6-ECB38BDD9A59}" type="datetime'''''''''''''''''1''''''''''''''''''''''''''''''20'''''">
              <a:rPr lang="nl-NL" altLang="en-US" smtClean="0">
                <a:solidFill>
                  <a:schemeClr val="tx1"/>
                </a:solidFill>
                <a:latin typeface="+mn-lt"/>
              </a:rPr>
              <a:pPr/>
              <a:t>120</a:t>
            </a:fld>
            <a:endParaRPr lang="nl-NL" noProof="0" dirty="0">
              <a:solidFill>
                <a:schemeClr val="tx1"/>
              </a:solidFill>
              <a:latin typeface="+mn-lt"/>
            </a:endParaRPr>
          </a:p>
        </p:txBody>
      </p:sp>
      <p:sp>
        <p:nvSpPr>
          <p:cNvPr id="78" name="Content 1">
            <a:extLst>
              <a:ext uri="{FF2B5EF4-FFF2-40B4-BE49-F238E27FC236}">
                <a16:creationId xmlns:a16="http://schemas.microsoft.com/office/drawing/2014/main" id="{D56A6393-88EC-46BE-A820-64075F8439B6}"/>
              </a:ext>
            </a:extLst>
          </p:cNvPr>
          <p:cNvSpPr>
            <a:spLocks noGrp="1"/>
          </p:cNvSpPr>
          <p:nvPr>
            <p:custDataLst>
              <p:tags r:id="rId10"/>
            </p:custDataLst>
          </p:nvPr>
        </p:nvSpPr>
        <p:spPr bwMode="auto">
          <a:xfrm>
            <a:off x="1462088" y="6003925"/>
            <a:ext cx="1825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2DE65A5-8F54-4EB6-AA5E-3A98BC7B69CF}" type="datetime'''''1''''''''''''''''''''''''''2'''''''''''">
              <a:rPr lang="nl-NL" altLang="en-US" smtClean="0">
                <a:solidFill>
                  <a:schemeClr val="tx1"/>
                </a:solidFill>
                <a:latin typeface="+mn-lt"/>
              </a:rPr>
              <a:pPr/>
              <a:t>12</a:t>
            </a:fld>
            <a:endParaRPr lang="nl-NL" noProof="0" dirty="0">
              <a:solidFill>
                <a:schemeClr val="tx1"/>
              </a:solidFill>
              <a:latin typeface="+mn-lt"/>
            </a:endParaRPr>
          </a:p>
        </p:txBody>
      </p:sp>
      <p:sp>
        <p:nvSpPr>
          <p:cNvPr id="79" name="Content 1">
            <a:extLst>
              <a:ext uri="{FF2B5EF4-FFF2-40B4-BE49-F238E27FC236}">
                <a16:creationId xmlns:a16="http://schemas.microsoft.com/office/drawing/2014/main" id="{9C73E01B-C163-4F88-BA23-21A850B10F9D}"/>
              </a:ext>
            </a:extLst>
          </p:cNvPr>
          <p:cNvSpPr>
            <a:spLocks noGrp="1"/>
          </p:cNvSpPr>
          <p:nvPr>
            <p:custDataLst>
              <p:tags r:id="rId11"/>
            </p:custDataLst>
          </p:nvPr>
        </p:nvSpPr>
        <p:spPr bwMode="auto">
          <a:xfrm>
            <a:off x="2032000" y="600392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DAF37D0-C28C-4DF8-A49F-BA20F4033A70}" type="datetime'''''''''''''''''''''''''''''''''''''1''''4'''''''''''''">
              <a:rPr lang="nl-NL" altLang="en-US" smtClean="0">
                <a:solidFill>
                  <a:schemeClr val="tx1"/>
                </a:solidFill>
                <a:latin typeface="+mn-lt"/>
              </a:rPr>
              <a:pPr/>
              <a:t>14</a:t>
            </a:fld>
            <a:endParaRPr lang="nl-NL" noProof="0" dirty="0">
              <a:solidFill>
                <a:schemeClr val="tx1"/>
              </a:solidFill>
              <a:latin typeface="+mn-lt"/>
            </a:endParaRPr>
          </a:p>
        </p:txBody>
      </p:sp>
      <p:sp>
        <p:nvSpPr>
          <p:cNvPr id="77" name="Content 1">
            <a:extLst>
              <a:ext uri="{FF2B5EF4-FFF2-40B4-BE49-F238E27FC236}">
                <a16:creationId xmlns:a16="http://schemas.microsoft.com/office/drawing/2014/main" id="{D7BD16EA-3713-4812-95B4-C3FAE41D0CE5}"/>
              </a:ext>
            </a:extLst>
          </p:cNvPr>
          <p:cNvSpPr>
            <a:spLocks noGrp="1"/>
          </p:cNvSpPr>
          <p:nvPr>
            <p:custDataLst>
              <p:tags r:id="rId12"/>
            </p:custDataLst>
          </p:nvPr>
        </p:nvSpPr>
        <p:spPr bwMode="auto">
          <a:xfrm>
            <a:off x="1181100" y="6003925"/>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080C202-37E3-4E21-A742-3170B9FE8352}" type="datetime'''''''1''''''''''''''''''''''''''''''1'''''''''">
              <a:rPr lang="nl-NL" altLang="en-US" smtClean="0">
                <a:solidFill>
                  <a:schemeClr val="tx1"/>
                </a:solidFill>
                <a:latin typeface="+mn-lt"/>
              </a:rPr>
              <a:pPr/>
              <a:t>11</a:t>
            </a:fld>
            <a:endParaRPr lang="nl-NL" noProof="0" dirty="0">
              <a:solidFill>
                <a:schemeClr val="tx1"/>
              </a:solidFill>
              <a:latin typeface="+mn-lt"/>
            </a:endParaRPr>
          </a:p>
        </p:txBody>
      </p:sp>
      <p:sp>
        <p:nvSpPr>
          <p:cNvPr id="75" name="Content 1">
            <a:extLst>
              <a:ext uri="{FF2B5EF4-FFF2-40B4-BE49-F238E27FC236}">
                <a16:creationId xmlns:a16="http://schemas.microsoft.com/office/drawing/2014/main" id="{34AA5BE7-76D2-4220-8138-52380B6656A3}"/>
              </a:ext>
            </a:extLst>
          </p:cNvPr>
          <p:cNvSpPr>
            <a:spLocks noGrp="1"/>
          </p:cNvSpPr>
          <p:nvPr>
            <p:custDataLst>
              <p:tags r:id="rId13"/>
            </p:custDataLst>
          </p:nvPr>
        </p:nvSpPr>
        <p:spPr bwMode="auto">
          <a:xfrm>
            <a:off x="1754188" y="6003925"/>
            <a:ext cx="1682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3952D14-10A1-4FC4-8AA1-7E167BCEA73C}" type="datetime'''''''''''''1''''''''''3'''''''''''''''''''">
              <a:rPr lang="nl-NL" altLang="en-US" smtClean="0">
                <a:solidFill>
                  <a:schemeClr val="tx1"/>
                </a:solidFill>
                <a:latin typeface="+mn-lt"/>
              </a:rPr>
              <a:pPr/>
              <a:t>13</a:t>
            </a:fld>
            <a:endParaRPr lang="nl-NL" noProof="0" dirty="0">
              <a:solidFill>
                <a:schemeClr val="tx1"/>
              </a:solidFill>
              <a:latin typeface="+mn-lt"/>
            </a:endParaRPr>
          </a:p>
        </p:txBody>
      </p:sp>
      <p:sp>
        <p:nvSpPr>
          <p:cNvPr id="74" name="Content 1">
            <a:extLst>
              <a:ext uri="{FF2B5EF4-FFF2-40B4-BE49-F238E27FC236}">
                <a16:creationId xmlns:a16="http://schemas.microsoft.com/office/drawing/2014/main" id="{CAC97117-DCBD-42B2-A6E3-7A2FD45481AD}"/>
              </a:ext>
            </a:extLst>
          </p:cNvPr>
          <p:cNvSpPr>
            <a:spLocks noGrp="1"/>
          </p:cNvSpPr>
          <p:nvPr>
            <p:custDataLst>
              <p:tags r:id="rId14"/>
            </p:custDataLst>
          </p:nvPr>
        </p:nvSpPr>
        <p:spPr bwMode="auto">
          <a:xfrm>
            <a:off x="2320925" y="6003925"/>
            <a:ext cx="1778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F6E8F55-B0AE-4D92-851B-9CF0A6B9B9B5}" type="datetime'''''''''''''''''''''''''''''''''''''''15'''''''">
              <a:rPr lang="nl-NL" altLang="en-US" smtClean="0">
                <a:solidFill>
                  <a:schemeClr val="tx1"/>
                </a:solidFill>
                <a:latin typeface="+mn-lt"/>
              </a:rPr>
              <a:pPr/>
              <a:t>15</a:t>
            </a:fld>
            <a:endParaRPr lang="nl-NL" noProof="0" dirty="0">
              <a:solidFill>
                <a:schemeClr val="tx1"/>
              </a:solidFill>
              <a:latin typeface="+mn-lt"/>
            </a:endParaRPr>
          </a:p>
        </p:txBody>
      </p:sp>
      <p:sp>
        <p:nvSpPr>
          <p:cNvPr id="80" name="Content 1">
            <a:extLst>
              <a:ext uri="{FF2B5EF4-FFF2-40B4-BE49-F238E27FC236}">
                <a16:creationId xmlns:a16="http://schemas.microsoft.com/office/drawing/2014/main" id="{E4D78238-20AF-410B-B5C0-754C9FD14A3C}"/>
              </a:ext>
            </a:extLst>
          </p:cNvPr>
          <p:cNvSpPr>
            <a:spLocks noGrp="1"/>
          </p:cNvSpPr>
          <p:nvPr>
            <p:custDataLst>
              <p:tags r:id="rId15"/>
            </p:custDataLst>
          </p:nvPr>
        </p:nvSpPr>
        <p:spPr bwMode="auto">
          <a:xfrm>
            <a:off x="2603500" y="600392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67BA9B9-6280-4552-BFE5-0312B16058A3}" type="datetime'''''''''''''1''''''''6'''''''">
              <a:rPr lang="nl-NL" altLang="en-US" smtClean="0">
                <a:solidFill>
                  <a:schemeClr val="tx1"/>
                </a:solidFill>
                <a:latin typeface="+mn-lt"/>
              </a:rPr>
              <a:pPr/>
              <a:t>16</a:t>
            </a:fld>
            <a:endParaRPr lang="nl-NL" noProof="0" dirty="0">
              <a:solidFill>
                <a:schemeClr val="tx1"/>
              </a:solidFill>
              <a:latin typeface="+mn-lt"/>
            </a:endParaRPr>
          </a:p>
        </p:txBody>
      </p:sp>
      <p:sp>
        <p:nvSpPr>
          <p:cNvPr id="81" name="Content 1">
            <a:extLst>
              <a:ext uri="{FF2B5EF4-FFF2-40B4-BE49-F238E27FC236}">
                <a16:creationId xmlns:a16="http://schemas.microsoft.com/office/drawing/2014/main" id="{53F9B174-C2A0-4F4A-AC16-FC35DB4BA2E1}"/>
              </a:ext>
            </a:extLst>
          </p:cNvPr>
          <p:cNvSpPr>
            <a:spLocks noGrp="1"/>
          </p:cNvSpPr>
          <p:nvPr>
            <p:custDataLst>
              <p:tags r:id="rId16"/>
            </p:custDataLst>
          </p:nvPr>
        </p:nvSpPr>
        <p:spPr bwMode="auto">
          <a:xfrm>
            <a:off x="2898775" y="6003925"/>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9DD192E-307D-451C-85E1-5CE6CC886795}" type="datetime'''''''''''''1''''''''7'''''''''''''''''''''''''''''''''''''''">
              <a:rPr lang="nl-NL" altLang="en-US" smtClean="0">
                <a:solidFill>
                  <a:schemeClr val="tx1"/>
                </a:solidFill>
                <a:latin typeface="+mn-lt"/>
              </a:rPr>
              <a:pPr/>
              <a:t>17</a:t>
            </a:fld>
            <a:endParaRPr lang="nl-NL" noProof="0" dirty="0">
              <a:solidFill>
                <a:schemeClr val="tx1"/>
              </a:solidFill>
              <a:latin typeface="+mn-lt"/>
            </a:endParaRPr>
          </a:p>
        </p:txBody>
      </p:sp>
      <p:sp>
        <p:nvSpPr>
          <p:cNvPr id="82" name="Content 1">
            <a:extLst>
              <a:ext uri="{FF2B5EF4-FFF2-40B4-BE49-F238E27FC236}">
                <a16:creationId xmlns:a16="http://schemas.microsoft.com/office/drawing/2014/main" id="{7D5D7C28-3FBE-4AD3-8027-C602E0CD5BD8}"/>
              </a:ext>
            </a:extLst>
          </p:cNvPr>
          <p:cNvSpPr>
            <a:spLocks noGrp="1"/>
          </p:cNvSpPr>
          <p:nvPr>
            <p:custDataLst>
              <p:tags r:id="rId17"/>
            </p:custDataLst>
          </p:nvPr>
        </p:nvSpPr>
        <p:spPr bwMode="auto">
          <a:xfrm>
            <a:off x="3175000" y="600392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B976A71-60B6-4041-B924-F0629A7133FF}" type="datetime'''1''''''''''''''''''''''''''''''''''''8'">
              <a:rPr lang="nl-NL" altLang="en-US" smtClean="0">
                <a:solidFill>
                  <a:schemeClr val="tx1"/>
                </a:solidFill>
                <a:latin typeface="+mn-lt"/>
              </a:rPr>
              <a:pPr/>
              <a:t>18</a:t>
            </a:fld>
            <a:endParaRPr lang="nl-NL" noProof="0" dirty="0">
              <a:solidFill>
                <a:schemeClr val="tx1"/>
              </a:solidFill>
              <a:latin typeface="+mn-lt"/>
            </a:endParaRPr>
          </a:p>
        </p:txBody>
      </p:sp>
      <p:sp>
        <p:nvSpPr>
          <p:cNvPr id="76" name="Content 1">
            <a:extLst>
              <a:ext uri="{FF2B5EF4-FFF2-40B4-BE49-F238E27FC236}">
                <a16:creationId xmlns:a16="http://schemas.microsoft.com/office/drawing/2014/main" id="{A183A6CC-0297-4EC1-8EE6-49D17F35D5E0}"/>
              </a:ext>
            </a:extLst>
          </p:cNvPr>
          <p:cNvSpPr>
            <a:spLocks noGrp="1"/>
          </p:cNvSpPr>
          <p:nvPr>
            <p:custDataLst>
              <p:tags r:id="rId18"/>
            </p:custDataLst>
          </p:nvPr>
        </p:nvSpPr>
        <p:spPr bwMode="auto">
          <a:xfrm>
            <a:off x="3460750" y="600392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5234BC8-1ABD-4FEC-B850-F0188363AF80}" type="datetime'''''''''1''''''''''''''''''''''''''''''''''''''''''''''9'">
              <a:rPr lang="nl-NL" altLang="en-US" smtClean="0">
                <a:solidFill>
                  <a:schemeClr val="tx1"/>
                </a:solidFill>
                <a:latin typeface="+mn-lt"/>
              </a:rPr>
              <a:pPr/>
              <a:t>19</a:t>
            </a:fld>
            <a:endParaRPr lang="nl-NL" noProof="0" dirty="0">
              <a:solidFill>
                <a:schemeClr val="tx1"/>
              </a:solidFill>
              <a:latin typeface="+mn-lt"/>
            </a:endParaRPr>
          </a:p>
        </p:txBody>
      </p:sp>
      <p:sp>
        <p:nvSpPr>
          <p:cNvPr id="83" name="Content 1">
            <a:extLst>
              <a:ext uri="{FF2B5EF4-FFF2-40B4-BE49-F238E27FC236}">
                <a16:creationId xmlns:a16="http://schemas.microsoft.com/office/drawing/2014/main" id="{B82459D4-6D5E-4994-AC3E-C73A94057983}"/>
              </a:ext>
            </a:extLst>
          </p:cNvPr>
          <p:cNvSpPr>
            <a:spLocks noGrp="1"/>
          </p:cNvSpPr>
          <p:nvPr>
            <p:custDataLst>
              <p:tags r:id="rId19"/>
            </p:custDataLst>
          </p:nvPr>
        </p:nvSpPr>
        <p:spPr bwMode="auto">
          <a:xfrm>
            <a:off x="3743325" y="6003925"/>
            <a:ext cx="1920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B198E70-9EB9-4B01-807B-326AE1F91CFA}" type="datetime'''''''''''2''''''''''''''''''''''''''''''0'''''''">
              <a:rPr lang="nl-NL" altLang="en-US" smtClean="0">
                <a:solidFill>
                  <a:schemeClr val="tx1"/>
                </a:solidFill>
                <a:latin typeface="+mn-lt"/>
              </a:rPr>
              <a:pPr/>
              <a:t>20</a:t>
            </a:fld>
            <a:endParaRPr lang="nl-NL" noProof="0" dirty="0">
              <a:solidFill>
                <a:schemeClr val="tx1"/>
              </a:solidFill>
              <a:latin typeface="+mn-lt"/>
            </a:endParaRPr>
          </a:p>
        </p:txBody>
      </p:sp>
      <p:graphicFrame>
        <p:nvGraphicFramePr>
          <p:cNvPr id="59" name="Chart 58">
            <a:extLst>
              <a:ext uri="{FF2B5EF4-FFF2-40B4-BE49-F238E27FC236}">
                <a16:creationId xmlns:a16="http://schemas.microsoft.com/office/drawing/2014/main" id="{CD882C20-1235-48DF-8C00-A49103BAEC07}"/>
              </a:ext>
            </a:extLst>
          </p:cNvPr>
          <p:cNvGraphicFramePr/>
          <p:nvPr>
            <p:custDataLst>
              <p:tags r:id="rId20"/>
            </p:custDataLst>
            <p:extLst>
              <p:ext uri="{D42A27DB-BD31-4B8C-83A1-F6EECF244321}">
                <p14:modId xmlns:p14="http://schemas.microsoft.com/office/powerpoint/2010/main" val="3440743737"/>
              </p:ext>
            </p:extLst>
          </p:nvPr>
        </p:nvGraphicFramePr>
        <p:xfrm>
          <a:off x="8475663" y="3005138"/>
          <a:ext cx="3022600" cy="3022600"/>
        </p:xfrm>
        <a:graphic>
          <a:graphicData uri="http://schemas.openxmlformats.org/drawingml/2006/chart">
            <c:chart xmlns:c="http://schemas.openxmlformats.org/drawingml/2006/chart" xmlns:r="http://schemas.openxmlformats.org/officeDocument/2006/relationships" r:id="rId46"/>
          </a:graphicData>
        </a:graphic>
      </p:graphicFrame>
      <p:sp>
        <p:nvSpPr>
          <p:cNvPr id="136" name="Content 1">
            <a:extLst>
              <a:ext uri="{FF2B5EF4-FFF2-40B4-BE49-F238E27FC236}">
                <a16:creationId xmlns:a16="http://schemas.microsoft.com/office/drawing/2014/main" id="{4B9982FA-94CE-476E-98B9-AED20350F85D}"/>
              </a:ext>
            </a:extLst>
          </p:cNvPr>
          <p:cNvSpPr>
            <a:spLocks noGrp="1"/>
          </p:cNvSpPr>
          <p:nvPr>
            <p:custDataLst>
              <p:tags r:id="rId21"/>
            </p:custDataLst>
          </p:nvPr>
        </p:nvSpPr>
        <p:spPr bwMode="auto">
          <a:xfrm>
            <a:off x="10609263" y="600392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8C1AB2A-DB41-4271-A597-4E805B126B81}" type="datetime'''''''''''''''''''''''''''''''''''1''''''8'''''">
              <a:rPr lang="nl-NL" altLang="en-US" smtClean="0">
                <a:solidFill>
                  <a:schemeClr val="tx1"/>
                </a:solidFill>
                <a:effectLst/>
                <a:latin typeface="+mn-lt"/>
              </a:rPr>
              <a:pPr marL="0" indent="0" algn="ctr">
                <a:spcBef>
                  <a:spcPct val="0"/>
                </a:spcBef>
                <a:spcAft>
                  <a:spcPct val="0"/>
                </a:spcAft>
                <a:buNone/>
              </a:pPr>
              <a:t>18</a:t>
            </a:fld>
            <a:endParaRPr lang="nl-NL" noProof="0" dirty="0">
              <a:solidFill>
                <a:schemeClr val="tx1"/>
              </a:solidFill>
              <a:latin typeface="+mn-lt"/>
            </a:endParaRPr>
          </a:p>
        </p:txBody>
      </p:sp>
      <p:sp>
        <p:nvSpPr>
          <p:cNvPr id="129" name="Content 1">
            <a:extLst>
              <a:ext uri="{FF2B5EF4-FFF2-40B4-BE49-F238E27FC236}">
                <a16:creationId xmlns:a16="http://schemas.microsoft.com/office/drawing/2014/main" id="{4B9982FA-94CE-476E-98B9-AED20350F85D}"/>
              </a:ext>
            </a:extLst>
          </p:cNvPr>
          <p:cNvSpPr>
            <a:spLocks noGrp="1"/>
          </p:cNvSpPr>
          <p:nvPr>
            <p:custDataLst>
              <p:tags r:id="rId22"/>
            </p:custDataLst>
          </p:nvPr>
        </p:nvSpPr>
        <p:spPr bwMode="auto">
          <a:xfrm>
            <a:off x="8615363" y="6003925"/>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6745381-CDFF-4193-A61B-E6897B023F9D}" type="datetime'''''''''''''''''''''''''''''''''''1''''''''1'''''">
              <a:rPr lang="nl-NL" altLang="en-US" smtClean="0">
                <a:solidFill>
                  <a:schemeClr val="tx1"/>
                </a:solidFill>
                <a:effectLst/>
                <a:latin typeface="+mn-lt"/>
              </a:rPr>
              <a:pPr marL="0" indent="0" algn="ctr">
                <a:spcBef>
                  <a:spcPct val="0"/>
                </a:spcBef>
                <a:spcAft>
                  <a:spcPct val="0"/>
                </a:spcAft>
                <a:buNone/>
              </a:pPr>
              <a:t>11</a:t>
            </a:fld>
            <a:endParaRPr lang="nl-NL" noProof="0" dirty="0">
              <a:solidFill>
                <a:schemeClr val="tx1"/>
              </a:solidFill>
              <a:latin typeface="+mn-lt"/>
            </a:endParaRPr>
          </a:p>
        </p:txBody>
      </p:sp>
      <p:sp>
        <p:nvSpPr>
          <p:cNvPr id="135" name="Content 1">
            <a:extLst>
              <a:ext uri="{FF2B5EF4-FFF2-40B4-BE49-F238E27FC236}">
                <a16:creationId xmlns:a16="http://schemas.microsoft.com/office/drawing/2014/main" id="{4B9982FA-94CE-476E-98B9-AED20350F85D}"/>
              </a:ext>
            </a:extLst>
          </p:cNvPr>
          <p:cNvSpPr>
            <a:spLocks noGrp="1"/>
          </p:cNvSpPr>
          <p:nvPr>
            <p:custDataLst>
              <p:tags r:id="rId23"/>
            </p:custDataLst>
          </p:nvPr>
        </p:nvSpPr>
        <p:spPr bwMode="auto">
          <a:xfrm>
            <a:off x="10333038" y="6003925"/>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CD6F0C7-4301-4678-9126-5D669D8395B3}" type="datetime'''''17'''''''''''''''">
              <a:rPr lang="nl-NL" altLang="en-US" smtClean="0">
                <a:solidFill>
                  <a:schemeClr val="tx1"/>
                </a:solidFill>
                <a:effectLst/>
                <a:latin typeface="+mn-lt"/>
              </a:rPr>
              <a:pPr marL="0" indent="0" algn="ctr">
                <a:spcBef>
                  <a:spcPct val="0"/>
                </a:spcBef>
                <a:spcAft>
                  <a:spcPct val="0"/>
                </a:spcAft>
                <a:buNone/>
              </a:pPr>
              <a:t>17</a:t>
            </a:fld>
            <a:endParaRPr lang="nl-NL" noProof="0" dirty="0">
              <a:solidFill>
                <a:schemeClr val="tx1"/>
              </a:solidFill>
              <a:latin typeface="+mn-lt"/>
            </a:endParaRPr>
          </a:p>
        </p:txBody>
      </p:sp>
      <p:sp>
        <p:nvSpPr>
          <p:cNvPr id="134" name="Content 1">
            <a:extLst>
              <a:ext uri="{FF2B5EF4-FFF2-40B4-BE49-F238E27FC236}">
                <a16:creationId xmlns:a16="http://schemas.microsoft.com/office/drawing/2014/main" id="{4B9982FA-94CE-476E-98B9-AED20350F85D}"/>
              </a:ext>
            </a:extLst>
          </p:cNvPr>
          <p:cNvSpPr>
            <a:spLocks noGrp="1"/>
          </p:cNvSpPr>
          <p:nvPr>
            <p:custDataLst>
              <p:tags r:id="rId24"/>
            </p:custDataLst>
          </p:nvPr>
        </p:nvSpPr>
        <p:spPr bwMode="auto">
          <a:xfrm>
            <a:off x="10037763" y="600392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C94B84D-B9FF-4DDB-90D7-5C372B8E4C6F}" type="datetime'''1''''''''''''''6'''''''''''''''''''''''''''''''''''">
              <a:rPr lang="nl-NL" altLang="en-US" smtClean="0">
                <a:solidFill>
                  <a:schemeClr val="tx1"/>
                </a:solidFill>
                <a:effectLst/>
                <a:latin typeface="+mn-lt"/>
              </a:rPr>
              <a:pPr marL="0" indent="0" algn="ctr">
                <a:spcBef>
                  <a:spcPct val="0"/>
                </a:spcBef>
                <a:spcAft>
                  <a:spcPct val="0"/>
                </a:spcAft>
                <a:buNone/>
              </a:pPr>
              <a:t>16</a:t>
            </a:fld>
            <a:endParaRPr lang="nl-NL" noProof="0" dirty="0">
              <a:solidFill>
                <a:schemeClr val="tx1"/>
              </a:solidFill>
              <a:latin typeface="+mn-lt"/>
            </a:endParaRPr>
          </a:p>
        </p:txBody>
      </p:sp>
      <p:sp>
        <p:nvSpPr>
          <p:cNvPr id="131" name="Content 1">
            <a:extLst>
              <a:ext uri="{FF2B5EF4-FFF2-40B4-BE49-F238E27FC236}">
                <a16:creationId xmlns:a16="http://schemas.microsoft.com/office/drawing/2014/main" id="{4B9982FA-94CE-476E-98B9-AED20350F85D}"/>
              </a:ext>
            </a:extLst>
          </p:cNvPr>
          <p:cNvSpPr>
            <a:spLocks noGrp="1"/>
          </p:cNvSpPr>
          <p:nvPr>
            <p:custDataLst>
              <p:tags r:id="rId25"/>
            </p:custDataLst>
          </p:nvPr>
        </p:nvSpPr>
        <p:spPr bwMode="auto">
          <a:xfrm>
            <a:off x="9188450" y="6003925"/>
            <a:ext cx="1682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5810CBB-C746-47EC-A2F0-898E8664A8D6}" type="datetime'''''1''''''''''''''''''''''''''3'''''''''''''''''''''''">
              <a:rPr lang="nl-NL" altLang="en-US" smtClean="0">
                <a:solidFill>
                  <a:schemeClr val="tx1"/>
                </a:solidFill>
                <a:effectLst/>
                <a:latin typeface="+mn-lt"/>
              </a:rPr>
              <a:pPr marL="0" indent="0" algn="ctr">
                <a:spcBef>
                  <a:spcPct val="0"/>
                </a:spcBef>
                <a:spcAft>
                  <a:spcPct val="0"/>
                </a:spcAft>
                <a:buNone/>
              </a:pPr>
              <a:t>13</a:t>
            </a:fld>
            <a:endParaRPr lang="nl-NL" noProof="0" dirty="0">
              <a:solidFill>
                <a:schemeClr val="tx1"/>
              </a:solidFill>
              <a:latin typeface="+mn-lt"/>
            </a:endParaRPr>
          </a:p>
        </p:txBody>
      </p:sp>
      <p:sp>
        <p:nvSpPr>
          <p:cNvPr id="132"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auto">
          <a:xfrm>
            <a:off x="9466263" y="600392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31865BF-E643-46AB-8E1B-2A44373FDBCF}" type="datetime'''''''''''''''''''''''''''''''''''1''4'''''''''''''''''''''">
              <a:rPr lang="nl-NL" altLang="en-US" smtClean="0">
                <a:solidFill>
                  <a:schemeClr val="tx1"/>
                </a:solidFill>
                <a:effectLst/>
                <a:latin typeface="+mn-lt"/>
              </a:rPr>
              <a:pPr marL="0" indent="0" algn="ctr">
                <a:spcBef>
                  <a:spcPct val="0"/>
                </a:spcBef>
                <a:spcAft>
                  <a:spcPct val="0"/>
                </a:spcAft>
                <a:buNone/>
              </a:pPr>
              <a:t>14</a:t>
            </a:fld>
            <a:endParaRPr lang="nl-NL" noProof="0" dirty="0">
              <a:solidFill>
                <a:schemeClr val="tx1"/>
              </a:solidFill>
              <a:latin typeface="+mn-lt"/>
            </a:endParaRPr>
          </a:p>
        </p:txBody>
      </p:sp>
      <p:sp>
        <p:nvSpPr>
          <p:cNvPr id="137"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auto">
          <a:xfrm>
            <a:off x="10895013" y="600392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6178E44-F9E8-4619-8261-25A21EC83385}" type="datetime'''''''''1''''''''''9'''''''''''''''''''''''''''">
              <a:rPr lang="nl-NL" altLang="en-US" smtClean="0">
                <a:solidFill>
                  <a:schemeClr val="tx1"/>
                </a:solidFill>
                <a:effectLst/>
                <a:latin typeface="+mn-lt"/>
              </a:rPr>
              <a:pPr marL="0" indent="0" algn="ctr">
                <a:spcBef>
                  <a:spcPct val="0"/>
                </a:spcBef>
                <a:spcAft>
                  <a:spcPct val="0"/>
                </a:spcAft>
                <a:buNone/>
              </a:pPr>
              <a:t>19</a:t>
            </a:fld>
            <a:endParaRPr lang="nl-NL" noProof="0" dirty="0">
              <a:solidFill>
                <a:schemeClr val="tx1"/>
              </a:solidFill>
              <a:latin typeface="+mn-lt"/>
            </a:endParaRPr>
          </a:p>
        </p:txBody>
      </p:sp>
      <p:sp>
        <p:nvSpPr>
          <p:cNvPr id="130"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auto">
          <a:xfrm>
            <a:off x="8896350" y="6003925"/>
            <a:ext cx="1825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BFA56FD-C734-4B6E-8DE3-CED5EE2C3178}" type="datetime'''''''''''''''''''''''''''''''''''1''''2'''''''''''''''''''">
              <a:rPr lang="nl-NL" altLang="en-US" smtClean="0">
                <a:solidFill>
                  <a:schemeClr val="tx1"/>
                </a:solidFill>
                <a:effectLst/>
                <a:latin typeface="+mn-lt"/>
              </a:rPr>
              <a:pPr marL="0" indent="0" algn="ctr">
                <a:spcBef>
                  <a:spcPct val="0"/>
                </a:spcBef>
                <a:spcAft>
                  <a:spcPct val="0"/>
                </a:spcAft>
                <a:buNone/>
              </a:pPr>
              <a:t>12</a:t>
            </a:fld>
            <a:endParaRPr lang="nl-NL" noProof="0" dirty="0">
              <a:solidFill>
                <a:schemeClr val="tx1"/>
              </a:solidFill>
              <a:latin typeface="+mn-lt"/>
            </a:endParaRPr>
          </a:p>
        </p:txBody>
      </p:sp>
      <p:sp>
        <p:nvSpPr>
          <p:cNvPr id="133"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auto">
          <a:xfrm>
            <a:off x="9755188" y="6003925"/>
            <a:ext cx="1778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E1404AE-3043-42A5-8085-E3CD38A6641D}" type="datetime'''''''''''''''''''''''''''''''''''''''''1''5'''''''''''''''''">
              <a:rPr lang="nl-NL" altLang="en-US" smtClean="0">
                <a:solidFill>
                  <a:schemeClr val="tx1"/>
                </a:solidFill>
                <a:effectLst/>
                <a:latin typeface="+mn-lt"/>
              </a:rPr>
              <a:pPr marL="0" indent="0" algn="ctr">
                <a:spcBef>
                  <a:spcPct val="0"/>
                </a:spcBef>
                <a:spcAft>
                  <a:spcPct val="0"/>
                </a:spcAft>
                <a:buNone/>
              </a:pPr>
              <a:t>15</a:t>
            </a:fld>
            <a:endParaRPr lang="nl-NL" noProof="0" dirty="0">
              <a:solidFill>
                <a:schemeClr val="tx1"/>
              </a:solidFill>
              <a:latin typeface="+mn-lt"/>
            </a:endParaRPr>
          </a:p>
        </p:txBody>
      </p:sp>
      <p:sp>
        <p:nvSpPr>
          <p:cNvPr id="138"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auto">
          <a:xfrm>
            <a:off x="11177588" y="6003925"/>
            <a:ext cx="1920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F702029-C6DA-40D2-89CC-282A03F6E768}" type="datetime'''''''''2''''''0'''''">
              <a:rPr lang="nl-NL" altLang="en-US" smtClean="0">
                <a:solidFill>
                  <a:schemeClr val="tx1"/>
                </a:solidFill>
                <a:effectLst/>
                <a:latin typeface="+mn-lt"/>
              </a:rPr>
              <a:pPr marL="0" indent="0" algn="ctr">
                <a:spcBef>
                  <a:spcPct val="0"/>
                </a:spcBef>
                <a:spcAft>
                  <a:spcPct val="0"/>
                </a:spcAft>
                <a:buNone/>
              </a:pPr>
              <a:t>20</a:t>
            </a:fld>
            <a:endParaRPr lang="nl-NL" noProof="0" dirty="0">
              <a:solidFill>
                <a:schemeClr val="tx1"/>
              </a:solidFill>
              <a:latin typeface="+mn-lt"/>
            </a:endParaRPr>
          </a:p>
        </p:txBody>
      </p:sp>
      <p:graphicFrame>
        <p:nvGraphicFramePr>
          <p:cNvPr id="60" name="Chart 59">
            <a:extLst>
              <a:ext uri="{FF2B5EF4-FFF2-40B4-BE49-F238E27FC236}">
                <a16:creationId xmlns:a16="http://schemas.microsoft.com/office/drawing/2014/main" id="{83CF0CE5-3D8C-48D5-83D9-10FEFDB564F7}"/>
              </a:ext>
            </a:extLst>
          </p:cNvPr>
          <p:cNvGraphicFramePr/>
          <p:nvPr>
            <p:custDataLst>
              <p:tags r:id="rId31"/>
            </p:custDataLst>
            <p:extLst>
              <p:ext uri="{D42A27DB-BD31-4B8C-83A1-F6EECF244321}">
                <p14:modId xmlns:p14="http://schemas.microsoft.com/office/powerpoint/2010/main" val="2583408235"/>
              </p:ext>
            </p:extLst>
          </p:nvPr>
        </p:nvGraphicFramePr>
        <p:xfrm>
          <a:off x="4757738" y="3011488"/>
          <a:ext cx="3022600" cy="3022600"/>
        </p:xfrm>
        <a:graphic>
          <a:graphicData uri="http://schemas.openxmlformats.org/drawingml/2006/chart">
            <c:chart xmlns:c="http://schemas.openxmlformats.org/drawingml/2006/chart" xmlns:r="http://schemas.openxmlformats.org/officeDocument/2006/relationships" r:id="rId47"/>
          </a:graphicData>
        </a:graphic>
      </p:graphicFrame>
      <p:sp>
        <p:nvSpPr>
          <p:cNvPr id="235" name="Content 1">
            <a:extLst>
              <a:ext uri="{FF2B5EF4-FFF2-40B4-BE49-F238E27FC236}">
                <a16:creationId xmlns:a16="http://schemas.microsoft.com/office/drawing/2014/main" id="{4B9982FA-94CE-476E-98B9-AED20350F85D}"/>
              </a:ext>
            </a:extLst>
          </p:cNvPr>
          <p:cNvSpPr>
            <a:spLocks noGrp="1"/>
          </p:cNvSpPr>
          <p:nvPr>
            <p:custDataLst>
              <p:tags r:id="rId32"/>
            </p:custDataLst>
          </p:nvPr>
        </p:nvSpPr>
        <p:spPr bwMode="auto">
          <a:xfrm>
            <a:off x="6319838" y="601027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73FC3D1-4880-4240-9993-FC2FC05AA5C9}" type="datetime'''''''1''''''''''''''''''''6'''''''''''''''''''''">
              <a:rPr lang="nl-NL" altLang="en-US" smtClean="0">
                <a:solidFill>
                  <a:schemeClr val="tx1"/>
                </a:solidFill>
                <a:effectLst/>
                <a:latin typeface="+mn-lt"/>
              </a:rPr>
              <a:pPr marL="0" indent="0" algn="ctr">
                <a:spcBef>
                  <a:spcPct val="0"/>
                </a:spcBef>
                <a:spcAft>
                  <a:spcPct val="0"/>
                </a:spcAft>
                <a:buNone/>
              </a:pPr>
              <a:t>16</a:t>
            </a:fld>
            <a:endParaRPr lang="nl-NL" noProof="0" dirty="0">
              <a:solidFill>
                <a:schemeClr val="tx1"/>
              </a:solidFill>
              <a:latin typeface="+mn-lt"/>
            </a:endParaRPr>
          </a:p>
        </p:txBody>
      </p:sp>
      <p:sp>
        <p:nvSpPr>
          <p:cNvPr id="231" name="Content 1">
            <a:extLst>
              <a:ext uri="{FF2B5EF4-FFF2-40B4-BE49-F238E27FC236}">
                <a16:creationId xmlns:a16="http://schemas.microsoft.com/office/drawing/2014/main" id="{4B9982FA-94CE-476E-98B9-AED20350F85D}"/>
              </a:ext>
            </a:extLst>
          </p:cNvPr>
          <p:cNvSpPr>
            <a:spLocks noGrp="1"/>
          </p:cNvSpPr>
          <p:nvPr>
            <p:custDataLst>
              <p:tags r:id="rId33"/>
            </p:custDataLst>
          </p:nvPr>
        </p:nvSpPr>
        <p:spPr bwMode="auto">
          <a:xfrm>
            <a:off x="5178425" y="6010275"/>
            <a:ext cx="1825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C642234-338E-4A56-A9FE-89EF8D2AEB24}" type="datetime'''''''''''''''''''''1''''''2'''''''''''''''''">
              <a:rPr lang="nl-NL" altLang="en-US" smtClean="0">
                <a:solidFill>
                  <a:schemeClr val="tx1"/>
                </a:solidFill>
                <a:effectLst/>
                <a:latin typeface="+mn-lt"/>
              </a:rPr>
              <a:pPr marL="0" indent="0" algn="ctr">
                <a:spcBef>
                  <a:spcPct val="0"/>
                </a:spcBef>
                <a:spcAft>
                  <a:spcPct val="0"/>
                </a:spcAft>
                <a:buNone/>
              </a:pPr>
              <a:t>12</a:t>
            </a:fld>
            <a:endParaRPr lang="nl-NL" noProof="0" dirty="0">
              <a:solidFill>
                <a:schemeClr val="tx1"/>
              </a:solidFill>
              <a:latin typeface="+mn-lt"/>
            </a:endParaRPr>
          </a:p>
        </p:txBody>
      </p:sp>
      <p:sp>
        <p:nvSpPr>
          <p:cNvPr id="230" name="Content 1">
            <a:extLst>
              <a:ext uri="{FF2B5EF4-FFF2-40B4-BE49-F238E27FC236}">
                <a16:creationId xmlns:a16="http://schemas.microsoft.com/office/drawing/2014/main" id="{4B9982FA-94CE-476E-98B9-AED20350F85D}"/>
              </a:ext>
            </a:extLst>
          </p:cNvPr>
          <p:cNvSpPr>
            <a:spLocks noGrp="1"/>
          </p:cNvSpPr>
          <p:nvPr>
            <p:custDataLst>
              <p:tags r:id="rId34"/>
            </p:custDataLst>
          </p:nvPr>
        </p:nvSpPr>
        <p:spPr bwMode="auto">
          <a:xfrm>
            <a:off x="4897438" y="6010275"/>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E73C820-5617-4205-8CDF-30B005D9022A}" type="datetime'''''''1''1'''''''''''''''''''''''''''''''''''''''''''">
              <a:rPr lang="nl-NL" altLang="en-US" smtClean="0">
                <a:solidFill>
                  <a:schemeClr val="tx1"/>
                </a:solidFill>
                <a:effectLst/>
                <a:latin typeface="+mn-lt"/>
              </a:rPr>
              <a:pPr marL="0" indent="0" algn="ctr">
                <a:spcBef>
                  <a:spcPct val="0"/>
                </a:spcBef>
                <a:spcAft>
                  <a:spcPct val="0"/>
                </a:spcAft>
                <a:buNone/>
              </a:pPr>
              <a:t>11</a:t>
            </a:fld>
            <a:endParaRPr lang="nl-NL" noProof="0" dirty="0">
              <a:solidFill>
                <a:schemeClr val="tx1"/>
              </a:solidFill>
              <a:latin typeface="+mn-lt"/>
            </a:endParaRPr>
          </a:p>
        </p:txBody>
      </p:sp>
      <p:sp>
        <p:nvSpPr>
          <p:cNvPr id="236" name="Content 1">
            <a:extLst>
              <a:ext uri="{FF2B5EF4-FFF2-40B4-BE49-F238E27FC236}">
                <a16:creationId xmlns:a16="http://schemas.microsoft.com/office/drawing/2014/main" id="{4B9982FA-94CE-476E-98B9-AED20350F85D}"/>
              </a:ext>
            </a:extLst>
          </p:cNvPr>
          <p:cNvSpPr>
            <a:spLocks noGrp="1"/>
          </p:cNvSpPr>
          <p:nvPr>
            <p:custDataLst>
              <p:tags r:id="rId35"/>
            </p:custDataLst>
          </p:nvPr>
        </p:nvSpPr>
        <p:spPr bwMode="auto">
          <a:xfrm>
            <a:off x="6615113" y="6010275"/>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54AA6F7-C7E4-4927-8612-6054A5378CFF}" type="datetime'''''''''''''''''''1''''''7'''''''''''''''''''''''''''">
              <a:rPr lang="nl-NL" altLang="en-US" smtClean="0">
                <a:solidFill>
                  <a:schemeClr val="tx1"/>
                </a:solidFill>
                <a:effectLst/>
                <a:latin typeface="+mn-lt"/>
              </a:rPr>
              <a:pPr marL="0" indent="0" algn="ctr">
                <a:spcBef>
                  <a:spcPct val="0"/>
                </a:spcBef>
                <a:spcAft>
                  <a:spcPct val="0"/>
                </a:spcAft>
                <a:buNone/>
              </a:pPr>
              <a:t>17</a:t>
            </a:fld>
            <a:endParaRPr lang="nl-NL" noProof="0" dirty="0">
              <a:solidFill>
                <a:schemeClr val="tx1"/>
              </a:solidFill>
              <a:latin typeface="+mn-lt"/>
            </a:endParaRPr>
          </a:p>
        </p:txBody>
      </p:sp>
      <p:sp>
        <p:nvSpPr>
          <p:cNvPr id="232" name="Content 1">
            <a:extLst>
              <a:ext uri="{FF2B5EF4-FFF2-40B4-BE49-F238E27FC236}">
                <a16:creationId xmlns:a16="http://schemas.microsoft.com/office/drawing/2014/main" id="{4B9982FA-94CE-476E-98B9-AED20350F85D}"/>
              </a:ext>
            </a:extLst>
          </p:cNvPr>
          <p:cNvSpPr>
            <a:spLocks noGrp="1"/>
          </p:cNvSpPr>
          <p:nvPr>
            <p:custDataLst>
              <p:tags r:id="rId36"/>
            </p:custDataLst>
          </p:nvPr>
        </p:nvSpPr>
        <p:spPr bwMode="auto">
          <a:xfrm>
            <a:off x="5470525" y="6010275"/>
            <a:ext cx="1682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8E11C67-7944-44CB-A46B-322B6D2008A2}" type="datetime'''''1''''''3'''''''''''''''''">
              <a:rPr lang="nl-NL" altLang="en-US" smtClean="0">
                <a:solidFill>
                  <a:schemeClr val="tx1"/>
                </a:solidFill>
                <a:effectLst/>
                <a:latin typeface="+mn-lt"/>
              </a:rPr>
              <a:pPr marL="0" indent="0" algn="ctr">
                <a:spcBef>
                  <a:spcPct val="0"/>
                </a:spcBef>
                <a:spcAft>
                  <a:spcPct val="0"/>
                </a:spcAft>
                <a:buNone/>
              </a:pPr>
              <a:t>13</a:t>
            </a:fld>
            <a:endParaRPr lang="nl-NL" noProof="0" dirty="0">
              <a:solidFill>
                <a:schemeClr val="tx1"/>
              </a:solidFill>
              <a:latin typeface="+mn-lt"/>
            </a:endParaRPr>
          </a:p>
        </p:txBody>
      </p:sp>
      <p:sp>
        <p:nvSpPr>
          <p:cNvPr id="234" name="Content 1">
            <a:extLst>
              <a:ext uri="{FF2B5EF4-FFF2-40B4-BE49-F238E27FC236}">
                <a16:creationId xmlns:a16="http://schemas.microsoft.com/office/drawing/2014/main" id="{4B9982FA-94CE-476E-98B9-AED20350F85D}"/>
              </a:ext>
            </a:extLst>
          </p:cNvPr>
          <p:cNvSpPr>
            <a:spLocks noGrp="1"/>
          </p:cNvSpPr>
          <p:nvPr>
            <p:custDataLst>
              <p:tags r:id="rId37"/>
            </p:custDataLst>
          </p:nvPr>
        </p:nvSpPr>
        <p:spPr bwMode="auto">
          <a:xfrm>
            <a:off x="6037263" y="6010275"/>
            <a:ext cx="1778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BF77D90-45D1-4DB4-9E05-829E565BFDE7}" type="datetime'''''''''''''''''''''''1''''5'''''''''''''''''''''''''">
              <a:rPr lang="nl-NL" altLang="en-US" smtClean="0">
                <a:solidFill>
                  <a:schemeClr val="tx1"/>
                </a:solidFill>
                <a:effectLst/>
                <a:latin typeface="+mn-lt"/>
              </a:rPr>
              <a:pPr marL="0" indent="0" algn="ctr">
                <a:spcBef>
                  <a:spcPct val="0"/>
                </a:spcBef>
                <a:spcAft>
                  <a:spcPct val="0"/>
                </a:spcAft>
                <a:buNone/>
              </a:pPr>
              <a:t>15</a:t>
            </a:fld>
            <a:endParaRPr lang="nl-NL" noProof="0" dirty="0">
              <a:solidFill>
                <a:schemeClr val="tx1"/>
              </a:solidFill>
              <a:latin typeface="+mn-lt"/>
            </a:endParaRPr>
          </a:p>
        </p:txBody>
      </p:sp>
      <p:sp>
        <p:nvSpPr>
          <p:cNvPr id="233" name="Content 1">
            <a:extLst>
              <a:ext uri="{FF2B5EF4-FFF2-40B4-BE49-F238E27FC236}">
                <a16:creationId xmlns:a16="http://schemas.microsoft.com/office/drawing/2014/main" id="{4B9982FA-94CE-476E-98B9-AED20350F85D}"/>
              </a:ext>
            </a:extLst>
          </p:cNvPr>
          <p:cNvSpPr>
            <a:spLocks noGrp="1"/>
          </p:cNvSpPr>
          <p:nvPr>
            <p:custDataLst>
              <p:tags r:id="rId38"/>
            </p:custDataLst>
          </p:nvPr>
        </p:nvSpPr>
        <p:spPr bwMode="auto">
          <a:xfrm>
            <a:off x="5748338" y="601027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64D16F9-F703-467A-8503-E21821B5CA05}" type="datetime'''''''''''''''''''''''1''''''''''''''''''4'''''''''''''''''">
              <a:rPr lang="nl-NL" altLang="en-US" smtClean="0">
                <a:solidFill>
                  <a:schemeClr val="tx1"/>
                </a:solidFill>
                <a:effectLst/>
                <a:latin typeface="+mn-lt"/>
              </a:rPr>
              <a:pPr marL="0" indent="0" algn="ctr">
                <a:spcBef>
                  <a:spcPct val="0"/>
                </a:spcBef>
                <a:spcAft>
                  <a:spcPct val="0"/>
                </a:spcAft>
                <a:buNone/>
              </a:pPr>
              <a:t>14</a:t>
            </a:fld>
            <a:endParaRPr lang="nl-NL" noProof="0" dirty="0">
              <a:solidFill>
                <a:schemeClr val="tx1"/>
              </a:solidFill>
              <a:latin typeface="+mn-lt"/>
            </a:endParaRPr>
          </a:p>
        </p:txBody>
      </p:sp>
      <p:sp>
        <p:nvSpPr>
          <p:cNvPr id="237" name="Content 1">
            <a:extLst>
              <a:ext uri="{FF2B5EF4-FFF2-40B4-BE49-F238E27FC236}">
                <a16:creationId xmlns:a16="http://schemas.microsoft.com/office/drawing/2014/main" id="{4B9982FA-94CE-476E-98B9-AED20350F85D}"/>
              </a:ext>
            </a:extLst>
          </p:cNvPr>
          <p:cNvSpPr>
            <a:spLocks noGrp="1"/>
          </p:cNvSpPr>
          <p:nvPr>
            <p:custDataLst>
              <p:tags r:id="rId39"/>
            </p:custDataLst>
          </p:nvPr>
        </p:nvSpPr>
        <p:spPr bwMode="auto">
          <a:xfrm>
            <a:off x="6891338" y="601027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1B1FC55-20E0-42DF-9DA1-0FC66B1262DC}" type="datetime'''''''''18'''''''''''''''''''''''''''''''''''''''''">
              <a:rPr lang="nl-NL" altLang="en-US" smtClean="0">
                <a:solidFill>
                  <a:schemeClr val="tx1"/>
                </a:solidFill>
                <a:effectLst/>
                <a:latin typeface="+mn-lt"/>
              </a:rPr>
              <a:pPr marL="0" indent="0" algn="ctr">
                <a:spcBef>
                  <a:spcPct val="0"/>
                </a:spcBef>
                <a:spcAft>
                  <a:spcPct val="0"/>
                </a:spcAft>
                <a:buNone/>
              </a:pPr>
              <a:t>18</a:t>
            </a:fld>
            <a:endParaRPr lang="nl-NL" noProof="0" dirty="0">
              <a:solidFill>
                <a:schemeClr val="tx1"/>
              </a:solidFill>
              <a:latin typeface="+mn-lt"/>
            </a:endParaRPr>
          </a:p>
        </p:txBody>
      </p:sp>
      <p:sp>
        <p:nvSpPr>
          <p:cNvPr id="238" name="Content 1">
            <a:extLst>
              <a:ext uri="{FF2B5EF4-FFF2-40B4-BE49-F238E27FC236}">
                <a16:creationId xmlns:a16="http://schemas.microsoft.com/office/drawing/2014/main" id="{4B9982FA-94CE-476E-98B9-AED20350F85D}"/>
              </a:ext>
            </a:extLst>
          </p:cNvPr>
          <p:cNvSpPr>
            <a:spLocks noGrp="1"/>
          </p:cNvSpPr>
          <p:nvPr>
            <p:custDataLst>
              <p:tags r:id="rId40"/>
            </p:custDataLst>
          </p:nvPr>
        </p:nvSpPr>
        <p:spPr bwMode="auto">
          <a:xfrm>
            <a:off x="7177088" y="601027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9324261-4971-42ED-B03F-268972BF9FFA}" type="datetime'''''''''''1''''''9'''''''''''''''''''''''''''''">
              <a:rPr lang="nl-NL" altLang="en-US" smtClean="0">
                <a:solidFill>
                  <a:schemeClr val="tx1"/>
                </a:solidFill>
                <a:effectLst/>
                <a:latin typeface="+mn-lt"/>
              </a:rPr>
              <a:pPr marL="0" indent="0" algn="ctr">
                <a:spcBef>
                  <a:spcPct val="0"/>
                </a:spcBef>
                <a:spcAft>
                  <a:spcPct val="0"/>
                </a:spcAft>
                <a:buNone/>
              </a:pPr>
              <a:t>19</a:t>
            </a:fld>
            <a:endParaRPr lang="nl-NL" noProof="0" dirty="0">
              <a:solidFill>
                <a:schemeClr val="tx1"/>
              </a:solidFill>
              <a:latin typeface="+mn-lt"/>
            </a:endParaRPr>
          </a:p>
        </p:txBody>
      </p:sp>
      <p:sp>
        <p:nvSpPr>
          <p:cNvPr id="239" name="Content 1">
            <a:extLst>
              <a:ext uri="{FF2B5EF4-FFF2-40B4-BE49-F238E27FC236}">
                <a16:creationId xmlns:a16="http://schemas.microsoft.com/office/drawing/2014/main" id="{4B9982FA-94CE-476E-98B9-AED20350F85D}"/>
              </a:ext>
            </a:extLst>
          </p:cNvPr>
          <p:cNvSpPr>
            <a:spLocks noGrp="1"/>
          </p:cNvSpPr>
          <p:nvPr>
            <p:custDataLst>
              <p:tags r:id="rId41"/>
            </p:custDataLst>
          </p:nvPr>
        </p:nvSpPr>
        <p:spPr bwMode="auto">
          <a:xfrm>
            <a:off x="7459663" y="6010275"/>
            <a:ext cx="1920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3F89B96-5762-46B9-ABD5-681FBA7C6DAF}" type="datetime'''''''''''''2''''''''''''''''''''''''''''''''''''''0'">
              <a:rPr lang="nl-NL" altLang="en-US" smtClean="0">
                <a:solidFill>
                  <a:schemeClr val="tx1"/>
                </a:solidFill>
                <a:effectLst/>
                <a:latin typeface="+mn-lt"/>
              </a:rPr>
              <a:pPr marL="0" indent="0" algn="ctr">
                <a:spcBef>
                  <a:spcPct val="0"/>
                </a:spcBef>
                <a:spcAft>
                  <a:spcPct val="0"/>
                </a:spcAft>
                <a:buNone/>
              </a:pPr>
              <a:t>20</a:t>
            </a:fld>
            <a:endParaRPr lang="nl-NL" noProof="0" dirty="0">
              <a:solidFill>
                <a:schemeClr val="tx1"/>
              </a:solidFill>
              <a:latin typeface="+mn-lt"/>
            </a:endParaRPr>
          </a:p>
        </p:txBody>
      </p:sp>
      <p:sp>
        <p:nvSpPr>
          <p:cNvPr id="141" name="Text Placeholder 10">
            <a:extLst>
              <a:ext uri="{FF2B5EF4-FFF2-40B4-BE49-F238E27FC236}">
                <a16:creationId xmlns:a16="http://schemas.microsoft.com/office/drawing/2014/main" id="{325A6AB7-8B93-4905-ABB7-3E2A4B790E4B}"/>
              </a:ext>
            </a:extLst>
          </p:cNvPr>
          <p:cNvSpPr>
            <a:spLocks noGrp="1"/>
          </p:cNvSpPr>
          <p:nvPr>
            <p:ph type="body" sz="quarter" idx="20"/>
          </p:nvPr>
        </p:nvSpPr>
        <p:spPr>
          <a:xfrm>
            <a:off x="658813" y="6643396"/>
            <a:ext cx="10869613" cy="259585"/>
          </a:xfrm>
        </p:spPr>
        <p:txBody>
          <a:bodyPr/>
          <a:lstStyle/>
          <a:p>
            <a:pPr marL="0" indent="0">
              <a:buNone/>
            </a:pPr>
            <a:r>
              <a:rPr lang="nl-NL" dirty="0"/>
              <a:t>Bron: Financiële jaarverslagen van het rijk, 2011 – 2020; Decembercirculaires 2012-2021 </a:t>
            </a:r>
          </a:p>
          <a:p>
            <a:endParaRPr lang="nl-NL" dirty="0"/>
          </a:p>
        </p:txBody>
      </p:sp>
      <p:sp>
        <p:nvSpPr>
          <p:cNvPr id="53" name="Rectangle: Rounded Corners 52">
            <a:extLst>
              <a:ext uri="{FF2B5EF4-FFF2-40B4-BE49-F238E27FC236}">
                <a16:creationId xmlns:a16="http://schemas.microsoft.com/office/drawing/2014/main" id="{583D37AF-5B9C-44CA-8026-8DD1A346554F}"/>
              </a:ext>
            </a:extLst>
          </p:cNvPr>
          <p:cNvSpPr/>
          <p:nvPr/>
        </p:nvSpPr>
        <p:spPr>
          <a:xfrm>
            <a:off x="1988326" y="3098978"/>
            <a:ext cx="963613" cy="271835"/>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chemeClr val="tx1"/>
                </a:solidFill>
              </a:rPr>
              <a:t>+ 0,7% p.j.</a:t>
            </a:r>
          </a:p>
        </p:txBody>
      </p:sp>
      <p:sp>
        <p:nvSpPr>
          <p:cNvPr id="54" name="Rectangle: Rounded Corners 53">
            <a:extLst>
              <a:ext uri="{FF2B5EF4-FFF2-40B4-BE49-F238E27FC236}">
                <a16:creationId xmlns:a16="http://schemas.microsoft.com/office/drawing/2014/main" id="{22B5C324-DD3F-4606-A877-1CD89E654402}"/>
              </a:ext>
            </a:extLst>
          </p:cNvPr>
          <p:cNvSpPr/>
          <p:nvPr/>
        </p:nvSpPr>
        <p:spPr>
          <a:xfrm>
            <a:off x="9565480" y="3093961"/>
            <a:ext cx="963613" cy="271835"/>
          </a:xfrm>
          <a:prstGeom prst="roundRect">
            <a:avLst>
              <a:gd name="adj" fmla="val 4781"/>
            </a:avLst>
          </a:prstGeom>
          <a:solidFill>
            <a:srgbClr val="BF211E"/>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- 0,8% p.j.</a:t>
            </a:r>
          </a:p>
        </p:txBody>
      </p:sp>
      <p:sp>
        <p:nvSpPr>
          <p:cNvPr id="55" name="Rectangle: Rounded Corners 54">
            <a:extLst>
              <a:ext uri="{FF2B5EF4-FFF2-40B4-BE49-F238E27FC236}">
                <a16:creationId xmlns:a16="http://schemas.microsoft.com/office/drawing/2014/main" id="{565748DA-3834-4F8A-AF8E-C8650E399E79}"/>
              </a:ext>
            </a:extLst>
          </p:cNvPr>
          <p:cNvSpPr/>
          <p:nvPr/>
        </p:nvSpPr>
        <p:spPr>
          <a:xfrm>
            <a:off x="5787714" y="3093961"/>
            <a:ext cx="962648" cy="271835"/>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chemeClr val="tx1"/>
                </a:solidFill>
              </a:rPr>
              <a:t>+ 1,6% p.j.</a:t>
            </a:r>
          </a:p>
        </p:txBody>
      </p:sp>
      <p:sp>
        <p:nvSpPr>
          <p:cNvPr id="62" name="Slide Number Placeholder 4">
            <a:extLst>
              <a:ext uri="{FF2B5EF4-FFF2-40B4-BE49-F238E27FC236}">
                <a16:creationId xmlns:a16="http://schemas.microsoft.com/office/drawing/2014/main" id="{E318D4B6-B92D-4E97-9D4A-9913A75BD85F}"/>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10</a:t>
            </a:fld>
            <a:endParaRPr lang="nl-NL" noProof="0" dirty="0"/>
          </a:p>
        </p:txBody>
      </p:sp>
    </p:spTree>
    <p:extLst>
      <p:ext uri="{BB962C8B-B14F-4D97-AF65-F5344CB8AC3E}">
        <p14:creationId xmlns:p14="http://schemas.microsoft.com/office/powerpoint/2010/main" val="108959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BF9BD70E-0420-4760-9950-89A0B56660A0}"/>
              </a:ext>
            </a:extLst>
          </p:cNvPr>
          <p:cNvGraphicFramePr>
            <a:graphicFrameLocks noChangeAspect="1"/>
          </p:cNvGraphicFramePr>
          <p:nvPr>
            <p:custDataLst>
              <p:tags r:id="rId2"/>
            </p:custDataLst>
            <p:extLst>
              <p:ext uri="{D42A27DB-BD31-4B8C-83A1-F6EECF244321}">
                <p14:modId xmlns:p14="http://schemas.microsoft.com/office/powerpoint/2010/main" val="532405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5" name="think-cell Slide" r:id="rId4" imgW="425" imgH="424" progId="TCLayout.ActiveDocument.1">
                  <p:embed/>
                </p:oleObj>
              </mc:Choice>
              <mc:Fallback>
                <p:oleObj name="think-cell Slide" r:id="rId4" imgW="425" imgH="424" progId="TCLayout.ActiveDocument.1">
                  <p:embed/>
                  <p:pic>
                    <p:nvPicPr>
                      <p:cNvPr id="14" name="Object 13" hidden="1">
                        <a:extLst>
                          <a:ext uri="{FF2B5EF4-FFF2-40B4-BE49-F238E27FC236}">
                            <a16:creationId xmlns:a16="http://schemas.microsoft.com/office/drawing/2014/main" id="{BF9BD70E-0420-4760-9950-89A0B56660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CE16AAB5-116A-49A7-945D-E74C1BF238D8}"/>
              </a:ext>
            </a:extLst>
          </p:cNvPr>
          <p:cNvSpPr>
            <a:spLocks noGrp="1"/>
          </p:cNvSpPr>
          <p:nvPr>
            <p:ph type="body" sz="quarter" idx="38"/>
          </p:nvPr>
        </p:nvSpPr>
        <p:spPr>
          <a:xfrm>
            <a:off x="8065327" y="2857381"/>
            <a:ext cx="3434400" cy="227225"/>
          </a:xfrm>
        </p:spPr>
        <p:txBody>
          <a:bodyPr anchor="ctr"/>
          <a:lstStyle/>
          <a:p>
            <a:pPr algn="ctr"/>
            <a:r>
              <a:rPr lang="nl-NL" sz="1600" dirty="0"/>
              <a:t>Financiële ontwikkeling</a:t>
            </a:r>
          </a:p>
        </p:txBody>
      </p:sp>
      <p:sp>
        <p:nvSpPr>
          <p:cNvPr id="6" name="Text Placeholder 5">
            <a:extLst>
              <a:ext uri="{FF2B5EF4-FFF2-40B4-BE49-F238E27FC236}">
                <a16:creationId xmlns:a16="http://schemas.microsoft.com/office/drawing/2014/main" id="{D6B34825-AC07-4488-A9B0-3F381B0AE25C}"/>
              </a:ext>
            </a:extLst>
          </p:cNvPr>
          <p:cNvSpPr>
            <a:spLocks noGrp="1"/>
          </p:cNvSpPr>
          <p:nvPr>
            <p:ph type="body" sz="quarter" idx="34"/>
          </p:nvPr>
        </p:nvSpPr>
        <p:spPr>
          <a:xfrm>
            <a:off x="4378800" y="2857381"/>
            <a:ext cx="3434400" cy="227225"/>
          </a:xfrm>
        </p:spPr>
        <p:txBody>
          <a:bodyPr anchor="ctr"/>
          <a:lstStyle/>
          <a:p>
            <a:pPr algn="ctr"/>
            <a:r>
              <a:rPr lang="nl-NL" sz="1600" dirty="0"/>
              <a:t>Bestedingsruimteontwikkeling</a:t>
            </a:r>
          </a:p>
        </p:txBody>
      </p:sp>
      <p:sp>
        <p:nvSpPr>
          <p:cNvPr id="7" name="Text Placeholder 6">
            <a:extLst>
              <a:ext uri="{FF2B5EF4-FFF2-40B4-BE49-F238E27FC236}">
                <a16:creationId xmlns:a16="http://schemas.microsoft.com/office/drawing/2014/main" id="{36231555-A245-4C2F-AEB5-1D624C95F606}"/>
              </a:ext>
            </a:extLst>
          </p:cNvPr>
          <p:cNvSpPr>
            <a:spLocks noGrp="1"/>
          </p:cNvSpPr>
          <p:nvPr>
            <p:ph type="body" sz="quarter" idx="30"/>
          </p:nvPr>
        </p:nvSpPr>
        <p:spPr>
          <a:xfrm>
            <a:off x="692275" y="2857381"/>
            <a:ext cx="3434400" cy="227225"/>
          </a:xfrm>
        </p:spPr>
        <p:txBody>
          <a:bodyPr anchor="ctr"/>
          <a:lstStyle/>
          <a:p>
            <a:pPr algn="ctr"/>
            <a:r>
              <a:rPr lang="nl-NL" sz="1600" dirty="0"/>
              <a:t>Algemene uitkering</a:t>
            </a:r>
            <a:r>
              <a:rPr lang="nl-NL" sz="1600" baseline="30000" dirty="0"/>
              <a:t>1</a:t>
            </a:r>
            <a:endParaRPr lang="nl-NL" sz="1600" dirty="0"/>
          </a:p>
        </p:txBody>
      </p:sp>
      <p:sp>
        <p:nvSpPr>
          <p:cNvPr id="8" name="Text Placeholder 7">
            <a:extLst>
              <a:ext uri="{FF2B5EF4-FFF2-40B4-BE49-F238E27FC236}">
                <a16:creationId xmlns:a16="http://schemas.microsoft.com/office/drawing/2014/main" id="{4E83079D-91D8-435D-BE55-C386DA1A0260}"/>
              </a:ext>
            </a:extLst>
          </p:cNvPr>
          <p:cNvSpPr>
            <a:spLocks noGrp="1"/>
          </p:cNvSpPr>
          <p:nvPr>
            <p:ph type="body" sz="quarter" idx="14"/>
          </p:nvPr>
        </p:nvSpPr>
        <p:spPr/>
        <p:txBody>
          <a:bodyPr/>
          <a:lstStyle/>
          <a:p>
            <a:endParaRPr lang="nl-NL" dirty="0"/>
          </a:p>
        </p:txBody>
      </p:sp>
      <p:sp>
        <p:nvSpPr>
          <p:cNvPr id="9" name="Title 8">
            <a:extLst>
              <a:ext uri="{FF2B5EF4-FFF2-40B4-BE49-F238E27FC236}">
                <a16:creationId xmlns:a16="http://schemas.microsoft.com/office/drawing/2014/main" id="{D5D64EC6-E372-4110-9D52-D5A7C9F3E405}"/>
              </a:ext>
            </a:extLst>
          </p:cNvPr>
          <p:cNvSpPr>
            <a:spLocks noGrp="1"/>
          </p:cNvSpPr>
          <p:nvPr>
            <p:ph type="title"/>
          </p:nvPr>
        </p:nvSpPr>
        <p:spPr/>
        <p:txBody>
          <a:bodyPr vert="horz"/>
          <a:lstStyle/>
          <a:p>
            <a:br>
              <a:rPr lang="nl-NL" dirty="0"/>
            </a:br>
            <a:r>
              <a:rPr lang="nl-NL" dirty="0"/>
              <a:t>…wat resulteert in een achteruitgang van </a:t>
            </a:r>
            <a:r>
              <a:rPr lang="nl-NL"/>
              <a:t>1,3 miljard</a:t>
            </a:r>
            <a:endParaRPr lang="nl-NL" dirty="0"/>
          </a:p>
        </p:txBody>
      </p:sp>
      <p:sp>
        <p:nvSpPr>
          <p:cNvPr id="12" name="Slide Number Placeholder 11">
            <a:extLst>
              <a:ext uri="{FF2B5EF4-FFF2-40B4-BE49-F238E27FC236}">
                <a16:creationId xmlns:a16="http://schemas.microsoft.com/office/drawing/2014/main" id="{A71CFBFB-215A-4242-8779-8EAF82EBB1B9}"/>
              </a:ext>
            </a:extLst>
          </p:cNvPr>
          <p:cNvSpPr>
            <a:spLocks noGrp="1"/>
          </p:cNvSpPr>
          <p:nvPr>
            <p:ph type="sldNum" sz="quarter" idx="12"/>
          </p:nvPr>
        </p:nvSpPr>
        <p:spPr/>
        <p:txBody>
          <a:bodyPr/>
          <a:lstStyle/>
          <a:p>
            <a:fld id="{992CD0B2-8AB2-4C6C-8876-E15753662C9B}" type="slidenum">
              <a:rPr lang="nl-NL" noProof="0" smtClean="0"/>
              <a:pPr/>
              <a:t>11</a:t>
            </a:fld>
            <a:endParaRPr lang="nl-NL" noProof="0" dirty="0"/>
          </a:p>
        </p:txBody>
      </p:sp>
      <p:sp>
        <p:nvSpPr>
          <p:cNvPr id="34" name="Rectangle: Rounded Corners 33">
            <a:extLst>
              <a:ext uri="{FF2B5EF4-FFF2-40B4-BE49-F238E27FC236}">
                <a16:creationId xmlns:a16="http://schemas.microsoft.com/office/drawing/2014/main" id="{5C4FED87-A7CA-4AFF-90DB-56EAA5E14F13}"/>
              </a:ext>
            </a:extLst>
          </p:cNvPr>
          <p:cNvSpPr/>
          <p:nvPr/>
        </p:nvSpPr>
        <p:spPr>
          <a:xfrm>
            <a:off x="1036673" y="3379507"/>
            <a:ext cx="2749343" cy="1482505"/>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t>17,0 </a:t>
            </a:r>
          </a:p>
          <a:p>
            <a:pPr marL="0" indent="0" algn="ctr">
              <a:buNone/>
            </a:pPr>
            <a:r>
              <a:rPr lang="nl-NL" sz="2400" b="1" dirty="0" err="1"/>
              <a:t>mld</a:t>
            </a:r>
            <a:endParaRPr lang="nl-NL" sz="2400" b="1" dirty="0">
              <a:solidFill>
                <a:schemeClr val="tx1"/>
              </a:solidFill>
            </a:endParaRPr>
          </a:p>
        </p:txBody>
      </p:sp>
      <p:sp>
        <p:nvSpPr>
          <p:cNvPr id="38" name="Rectangle: Rounded Corners 37">
            <a:extLst>
              <a:ext uri="{FF2B5EF4-FFF2-40B4-BE49-F238E27FC236}">
                <a16:creationId xmlns:a16="http://schemas.microsoft.com/office/drawing/2014/main" id="{18E32EA8-87A9-44FE-8528-575186C33E77}"/>
              </a:ext>
            </a:extLst>
          </p:cNvPr>
          <p:cNvSpPr/>
          <p:nvPr/>
        </p:nvSpPr>
        <p:spPr>
          <a:xfrm>
            <a:off x="4721329" y="3369795"/>
            <a:ext cx="2749342" cy="1482505"/>
          </a:xfrm>
          <a:prstGeom prst="roundRect">
            <a:avLst>
              <a:gd name="adj" fmla="val 4781"/>
            </a:avLst>
          </a:prstGeom>
          <a:solidFill>
            <a:srgbClr val="BF211E"/>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bg1"/>
                </a:solidFill>
              </a:rPr>
              <a:t>- 7,5%</a:t>
            </a:r>
          </a:p>
        </p:txBody>
      </p:sp>
      <p:sp>
        <p:nvSpPr>
          <p:cNvPr id="40" name="Rectangle: Rounded Corners 39">
            <a:extLst>
              <a:ext uri="{FF2B5EF4-FFF2-40B4-BE49-F238E27FC236}">
                <a16:creationId xmlns:a16="http://schemas.microsoft.com/office/drawing/2014/main" id="{CAF1FE14-6E91-4D01-8EA2-283E56E4D307}"/>
              </a:ext>
            </a:extLst>
          </p:cNvPr>
          <p:cNvSpPr/>
          <p:nvPr/>
        </p:nvSpPr>
        <p:spPr>
          <a:xfrm>
            <a:off x="8405985" y="3379507"/>
            <a:ext cx="2749342" cy="1482505"/>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- 1,3 </a:t>
            </a:r>
          </a:p>
          <a:p>
            <a:pPr marL="0" indent="0" algn="ctr">
              <a:buNone/>
            </a:pPr>
            <a:r>
              <a:rPr lang="nl-NL" sz="2400" b="1" dirty="0" err="1">
                <a:solidFill>
                  <a:schemeClr val="tx1"/>
                </a:solidFill>
              </a:rPr>
              <a:t>mld</a:t>
            </a:r>
            <a:r>
              <a:rPr lang="nl-NL" sz="2400" b="1" dirty="0">
                <a:solidFill>
                  <a:schemeClr val="tx1"/>
                </a:solidFill>
              </a:rPr>
              <a:t> </a:t>
            </a:r>
          </a:p>
        </p:txBody>
      </p:sp>
      <p:sp>
        <p:nvSpPr>
          <p:cNvPr id="4" name="Multiplication Sign 3">
            <a:extLst>
              <a:ext uri="{FF2B5EF4-FFF2-40B4-BE49-F238E27FC236}">
                <a16:creationId xmlns:a16="http://schemas.microsoft.com/office/drawing/2014/main" id="{4F0F10A2-6F72-4B6A-BA08-A65A94E75002}"/>
              </a:ext>
            </a:extLst>
          </p:cNvPr>
          <p:cNvSpPr/>
          <p:nvPr/>
        </p:nvSpPr>
        <p:spPr>
          <a:xfrm>
            <a:off x="3998156" y="3861490"/>
            <a:ext cx="511031" cy="511031"/>
          </a:xfrm>
          <a:prstGeom prst="mathMultiply">
            <a:avLst/>
          </a:prstGeom>
          <a:no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13" name="Equals 12">
            <a:extLst>
              <a:ext uri="{FF2B5EF4-FFF2-40B4-BE49-F238E27FC236}">
                <a16:creationId xmlns:a16="http://schemas.microsoft.com/office/drawing/2014/main" id="{BF3D2D2B-A4C5-4ABC-8758-C4B69A82D2D0}"/>
              </a:ext>
            </a:extLst>
          </p:cNvPr>
          <p:cNvSpPr/>
          <p:nvPr/>
        </p:nvSpPr>
        <p:spPr>
          <a:xfrm>
            <a:off x="7682812" y="3865243"/>
            <a:ext cx="511031" cy="511031"/>
          </a:xfrm>
          <a:prstGeom prst="mathEqual">
            <a:avLst/>
          </a:prstGeom>
          <a:no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49" name="Text Placeholder 7">
            <a:extLst>
              <a:ext uri="{FF2B5EF4-FFF2-40B4-BE49-F238E27FC236}">
                <a16:creationId xmlns:a16="http://schemas.microsoft.com/office/drawing/2014/main" id="{40BDA7A1-FF7F-4C3B-A8AE-FB00443A5385}"/>
              </a:ext>
            </a:extLst>
          </p:cNvPr>
          <p:cNvSpPr txBox="1">
            <a:spLocks/>
          </p:cNvSpPr>
          <p:nvPr/>
        </p:nvSpPr>
        <p:spPr>
          <a:xfrm>
            <a:off x="662780" y="6411293"/>
            <a:ext cx="10868400" cy="420076"/>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a:p>
            <a:endParaRPr lang="nl-NL" dirty="0"/>
          </a:p>
          <a:p>
            <a:endParaRPr lang="nl-NL" dirty="0"/>
          </a:p>
          <a:p>
            <a:endParaRPr lang="nl-NL" dirty="0"/>
          </a:p>
          <a:p>
            <a:endParaRPr lang="nl-NL" dirty="0"/>
          </a:p>
          <a:p>
            <a:endParaRPr lang="nl-NL" dirty="0"/>
          </a:p>
          <a:p>
            <a:pPr marL="0" indent="0">
              <a:buNone/>
            </a:pPr>
            <a:r>
              <a:rPr lang="nl-NL" dirty="0">
                <a:solidFill>
                  <a:schemeClr val="bg1"/>
                </a:solidFill>
              </a:rPr>
              <a:t>Afgeleide raming</a:t>
            </a:r>
          </a:p>
          <a:p>
            <a:pPr marL="0" indent="0">
              <a:buNone/>
            </a:pPr>
            <a:r>
              <a:rPr lang="nl-NL" dirty="0"/>
              <a:t>1. De algemene uitkering betreft de hier de grondslag uit 2011. De bijbehorende bestedingsruimteontwikkeling en financiële ontwikkeling zijn dus exclusief ontwikkelingen gerelateerd aan taakmutaties (zie p. 27 voor ontwikkelingen inclusief taakmutaties)</a:t>
            </a:r>
          </a:p>
          <a:p>
            <a:pPr marL="0" indent="0">
              <a:buNone/>
            </a:pPr>
            <a:r>
              <a:rPr lang="nl-NL" dirty="0">
                <a:solidFill>
                  <a:schemeClr val="bg1"/>
                </a:solidFill>
              </a:rPr>
              <a:t>2. De bestedingsruimteontwikkeling is de ontwikkeling van de effectieve bestedingsruimte (i.e. hoeveel kunnen gemeenten uitgeven relatief t.o.v. het werk dat zij dienen te verrichten)</a:t>
            </a:r>
          </a:p>
          <a:p>
            <a:endParaRPr lang="nl-NL" dirty="0"/>
          </a:p>
        </p:txBody>
      </p:sp>
    </p:spTree>
    <p:extLst>
      <p:ext uri="{BB962C8B-B14F-4D97-AF65-F5344CB8AC3E}">
        <p14:creationId xmlns:p14="http://schemas.microsoft.com/office/powerpoint/2010/main" val="226534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67C9A948-1A15-40AC-A0B9-12EEF4BAA38E}"/>
              </a:ext>
            </a:extLst>
          </p:cNvPr>
          <p:cNvGraphicFramePr>
            <a:graphicFrameLocks noChangeAspect="1"/>
          </p:cNvGraphicFramePr>
          <p:nvPr>
            <p:custDataLst>
              <p:tags r:id="rId2"/>
            </p:custDataLst>
            <p:extLst>
              <p:ext uri="{D42A27DB-BD31-4B8C-83A1-F6EECF244321}">
                <p14:modId xmlns:p14="http://schemas.microsoft.com/office/powerpoint/2010/main" val="791412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9"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67C9A948-1A15-40AC-A0B9-12EEF4BAA3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5" name="Text Placeholder 7">
            <a:extLst>
              <a:ext uri="{FF2B5EF4-FFF2-40B4-BE49-F238E27FC236}">
                <a16:creationId xmlns:a16="http://schemas.microsoft.com/office/drawing/2014/main" id="{52587F46-7695-4B26-A258-18D39BF790C8}"/>
              </a:ext>
            </a:extLst>
          </p:cNvPr>
          <p:cNvSpPr txBox="1">
            <a:spLocks/>
          </p:cNvSpPr>
          <p:nvPr/>
        </p:nvSpPr>
        <p:spPr>
          <a:xfrm>
            <a:off x="662780" y="6411293"/>
            <a:ext cx="10868400" cy="420076"/>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a:p>
            <a:endParaRPr lang="nl-NL" dirty="0"/>
          </a:p>
          <a:p>
            <a:endParaRPr lang="nl-NL" dirty="0"/>
          </a:p>
          <a:p>
            <a:endParaRPr lang="nl-NL" dirty="0"/>
          </a:p>
          <a:p>
            <a:endParaRPr lang="nl-NL" dirty="0"/>
          </a:p>
          <a:p>
            <a:endParaRPr lang="nl-NL" dirty="0"/>
          </a:p>
          <a:p>
            <a:pPr marL="0" indent="0">
              <a:buNone/>
            </a:pPr>
            <a:r>
              <a:rPr lang="nl-NL" dirty="0"/>
              <a:t>* Afgeleide raming</a:t>
            </a:r>
          </a:p>
          <a:p>
            <a:pPr marL="0" indent="0">
              <a:buNone/>
            </a:pPr>
            <a:r>
              <a:rPr lang="nl-NL" dirty="0"/>
              <a:t>1. In dit document worden de uitkeringsontwikkeling en ontwikkeling van BBP weergegeven als waarden gecorrigeerd voor inflatie</a:t>
            </a:r>
          </a:p>
          <a:p>
            <a:pPr marL="0" indent="0">
              <a:buNone/>
            </a:pPr>
            <a:r>
              <a:rPr lang="nl-NL" dirty="0"/>
              <a:t>2. De bestedingsruimteontwikkeling is de ontwikkeling van de effectieve bestedingsruimte (i.e. hoeveel kunnen gemeenten uitgeven relatief t.o.v. het werk dat zij dienen te verrichten)</a:t>
            </a:r>
          </a:p>
          <a:p>
            <a:endParaRPr lang="nl-NL" dirty="0"/>
          </a:p>
        </p:txBody>
      </p:sp>
      <p:sp>
        <p:nvSpPr>
          <p:cNvPr id="4" name="Text Placeholder 3">
            <a:extLst>
              <a:ext uri="{FF2B5EF4-FFF2-40B4-BE49-F238E27FC236}">
                <a16:creationId xmlns:a16="http://schemas.microsoft.com/office/drawing/2014/main" id="{1E7D7AE4-4642-4920-86EF-165A586B179E}"/>
              </a:ext>
            </a:extLst>
          </p:cNvPr>
          <p:cNvSpPr>
            <a:spLocks noGrp="1"/>
          </p:cNvSpPr>
          <p:nvPr>
            <p:ph type="body" sz="quarter" idx="34"/>
          </p:nvPr>
        </p:nvSpPr>
        <p:spPr>
          <a:xfrm>
            <a:off x="6237221" y="1673329"/>
            <a:ext cx="5292000" cy="360000"/>
          </a:xfrm>
        </p:spPr>
        <p:txBody>
          <a:bodyPr/>
          <a:lstStyle/>
          <a:p>
            <a:r>
              <a:rPr lang="nl-NL" dirty="0"/>
              <a:t>Ontwikkeling van de werklast</a:t>
            </a:r>
          </a:p>
          <a:p>
            <a:endParaRPr lang="nl-NL" dirty="0"/>
          </a:p>
        </p:txBody>
      </p:sp>
      <p:sp>
        <p:nvSpPr>
          <p:cNvPr id="5" name="Text Placeholder 4">
            <a:extLst>
              <a:ext uri="{FF2B5EF4-FFF2-40B4-BE49-F238E27FC236}">
                <a16:creationId xmlns:a16="http://schemas.microsoft.com/office/drawing/2014/main" id="{974BB038-70EE-4790-B471-85BBAB868C91}"/>
              </a:ext>
            </a:extLst>
          </p:cNvPr>
          <p:cNvSpPr>
            <a:spLocks noGrp="1"/>
          </p:cNvSpPr>
          <p:nvPr>
            <p:ph type="body" sz="quarter" idx="30"/>
          </p:nvPr>
        </p:nvSpPr>
        <p:spPr>
          <a:xfrm>
            <a:off x="662780" y="1673329"/>
            <a:ext cx="5292000" cy="360000"/>
          </a:xfrm>
        </p:spPr>
        <p:txBody>
          <a:bodyPr/>
          <a:lstStyle/>
          <a:p>
            <a:r>
              <a:rPr lang="nl-NL" dirty="0"/>
              <a:t>Ontwikkeling van de uitkering</a:t>
            </a:r>
          </a:p>
        </p:txBody>
      </p:sp>
      <p:sp>
        <p:nvSpPr>
          <p:cNvPr id="6" name="Text Placeholder 5">
            <a:extLst>
              <a:ext uri="{FF2B5EF4-FFF2-40B4-BE49-F238E27FC236}">
                <a16:creationId xmlns:a16="http://schemas.microsoft.com/office/drawing/2014/main" id="{A62D43F3-B710-4F29-8968-628710C07A7F}"/>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6D4EE8D9-4232-4876-B14C-EF5787B5FC07}"/>
              </a:ext>
            </a:extLst>
          </p:cNvPr>
          <p:cNvSpPr>
            <a:spLocks noGrp="1"/>
          </p:cNvSpPr>
          <p:nvPr>
            <p:ph type="title"/>
          </p:nvPr>
        </p:nvSpPr>
        <p:spPr/>
        <p:txBody>
          <a:bodyPr vert="horz"/>
          <a:lstStyle/>
          <a:p>
            <a:r>
              <a:rPr lang="nl-NL" dirty="0"/>
              <a:t>Zoom-in uitkeringsontwikkeling</a:t>
            </a:r>
          </a:p>
        </p:txBody>
      </p:sp>
      <p:sp>
        <p:nvSpPr>
          <p:cNvPr id="10" name="Slide Number Placeholder 9">
            <a:extLst>
              <a:ext uri="{FF2B5EF4-FFF2-40B4-BE49-F238E27FC236}">
                <a16:creationId xmlns:a16="http://schemas.microsoft.com/office/drawing/2014/main" id="{681C019D-7A91-4C64-A265-FD7FA3676544}"/>
              </a:ext>
            </a:extLst>
          </p:cNvPr>
          <p:cNvSpPr>
            <a:spLocks noGrp="1"/>
          </p:cNvSpPr>
          <p:nvPr>
            <p:ph type="sldNum" sz="quarter" idx="12"/>
          </p:nvPr>
        </p:nvSpPr>
        <p:spPr/>
        <p:txBody>
          <a:bodyPr/>
          <a:lstStyle/>
          <a:p>
            <a:fld id="{992CD0B2-8AB2-4C6C-8876-E15753662C9B}" type="slidenum">
              <a:rPr lang="nl-NL" noProof="0" smtClean="0"/>
              <a:pPr/>
              <a:t>12</a:t>
            </a:fld>
            <a:endParaRPr lang="nl-NL" noProof="0" dirty="0"/>
          </a:p>
        </p:txBody>
      </p:sp>
      <p:cxnSp>
        <p:nvCxnSpPr>
          <p:cNvPr id="13" name="Connector: Elbow 12">
            <a:extLst>
              <a:ext uri="{FF2B5EF4-FFF2-40B4-BE49-F238E27FC236}">
                <a16:creationId xmlns:a16="http://schemas.microsoft.com/office/drawing/2014/main" id="{DE64133F-806F-4D62-9D69-B9F21BC3EEF8}"/>
              </a:ext>
            </a:extLst>
          </p:cNvPr>
          <p:cNvCxnSpPr>
            <a:cxnSpLocks/>
            <a:stCxn id="54" idx="1"/>
            <a:endCxn id="48" idx="3"/>
          </p:cNvCxnSpPr>
          <p:nvPr/>
        </p:nvCxnSpPr>
        <p:spPr>
          <a:xfrm rot="10800000" flipV="1">
            <a:off x="2237439" y="2580452"/>
            <a:ext cx="282577" cy="834074"/>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4EB3734E-61AA-4E06-9993-B8D7DF65937F}"/>
              </a:ext>
            </a:extLst>
          </p:cNvPr>
          <p:cNvCxnSpPr>
            <a:cxnSpLocks/>
            <a:stCxn id="48" idx="3"/>
            <a:endCxn id="62" idx="1"/>
          </p:cNvCxnSpPr>
          <p:nvPr/>
        </p:nvCxnSpPr>
        <p:spPr>
          <a:xfrm>
            <a:off x="2237438" y="3414526"/>
            <a:ext cx="282577" cy="839098"/>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1CA55726-A7C2-48F6-9D61-75C475A2671D}"/>
              </a:ext>
            </a:extLst>
          </p:cNvPr>
          <p:cNvCxnSpPr>
            <a:cxnSpLocks/>
            <a:stCxn id="64" idx="1"/>
            <a:endCxn id="54" idx="3"/>
          </p:cNvCxnSpPr>
          <p:nvPr/>
        </p:nvCxnSpPr>
        <p:spPr>
          <a:xfrm rot="10800000" flipV="1">
            <a:off x="3972616" y="2127718"/>
            <a:ext cx="292429" cy="452733"/>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856CB87D-9973-4EEE-AF81-05A486266F48}"/>
              </a:ext>
            </a:extLst>
          </p:cNvPr>
          <p:cNvCxnSpPr>
            <a:cxnSpLocks/>
            <a:stCxn id="66" idx="1"/>
            <a:endCxn id="54" idx="3"/>
          </p:cNvCxnSpPr>
          <p:nvPr/>
        </p:nvCxnSpPr>
        <p:spPr>
          <a:xfrm rot="10800000">
            <a:off x="3972615" y="2580453"/>
            <a:ext cx="286992" cy="398355"/>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3FB5497F-7F2A-4A05-998C-2F7A09AA5475}"/>
              </a:ext>
            </a:extLst>
          </p:cNvPr>
          <p:cNvCxnSpPr>
            <a:cxnSpLocks/>
            <a:stCxn id="70" idx="1"/>
            <a:endCxn id="67" idx="3"/>
          </p:cNvCxnSpPr>
          <p:nvPr/>
        </p:nvCxnSpPr>
        <p:spPr>
          <a:xfrm rot="10800000">
            <a:off x="7682042" y="3408727"/>
            <a:ext cx="301496" cy="428843"/>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6579A3D2-AAB8-47BC-ADD9-83B4D9469959}"/>
              </a:ext>
            </a:extLst>
          </p:cNvPr>
          <p:cNvCxnSpPr>
            <a:cxnSpLocks/>
            <a:stCxn id="68" idx="1"/>
            <a:endCxn id="67" idx="3"/>
          </p:cNvCxnSpPr>
          <p:nvPr/>
        </p:nvCxnSpPr>
        <p:spPr>
          <a:xfrm rot="10800000" flipV="1">
            <a:off x="7682042" y="2999380"/>
            <a:ext cx="286992" cy="409346"/>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2A65C534-8DE2-42D1-93D1-D28B8CCCF2B2}"/>
              </a:ext>
            </a:extLst>
          </p:cNvPr>
          <p:cNvCxnSpPr>
            <a:cxnSpLocks/>
            <a:stCxn id="71" idx="1"/>
            <a:endCxn id="70" idx="3"/>
          </p:cNvCxnSpPr>
          <p:nvPr/>
        </p:nvCxnSpPr>
        <p:spPr>
          <a:xfrm rot="10800000" flipV="1">
            <a:off x="9436139" y="3417091"/>
            <a:ext cx="282577" cy="420478"/>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E391159F-E533-4AA7-84F5-66EF73C2FC33}"/>
              </a:ext>
            </a:extLst>
          </p:cNvPr>
          <p:cNvCxnSpPr>
            <a:cxnSpLocks/>
            <a:stCxn id="72" idx="1"/>
            <a:endCxn id="70" idx="3"/>
          </p:cNvCxnSpPr>
          <p:nvPr/>
        </p:nvCxnSpPr>
        <p:spPr>
          <a:xfrm rot="10800000">
            <a:off x="9436139" y="3837570"/>
            <a:ext cx="282577" cy="416049"/>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5094D51-81B8-451E-8C58-E6874584735E}"/>
              </a:ext>
            </a:extLst>
          </p:cNvPr>
          <p:cNvCxnSpPr>
            <a:cxnSpLocks/>
            <a:stCxn id="48" idx="3"/>
            <a:endCxn id="60" idx="1"/>
          </p:cNvCxnSpPr>
          <p:nvPr/>
        </p:nvCxnSpPr>
        <p:spPr>
          <a:xfrm>
            <a:off x="2237438" y="3414526"/>
            <a:ext cx="282577" cy="2512"/>
          </a:xfrm>
          <a:prstGeom prst="line">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65EDB24C-9D9A-47CC-BCA4-5E71855D94E3}"/>
              </a:ext>
            </a:extLst>
          </p:cNvPr>
          <p:cNvSpPr/>
          <p:nvPr/>
        </p:nvSpPr>
        <p:spPr>
          <a:xfrm>
            <a:off x="784838" y="3067332"/>
            <a:ext cx="1452600" cy="694387"/>
          </a:xfrm>
          <a:prstGeom prst="roundRect">
            <a:avLst>
              <a:gd name="adj" fmla="val 4781"/>
            </a:avLst>
          </a:prstGeom>
          <a:solidFill>
            <a:srgbClr val="408E94"/>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solidFill>
                  <a:schemeClr val="bg1"/>
                </a:solidFill>
              </a:rPr>
              <a:t>Uitkerings-ontwikkeling</a:t>
            </a:r>
            <a:r>
              <a:rPr lang="nl-NL" sz="1300" baseline="30000" dirty="0">
                <a:solidFill>
                  <a:schemeClr val="bg1"/>
                </a:solidFill>
              </a:rPr>
              <a:t>1</a:t>
            </a:r>
          </a:p>
        </p:txBody>
      </p:sp>
      <p:sp>
        <p:nvSpPr>
          <p:cNvPr id="54" name="Rectangle: Rounded Corners 53">
            <a:extLst>
              <a:ext uri="{FF2B5EF4-FFF2-40B4-BE49-F238E27FC236}">
                <a16:creationId xmlns:a16="http://schemas.microsoft.com/office/drawing/2014/main" id="{85BE41AF-1C56-4E22-9A2A-C551BCE0BD01}"/>
              </a:ext>
            </a:extLst>
          </p:cNvPr>
          <p:cNvSpPr/>
          <p:nvPr/>
        </p:nvSpPr>
        <p:spPr>
          <a:xfrm>
            <a:off x="2520015" y="2233258"/>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t>
            </a:r>
            <a:br>
              <a:rPr lang="nl-NL" sz="1300" dirty="0"/>
            </a:br>
            <a:r>
              <a:rPr lang="nl-NL" sz="1300" dirty="0"/>
              <a:t>BBP</a:t>
            </a:r>
            <a:r>
              <a:rPr lang="nl-NL" sz="1300" baseline="30000" dirty="0"/>
              <a:t>1</a:t>
            </a:r>
          </a:p>
        </p:txBody>
      </p:sp>
      <p:sp>
        <p:nvSpPr>
          <p:cNvPr id="60" name="Rectangle: Rounded Corners 59">
            <a:extLst>
              <a:ext uri="{FF2B5EF4-FFF2-40B4-BE49-F238E27FC236}">
                <a16:creationId xmlns:a16="http://schemas.microsoft.com/office/drawing/2014/main" id="{285DF81D-B105-49EA-8698-1538EEC083A7}"/>
              </a:ext>
            </a:extLst>
          </p:cNvPr>
          <p:cNvSpPr/>
          <p:nvPr/>
        </p:nvSpPr>
        <p:spPr>
          <a:xfrm>
            <a:off x="2520015" y="3069844"/>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300" dirty="0"/>
          </a:p>
        </p:txBody>
      </p:sp>
      <p:sp>
        <p:nvSpPr>
          <p:cNvPr id="62" name="Rectangle: Rounded Corners 61">
            <a:extLst>
              <a:ext uri="{FF2B5EF4-FFF2-40B4-BE49-F238E27FC236}">
                <a16:creationId xmlns:a16="http://schemas.microsoft.com/office/drawing/2014/main" id="{7C8DF100-281A-4F42-9037-19A45C785924}"/>
              </a:ext>
            </a:extLst>
          </p:cNvPr>
          <p:cNvSpPr/>
          <p:nvPr/>
        </p:nvSpPr>
        <p:spPr>
          <a:xfrm>
            <a:off x="2520015" y="3906430"/>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300" dirty="0"/>
          </a:p>
        </p:txBody>
      </p:sp>
      <p:sp>
        <p:nvSpPr>
          <p:cNvPr id="64" name="Rectangle: Rounded Corners 63">
            <a:extLst>
              <a:ext uri="{FF2B5EF4-FFF2-40B4-BE49-F238E27FC236}">
                <a16:creationId xmlns:a16="http://schemas.microsoft.com/office/drawing/2014/main" id="{C946B40C-8F59-4EBA-BA94-871CA32B2B54}"/>
              </a:ext>
            </a:extLst>
          </p:cNvPr>
          <p:cNvSpPr/>
          <p:nvPr/>
        </p:nvSpPr>
        <p:spPr>
          <a:xfrm>
            <a:off x="4265044" y="1780525"/>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aantal inwoners</a:t>
            </a:r>
          </a:p>
        </p:txBody>
      </p:sp>
      <p:sp>
        <p:nvSpPr>
          <p:cNvPr id="66" name="Rectangle: Rounded Corners 65">
            <a:extLst>
              <a:ext uri="{FF2B5EF4-FFF2-40B4-BE49-F238E27FC236}">
                <a16:creationId xmlns:a16="http://schemas.microsoft.com/office/drawing/2014/main" id="{23D6BF9E-F786-4B27-B2E0-C4852058DB22}"/>
              </a:ext>
            </a:extLst>
          </p:cNvPr>
          <p:cNvSpPr/>
          <p:nvPr/>
        </p:nvSpPr>
        <p:spPr>
          <a:xfrm>
            <a:off x="4259607" y="2631613"/>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t>
            </a:r>
            <a:br>
              <a:rPr lang="nl-NL" sz="1300" dirty="0"/>
            </a:br>
            <a:r>
              <a:rPr lang="nl-NL" sz="1300" dirty="0"/>
              <a:t>BBP / inwoner</a:t>
            </a:r>
          </a:p>
        </p:txBody>
      </p:sp>
      <p:sp>
        <p:nvSpPr>
          <p:cNvPr id="67" name="Rectangle: Rounded Corners 66">
            <a:extLst>
              <a:ext uri="{FF2B5EF4-FFF2-40B4-BE49-F238E27FC236}">
                <a16:creationId xmlns:a16="http://schemas.microsoft.com/office/drawing/2014/main" id="{93331030-72F4-4926-A073-7E1D526F78C2}"/>
              </a:ext>
            </a:extLst>
          </p:cNvPr>
          <p:cNvSpPr/>
          <p:nvPr/>
        </p:nvSpPr>
        <p:spPr>
          <a:xfrm>
            <a:off x="6229442" y="3061532"/>
            <a:ext cx="1452600" cy="694387"/>
          </a:xfrm>
          <a:prstGeom prst="roundRect">
            <a:avLst>
              <a:gd name="adj" fmla="val 4781"/>
            </a:avLst>
          </a:prstGeom>
          <a:solidFill>
            <a:srgbClr val="408E94"/>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solidFill>
                  <a:schemeClr val="bg1"/>
                </a:solidFill>
              </a:rPr>
              <a:t>Werklast- ontwikkeling</a:t>
            </a:r>
            <a:endParaRPr lang="nl-NL" sz="1300" dirty="0">
              <a:solidFill>
                <a:schemeClr val="bg2"/>
              </a:solidFill>
            </a:endParaRPr>
          </a:p>
        </p:txBody>
      </p:sp>
      <p:sp>
        <p:nvSpPr>
          <p:cNvPr id="68" name="Rectangle: Rounded Corners 67">
            <a:extLst>
              <a:ext uri="{FF2B5EF4-FFF2-40B4-BE49-F238E27FC236}">
                <a16:creationId xmlns:a16="http://schemas.microsoft.com/office/drawing/2014/main" id="{620C6169-4518-47C3-97A2-8CF29095CAC1}"/>
              </a:ext>
            </a:extLst>
          </p:cNvPr>
          <p:cNvSpPr/>
          <p:nvPr/>
        </p:nvSpPr>
        <p:spPr>
          <a:xfrm>
            <a:off x="7969034" y="2652186"/>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aantal inwoners</a:t>
            </a:r>
          </a:p>
        </p:txBody>
      </p:sp>
      <p:sp>
        <p:nvSpPr>
          <p:cNvPr id="70" name="Rectangle: Rounded Corners 69">
            <a:extLst>
              <a:ext uri="{FF2B5EF4-FFF2-40B4-BE49-F238E27FC236}">
                <a16:creationId xmlns:a16="http://schemas.microsoft.com/office/drawing/2014/main" id="{A47F7A09-D10D-4241-ADAB-8F1B6B2B4224}"/>
              </a:ext>
            </a:extLst>
          </p:cNvPr>
          <p:cNvSpPr/>
          <p:nvPr/>
        </p:nvSpPr>
        <p:spPr>
          <a:xfrm>
            <a:off x="7983538" y="3490375"/>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werklast / inwoner</a:t>
            </a:r>
          </a:p>
        </p:txBody>
      </p:sp>
      <p:sp>
        <p:nvSpPr>
          <p:cNvPr id="71" name="Rectangle: Rounded Corners 70">
            <a:extLst>
              <a:ext uri="{FF2B5EF4-FFF2-40B4-BE49-F238E27FC236}">
                <a16:creationId xmlns:a16="http://schemas.microsoft.com/office/drawing/2014/main" id="{C3EC8A92-CD09-493D-BFD8-2D584B3B3450}"/>
              </a:ext>
            </a:extLst>
          </p:cNvPr>
          <p:cNvSpPr/>
          <p:nvPr/>
        </p:nvSpPr>
        <p:spPr>
          <a:xfrm>
            <a:off x="9718715" y="3069897"/>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doelgroepen</a:t>
            </a:r>
          </a:p>
        </p:txBody>
      </p:sp>
      <p:sp>
        <p:nvSpPr>
          <p:cNvPr id="72" name="Rectangle: Rounded Corners 71">
            <a:extLst>
              <a:ext uri="{FF2B5EF4-FFF2-40B4-BE49-F238E27FC236}">
                <a16:creationId xmlns:a16="http://schemas.microsoft.com/office/drawing/2014/main" id="{5B43831C-4B9B-471C-88DD-77D1EC472E3F}"/>
              </a:ext>
            </a:extLst>
          </p:cNvPr>
          <p:cNvSpPr/>
          <p:nvPr/>
        </p:nvSpPr>
        <p:spPr>
          <a:xfrm>
            <a:off x="9718715" y="3906424"/>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Niet verklaarde ontwikkeling</a:t>
            </a:r>
          </a:p>
        </p:txBody>
      </p:sp>
      <p:sp>
        <p:nvSpPr>
          <p:cNvPr id="102" name="Rectangle 101">
            <a:extLst>
              <a:ext uri="{FF2B5EF4-FFF2-40B4-BE49-F238E27FC236}">
                <a16:creationId xmlns:a16="http://schemas.microsoft.com/office/drawing/2014/main" id="{AFE6A55A-EF8A-485A-98F4-5A596314EC13}"/>
              </a:ext>
            </a:extLst>
          </p:cNvPr>
          <p:cNvSpPr/>
          <p:nvPr/>
        </p:nvSpPr>
        <p:spPr>
          <a:xfrm>
            <a:off x="2247935" y="4262818"/>
            <a:ext cx="235059" cy="416620"/>
          </a:xfrm>
          <a:prstGeom prst="rect">
            <a:avLst/>
          </a:prstGeom>
          <a:solidFill>
            <a:schemeClr val="bg1">
              <a:alpha val="61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sz="1300" dirty="0"/>
          </a:p>
        </p:txBody>
      </p:sp>
      <p:sp>
        <p:nvSpPr>
          <p:cNvPr id="103" name="Rectangle 102">
            <a:extLst>
              <a:ext uri="{FF2B5EF4-FFF2-40B4-BE49-F238E27FC236}">
                <a16:creationId xmlns:a16="http://schemas.microsoft.com/office/drawing/2014/main" id="{DC5442BC-E8C3-4487-B7D0-017E1004F65A}"/>
              </a:ext>
            </a:extLst>
          </p:cNvPr>
          <p:cNvSpPr/>
          <p:nvPr/>
        </p:nvSpPr>
        <p:spPr>
          <a:xfrm>
            <a:off x="9394070" y="4271208"/>
            <a:ext cx="274620" cy="404856"/>
          </a:xfrm>
          <a:prstGeom prst="rect">
            <a:avLst/>
          </a:prstGeom>
          <a:solidFill>
            <a:schemeClr val="bg1">
              <a:alpha val="61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sz="1300" dirty="0"/>
          </a:p>
        </p:txBody>
      </p:sp>
      <p:sp>
        <p:nvSpPr>
          <p:cNvPr id="24" name="TextBox 23">
            <a:extLst>
              <a:ext uri="{FF2B5EF4-FFF2-40B4-BE49-F238E27FC236}">
                <a16:creationId xmlns:a16="http://schemas.microsoft.com/office/drawing/2014/main" id="{75C98D6B-EA99-4946-AF38-5FAD9BBBB229}"/>
              </a:ext>
            </a:extLst>
          </p:cNvPr>
          <p:cNvSpPr txBox="1"/>
          <p:nvPr/>
        </p:nvSpPr>
        <p:spPr>
          <a:xfrm>
            <a:off x="2479270" y="3941154"/>
            <a:ext cx="1542474" cy="433057"/>
          </a:xfrm>
          <a:prstGeom prst="rect">
            <a:avLst/>
          </a:prstGeom>
        </p:spPr>
        <p:txBody>
          <a:bodyPr vert="horz" wrap="square" lIns="91440" tIns="45720" rIns="91440" bIns="45720" rtlCol="0" anchor="t">
            <a:noAutofit/>
          </a:bodyPr>
          <a:lstStyle/>
          <a:p>
            <a:pPr marL="0" indent="0" algn="ctr">
              <a:buNone/>
            </a:pPr>
            <a:r>
              <a:rPr lang="nl-NL" sz="1300" dirty="0"/>
              <a:t>Ontwikkeling </a:t>
            </a:r>
            <a:br>
              <a:rPr lang="nl-NL" sz="1300" dirty="0"/>
            </a:br>
            <a:r>
              <a:rPr lang="nl-NL" sz="1300" dirty="0"/>
              <a:t>ARU / Rijksuitgaven</a:t>
            </a:r>
          </a:p>
        </p:txBody>
      </p:sp>
      <p:sp>
        <p:nvSpPr>
          <p:cNvPr id="57" name="TextBox 56">
            <a:extLst>
              <a:ext uri="{FF2B5EF4-FFF2-40B4-BE49-F238E27FC236}">
                <a16:creationId xmlns:a16="http://schemas.microsoft.com/office/drawing/2014/main" id="{1F5FF060-E556-4ABF-A2B3-B1A81635A2EF}"/>
              </a:ext>
            </a:extLst>
          </p:cNvPr>
          <p:cNvSpPr txBox="1"/>
          <p:nvPr/>
        </p:nvSpPr>
        <p:spPr>
          <a:xfrm>
            <a:off x="2479270" y="3100466"/>
            <a:ext cx="1542474" cy="433057"/>
          </a:xfrm>
          <a:prstGeom prst="rect">
            <a:avLst/>
          </a:prstGeom>
        </p:spPr>
        <p:txBody>
          <a:bodyPr vert="horz" wrap="square" lIns="91440" tIns="45720" rIns="91440" bIns="45720" rtlCol="0" anchor="t">
            <a:noAutofit/>
          </a:bodyPr>
          <a:lstStyle/>
          <a:p>
            <a:pPr marL="0" indent="0" algn="ctr">
              <a:buNone/>
            </a:pPr>
            <a:r>
              <a:rPr lang="nl-NL" sz="1300" dirty="0"/>
              <a:t>Ontwikkeling </a:t>
            </a:r>
            <a:br>
              <a:rPr lang="nl-NL" sz="1300" dirty="0"/>
            </a:br>
            <a:r>
              <a:rPr lang="nl-NL" sz="1300" dirty="0"/>
              <a:t>Rijksuitgaven / BBP</a:t>
            </a:r>
          </a:p>
        </p:txBody>
      </p:sp>
      <p:sp>
        <p:nvSpPr>
          <p:cNvPr id="41" name="Rectangle: Rounded Corners 40">
            <a:extLst>
              <a:ext uri="{FF2B5EF4-FFF2-40B4-BE49-F238E27FC236}">
                <a16:creationId xmlns:a16="http://schemas.microsoft.com/office/drawing/2014/main" id="{730ACF5D-027A-497D-B6C9-8848B1762C9A}"/>
              </a:ext>
            </a:extLst>
          </p:cNvPr>
          <p:cNvSpPr/>
          <p:nvPr/>
        </p:nvSpPr>
        <p:spPr>
          <a:xfrm>
            <a:off x="3467286" y="2686432"/>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+12,4%</a:t>
            </a:r>
          </a:p>
        </p:txBody>
      </p:sp>
      <p:sp>
        <p:nvSpPr>
          <p:cNvPr id="43" name="Rectangle: Rounded Corners 42">
            <a:extLst>
              <a:ext uri="{FF2B5EF4-FFF2-40B4-BE49-F238E27FC236}">
                <a16:creationId xmlns:a16="http://schemas.microsoft.com/office/drawing/2014/main" id="{F9913E8C-AD9C-4245-9F78-FE3DA85695B2}"/>
              </a:ext>
            </a:extLst>
          </p:cNvPr>
          <p:cNvSpPr/>
          <p:nvPr/>
        </p:nvSpPr>
        <p:spPr>
          <a:xfrm>
            <a:off x="3467530" y="3522076"/>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-10,5%</a:t>
            </a:r>
          </a:p>
        </p:txBody>
      </p:sp>
      <p:sp>
        <p:nvSpPr>
          <p:cNvPr id="44" name="Rectangle: Rounded Corners 43">
            <a:extLst>
              <a:ext uri="{FF2B5EF4-FFF2-40B4-BE49-F238E27FC236}">
                <a16:creationId xmlns:a16="http://schemas.microsoft.com/office/drawing/2014/main" id="{1C9C63AE-7290-4FA2-8231-5C39BBF0F5FB}"/>
              </a:ext>
            </a:extLst>
          </p:cNvPr>
          <p:cNvSpPr/>
          <p:nvPr/>
        </p:nvSpPr>
        <p:spPr>
          <a:xfrm>
            <a:off x="3463146" y="4358673"/>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+3,2%</a:t>
            </a:r>
          </a:p>
        </p:txBody>
      </p:sp>
      <p:sp>
        <p:nvSpPr>
          <p:cNvPr id="45" name="Rectangle: Rounded Corners 44">
            <a:extLst>
              <a:ext uri="{FF2B5EF4-FFF2-40B4-BE49-F238E27FC236}">
                <a16:creationId xmlns:a16="http://schemas.microsoft.com/office/drawing/2014/main" id="{518A8D4D-AAF6-42BE-B374-12A9D63842B3}"/>
              </a:ext>
            </a:extLst>
          </p:cNvPr>
          <p:cNvSpPr/>
          <p:nvPr/>
        </p:nvSpPr>
        <p:spPr>
          <a:xfrm>
            <a:off x="8916389" y="3107198"/>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+4,6%</a:t>
            </a:r>
          </a:p>
        </p:txBody>
      </p:sp>
      <p:sp>
        <p:nvSpPr>
          <p:cNvPr id="46" name="Rectangle: Rounded Corners 45">
            <a:extLst>
              <a:ext uri="{FF2B5EF4-FFF2-40B4-BE49-F238E27FC236}">
                <a16:creationId xmlns:a16="http://schemas.microsoft.com/office/drawing/2014/main" id="{16C41D0F-6430-4809-9E4B-A0D4750AADF0}"/>
              </a:ext>
            </a:extLst>
          </p:cNvPr>
          <p:cNvSpPr/>
          <p:nvPr/>
        </p:nvSpPr>
        <p:spPr>
          <a:xfrm>
            <a:off x="8930893" y="3943239"/>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+9,0%</a:t>
            </a:r>
          </a:p>
        </p:txBody>
      </p:sp>
      <p:sp>
        <p:nvSpPr>
          <p:cNvPr id="47" name="Rectangle: Rounded Corners 46">
            <a:extLst>
              <a:ext uri="{FF2B5EF4-FFF2-40B4-BE49-F238E27FC236}">
                <a16:creationId xmlns:a16="http://schemas.microsoft.com/office/drawing/2014/main" id="{7AF92993-9BB3-4D5B-8A52-C153358764B7}"/>
              </a:ext>
            </a:extLst>
          </p:cNvPr>
          <p:cNvSpPr/>
          <p:nvPr/>
        </p:nvSpPr>
        <p:spPr>
          <a:xfrm>
            <a:off x="10666069" y="3524313"/>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+3,5%</a:t>
            </a:r>
          </a:p>
        </p:txBody>
      </p:sp>
      <p:sp>
        <p:nvSpPr>
          <p:cNvPr id="49" name="Rectangle: Rounded Corners 48">
            <a:extLst>
              <a:ext uri="{FF2B5EF4-FFF2-40B4-BE49-F238E27FC236}">
                <a16:creationId xmlns:a16="http://schemas.microsoft.com/office/drawing/2014/main" id="{62D2527B-2195-4B3B-99C3-8AF5C9FF3DF8}"/>
              </a:ext>
            </a:extLst>
          </p:cNvPr>
          <p:cNvSpPr/>
          <p:nvPr/>
        </p:nvSpPr>
        <p:spPr>
          <a:xfrm>
            <a:off x="10666068" y="4358723"/>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+5,5%</a:t>
            </a:r>
          </a:p>
        </p:txBody>
      </p:sp>
      <p:sp>
        <p:nvSpPr>
          <p:cNvPr id="50" name="Rectangle: Rounded Corners 49">
            <a:extLst>
              <a:ext uri="{FF2B5EF4-FFF2-40B4-BE49-F238E27FC236}">
                <a16:creationId xmlns:a16="http://schemas.microsoft.com/office/drawing/2014/main" id="{D7DE51B7-8A83-47F9-827D-5139492C8EC4}"/>
              </a:ext>
            </a:extLst>
          </p:cNvPr>
          <p:cNvSpPr/>
          <p:nvPr/>
        </p:nvSpPr>
        <p:spPr>
          <a:xfrm>
            <a:off x="1735590" y="3522076"/>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+6,0%</a:t>
            </a:r>
          </a:p>
        </p:txBody>
      </p:sp>
      <p:sp>
        <p:nvSpPr>
          <p:cNvPr id="59" name="Rectangle: Rounded Corners 58">
            <a:extLst>
              <a:ext uri="{FF2B5EF4-FFF2-40B4-BE49-F238E27FC236}">
                <a16:creationId xmlns:a16="http://schemas.microsoft.com/office/drawing/2014/main" id="{FFA0213F-E640-484C-8FCA-3BF1D5F437B3}"/>
              </a:ext>
            </a:extLst>
          </p:cNvPr>
          <p:cNvSpPr/>
          <p:nvPr/>
        </p:nvSpPr>
        <p:spPr>
          <a:xfrm>
            <a:off x="5212399" y="2236070"/>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+4,6%</a:t>
            </a:r>
          </a:p>
        </p:txBody>
      </p:sp>
      <p:sp>
        <p:nvSpPr>
          <p:cNvPr id="74" name="Rectangle: Rounded Corners 73">
            <a:extLst>
              <a:ext uri="{FF2B5EF4-FFF2-40B4-BE49-F238E27FC236}">
                <a16:creationId xmlns:a16="http://schemas.microsoft.com/office/drawing/2014/main" id="{0A9B50E2-911E-42E8-B0E4-5815E2A54D7A}"/>
              </a:ext>
            </a:extLst>
          </p:cNvPr>
          <p:cNvSpPr/>
          <p:nvPr/>
        </p:nvSpPr>
        <p:spPr>
          <a:xfrm>
            <a:off x="5206962" y="3084477"/>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+7,5%</a:t>
            </a:r>
          </a:p>
        </p:txBody>
      </p:sp>
      <p:sp>
        <p:nvSpPr>
          <p:cNvPr id="19" name="TextBox 18">
            <a:extLst>
              <a:ext uri="{FF2B5EF4-FFF2-40B4-BE49-F238E27FC236}">
                <a16:creationId xmlns:a16="http://schemas.microsoft.com/office/drawing/2014/main" id="{2B825B27-B404-4131-9CC4-F9A6A8D27871}"/>
              </a:ext>
            </a:extLst>
          </p:cNvPr>
          <p:cNvSpPr txBox="1"/>
          <p:nvPr/>
        </p:nvSpPr>
        <p:spPr>
          <a:xfrm>
            <a:off x="5571642" y="3112578"/>
            <a:ext cx="153178" cy="136047"/>
          </a:xfrm>
          <a:prstGeom prst="rect">
            <a:avLst/>
          </a:prstGeom>
        </p:spPr>
        <p:txBody>
          <a:bodyPr vert="horz" wrap="square" lIns="91440" tIns="45720" rIns="91440" bIns="45720" rtlCol="0" anchor="ctr">
            <a:noAutofit/>
          </a:bodyPr>
          <a:lstStyle/>
          <a:p>
            <a:pPr marL="0" indent="0" algn="ctr">
              <a:buNone/>
            </a:pPr>
            <a:r>
              <a:rPr lang="nl-NL" sz="1000" b="1" noProof="0" dirty="0"/>
              <a:t>*</a:t>
            </a:r>
          </a:p>
        </p:txBody>
      </p:sp>
      <p:sp>
        <p:nvSpPr>
          <p:cNvPr id="78" name="TextBox 77">
            <a:extLst>
              <a:ext uri="{FF2B5EF4-FFF2-40B4-BE49-F238E27FC236}">
                <a16:creationId xmlns:a16="http://schemas.microsoft.com/office/drawing/2014/main" id="{468AA16A-ABFC-4BE3-99EF-B652A55E080B}"/>
              </a:ext>
            </a:extLst>
          </p:cNvPr>
          <p:cNvSpPr txBox="1"/>
          <p:nvPr/>
        </p:nvSpPr>
        <p:spPr>
          <a:xfrm>
            <a:off x="9300717" y="3974257"/>
            <a:ext cx="153178" cy="136047"/>
          </a:xfrm>
          <a:prstGeom prst="rect">
            <a:avLst/>
          </a:prstGeom>
          <a:ln>
            <a:noFill/>
          </a:ln>
        </p:spPr>
        <p:txBody>
          <a:bodyPr vert="horz" wrap="square" lIns="91440" tIns="45720" rIns="91440" bIns="45720" rtlCol="0" anchor="ctr">
            <a:noAutofit/>
          </a:bodyPr>
          <a:lstStyle/>
          <a:p>
            <a:pPr marL="0" indent="0" algn="ctr">
              <a:buNone/>
            </a:pPr>
            <a:r>
              <a:rPr lang="nl-NL" sz="1000" b="1" noProof="0" dirty="0"/>
              <a:t>*</a:t>
            </a:r>
          </a:p>
        </p:txBody>
      </p:sp>
      <p:sp>
        <p:nvSpPr>
          <p:cNvPr id="79" name="TextBox 78">
            <a:extLst>
              <a:ext uri="{FF2B5EF4-FFF2-40B4-BE49-F238E27FC236}">
                <a16:creationId xmlns:a16="http://schemas.microsoft.com/office/drawing/2014/main" id="{AC0E1461-8816-43A9-BAAE-E6B4AC506FA9}"/>
              </a:ext>
            </a:extLst>
          </p:cNvPr>
          <p:cNvSpPr txBox="1"/>
          <p:nvPr/>
        </p:nvSpPr>
        <p:spPr>
          <a:xfrm>
            <a:off x="11032463" y="4381899"/>
            <a:ext cx="153178" cy="136047"/>
          </a:xfrm>
          <a:prstGeom prst="rect">
            <a:avLst/>
          </a:prstGeom>
        </p:spPr>
        <p:txBody>
          <a:bodyPr vert="horz" wrap="square" lIns="91440" tIns="45720" rIns="91440" bIns="45720" rtlCol="0" anchor="ctr">
            <a:noAutofit/>
          </a:bodyPr>
          <a:lstStyle/>
          <a:p>
            <a:pPr marL="0" indent="0" algn="ctr">
              <a:buNone/>
            </a:pPr>
            <a:r>
              <a:rPr lang="nl-NL" sz="1000" b="1" noProof="0" dirty="0"/>
              <a:t>*</a:t>
            </a:r>
          </a:p>
        </p:txBody>
      </p:sp>
      <p:sp>
        <p:nvSpPr>
          <p:cNvPr id="2" name="TextBox 1">
            <a:extLst>
              <a:ext uri="{FF2B5EF4-FFF2-40B4-BE49-F238E27FC236}">
                <a16:creationId xmlns:a16="http://schemas.microsoft.com/office/drawing/2014/main" id="{59BEA984-AB57-4821-85BA-451C2F5848A8}"/>
              </a:ext>
            </a:extLst>
          </p:cNvPr>
          <p:cNvSpPr txBox="1"/>
          <p:nvPr/>
        </p:nvSpPr>
        <p:spPr>
          <a:xfrm>
            <a:off x="3357297" y="5573741"/>
            <a:ext cx="1517621" cy="352208"/>
          </a:xfrm>
          <a:prstGeom prst="rect">
            <a:avLst/>
          </a:prstGeom>
        </p:spPr>
        <p:txBody>
          <a:bodyPr vert="horz" wrap="square" lIns="91440" tIns="45720" rIns="91440" bIns="45720" rtlCol="0">
            <a:noAutofit/>
          </a:bodyPr>
          <a:lstStyle/>
          <a:p>
            <a:pPr marL="0" indent="0" algn="ctr">
              <a:buNone/>
            </a:pPr>
            <a:r>
              <a:rPr lang="nl-NL" sz="1300" noProof="0" dirty="0"/>
              <a:t>Bestedingsruimte-ontwikkeling</a:t>
            </a:r>
            <a:r>
              <a:rPr lang="nl-NL" sz="1300" baseline="30000" noProof="0" dirty="0"/>
              <a:t>2</a:t>
            </a:r>
            <a:endParaRPr lang="nl-NL" sz="1300" noProof="0" dirty="0"/>
          </a:p>
        </p:txBody>
      </p:sp>
      <p:cxnSp>
        <p:nvCxnSpPr>
          <p:cNvPr id="11" name="Connector: Elbow 10">
            <a:extLst>
              <a:ext uri="{FF2B5EF4-FFF2-40B4-BE49-F238E27FC236}">
                <a16:creationId xmlns:a16="http://schemas.microsoft.com/office/drawing/2014/main" id="{A9B7D3BD-18E7-464D-88FE-20B9049495B5}"/>
              </a:ext>
            </a:extLst>
          </p:cNvPr>
          <p:cNvCxnSpPr>
            <a:cxnSpLocks/>
            <a:stCxn id="48" idx="2"/>
            <a:endCxn id="80" idx="1"/>
          </p:cNvCxnSpPr>
          <p:nvPr/>
        </p:nvCxnSpPr>
        <p:spPr>
          <a:xfrm rot="16200000" flipH="1">
            <a:off x="1669175" y="3603682"/>
            <a:ext cx="1562596" cy="1878670"/>
          </a:xfrm>
          <a:prstGeom prst="bentConnector2">
            <a:avLst/>
          </a:prstGeom>
          <a:ln w="19050">
            <a:solidFill>
              <a:srgbClr val="4F4F4F"/>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43E9DE5E-8F0B-470E-B21E-754F8DD870BB}"/>
              </a:ext>
            </a:extLst>
          </p:cNvPr>
          <p:cNvCxnSpPr>
            <a:cxnSpLocks/>
            <a:stCxn id="67" idx="2"/>
            <a:endCxn id="80" idx="3"/>
          </p:cNvCxnSpPr>
          <p:nvPr/>
        </p:nvCxnSpPr>
        <p:spPr>
          <a:xfrm rot="5400000">
            <a:off x="5114878" y="3483451"/>
            <a:ext cx="1568396" cy="2113333"/>
          </a:xfrm>
          <a:prstGeom prst="bentConnector2">
            <a:avLst/>
          </a:prstGeom>
          <a:ln w="19050">
            <a:solidFill>
              <a:srgbClr val="4F4F4F"/>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80F2CD1F-17FC-4D9D-9D4C-5B134D1B1A41}"/>
              </a:ext>
            </a:extLst>
          </p:cNvPr>
          <p:cNvSpPr/>
          <p:nvPr/>
        </p:nvSpPr>
        <p:spPr>
          <a:xfrm>
            <a:off x="3389808" y="5121147"/>
            <a:ext cx="1452601" cy="406336"/>
          </a:xfrm>
          <a:prstGeom prst="roundRect">
            <a:avLst>
              <a:gd name="adj" fmla="val 4781"/>
            </a:avLst>
          </a:prstGeom>
          <a:solidFill>
            <a:srgbClr val="BF211E"/>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b="1" dirty="0">
                <a:solidFill>
                  <a:srgbClr val="FFFFFF"/>
                </a:solidFill>
              </a:rPr>
              <a:t>- 7,5%</a:t>
            </a:r>
          </a:p>
        </p:txBody>
      </p:sp>
      <p:sp>
        <p:nvSpPr>
          <p:cNvPr id="83" name="Rectangle 82">
            <a:extLst>
              <a:ext uri="{FF2B5EF4-FFF2-40B4-BE49-F238E27FC236}">
                <a16:creationId xmlns:a16="http://schemas.microsoft.com/office/drawing/2014/main" id="{615C078A-0C7F-433E-8DF6-9F4FA91EA42E}"/>
              </a:ext>
            </a:extLst>
          </p:cNvPr>
          <p:cNvSpPr/>
          <p:nvPr/>
        </p:nvSpPr>
        <p:spPr>
          <a:xfrm>
            <a:off x="658813" y="4770731"/>
            <a:ext cx="5463463" cy="2015343"/>
          </a:xfrm>
          <a:prstGeom prst="rect">
            <a:avLst/>
          </a:prstGeom>
          <a:solidFill>
            <a:schemeClr val="bg1">
              <a:alpha val="80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dirty="0"/>
          </a:p>
        </p:txBody>
      </p:sp>
      <p:sp>
        <p:nvSpPr>
          <p:cNvPr id="84" name="Rectangle 83">
            <a:extLst>
              <a:ext uri="{FF2B5EF4-FFF2-40B4-BE49-F238E27FC236}">
                <a16:creationId xmlns:a16="http://schemas.microsoft.com/office/drawing/2014/main" id="{E77C2BA1-B378-4048-A641-09C63D35F03B}"/>
              </a:ext>
            </a:extLst>
          </p:cNvPr>
          <p:cNvSpPr/>
          <p:nvPr/>
        </p:nvSpPr>
        <p:spPr>
          <a:xfrm>
            <a:off x="900426" y="3775260"/>
            <a:ext cx="1186263" cy="1007134"/>
          </a:xfrm>
          <a:prstGeom prst="rect">
            <a:avLst/>
          </a:prstGeom>
          <a:solidFill>
            <a:schemeClr val="bg1">
              <a:alpha val="80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dirty="0"/>
          </a:p>
        </p:txBody>
      </p:sp>
      <p:sp>
        <p:nvSpPr>
          <p:cNvPr id="63" name="Rectangle: Rounded Corners 62">
            <a:extLst>
              <a:ext uri="{FF2B5EF4-FFF2-40B4-BE49-F238E27FC236}">
                <a16:creationId xmlns:a16="http://schemas.microsoft.com/office/drawing/2014/main" id="{EAF2419E-6DB6-4D62-A690-2BE1555D3224}"/>
              </a:ext>
            </a:extLst>
          </p:cNvPr>
          <p:cNvSpPr/>
          <p:nvPr/>
        </p:nvSpPr>
        <p:spPr>
          <a:xfrm>
            <a:off x="7176795" y="3514396"/>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+14,0%</a:t>
            </a:r>
          </a:p>
        </p:txBody>
      </p:sp>
      <p:sp>
        <p:nvSpPr>
          <p:cNvPr id="73" name="TextBox 72">
            <a:extLst>
              <a:ext uri="{FF2B5EF4-FFF2-40B4-BE49-F238E27FC236}">
                <a16:creationId xmlns:a16="http://schemas.microsoft.com/office/drawing/2014/main" id="{366F199D-5D1E-40A4-A4BB-79B86DF58D17}"/>
              </a:ext>
            </a:extLst>
          </p:cNvPr>
          <p:cNvSpPr txBox="1"/>
          <p:nvPr/>
        </p:nvSpPr>
        <p:spPr>
          <a:xfrm>
            <a:off x="7555498" y="3514298"/>
            <a:ext cx="153178" cy="136047"/>
          </a:xfrm>
          <a:prstGeom prst="rect">
            <a:avLst/>
          </a:prstGeom>
          <a:ln>
            <a:noFill/>
          </a:ln>
        </p:spPr>
        <p:txBody>
          <a:bodyPr vert="horz" wrap="square" lIns="91440" tIns="45720" rIns="91440" bIns="45720" rtlCol="0" anchor="ctr">
            <a:noAutofit/>
          </a:bodyPr>
          <a:lstStyle/>
          <a:p>
            <a:pPr marL="0" indent="0" algn="ctr">
              <a:buNone/>
            </a:pPr>
            <a:r>
              <a:rPr lang="nl-NL" sz="1000" b="1" noProof="0" dirty="0"/>
              <a:t>*</a:t>
            </a:r>
          </a:p>
        </p:txBody>
      </p:sp>
      <p:sp>
        <p:nvSpPr>
          <p:cNvPr id="82" name="Rectangle 81">
            <a:extLst>
              <a:ext uri="{FF2B5EF4-FFF2-40B4-BE49-F238E27FC236}">
                <a16:creationId xmlns:a16="http://schemas.microsoft.com/office/drawing/2014/main" id="{0AC40F52-59A3-41F1-A56A-23ECFC316538}"/>
              </a:ext>
            </a:extLst>
          </p:cNvPr>
          <p:cNvSpPr/>
          <p:nvPr/>
        </p:nvSpPr>
        <p:spPr>
          <a:xfrm>
            <a:off x="6117581" y="1460972"/>
            <a:ext cx="5406941" cy="5344395"/>
          </a:xfrm>
          <a:prstGeom prst="rect">
            <a:avLst/>
          </a:prstGeom>
          <a:solidFill>
            <a:schemeClr val="bg1">
              <a:alpha val="80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dirty="0"/>
          </a:p>
        </p:txBody>
      </p:sp>
    </p:spTree>
    <p:extLst>
      <p:ext uri="{BB962C8B-B14F-4D97-AF65-F5344CB8AC3E}">
        <p14:creationId xmlns:p14="http://schemas.microsoft.com/office/powerpoint/2010/main" val="423917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CCDA62D-C196-4D75-8747-1DD22813277B}"/>
              </a:ext>
            </a:extLst>
          </p:cNvPr>
          <p:cNvGraphicFramePr>
            <a:graphicFrameLocks noChangeAspect="1"/>
          </p:cNvGraphicFramePr>
          <p:nvPr>
            <p:custDataLst>
              <p:tags r:id="rId2"/>
            </p:custDataLst>
            <p:extLst>
              <p:ext uri="{D42A27DB-BD31-4B8C-83A1-F6EECF244321}">
                <p14:modId xmlns:p14="http://schemas.microsoft.com/office/powerpoint/2010/main" val="3525033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3" name="think-cell Slide" r:id="rId38" imgW="425" imgH="424" progId="TCLayout.ActiveDocument.1">
                  <p:embed/>
                </p:oleObj>
              </mc:Choice>
              <mc:Fallback>
                <p:oleObj name="think-cell Slide" r:id="rId38" imgW="425" imgH="424" progId="TCLayout.ActiveDocument.1">
                  <p:embed/>
                  <p:pic>
                    <p:nvPicPr>
                      <p:cNvPr id="11" name="Object 10" hidden="1">
                        <a:extLst>
                          <a:ext uri="{FF2B5EF4-FFF2-40B4-BE49-F238E27FC236}">
                            <a16:creationId xmlns:a16="http://schemas.microsoft.com/office/drawing/2014/main" id="{8CCDA62D-C196-4D75-8747-1DD22813277B}"/>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140" name="Rectangle 139">
            <a:extLst>
              <a:ext uri="{FF2B5EF4-FFF2-40B4-BE49-F238E27FC236}">
                <a16:creationId xmlns:a16="http://schemas.microsoft.com/office/drawing/2014/main" id="{C3708307-0F5D-4731-970D-BDEFF6BE6D9E}"/>
              </a:ext>
            </a:extLst>
          </p:cNvPr>
          <p:cNvSpPr/>
          <p:nvPr/>
        </p:nvSpPr>
        <p:spPr>
          <a:xfrm>
            <a:off x="4405335" y="1590043"/>
            <a:ext cx="368300" cy="4362299"/>
          </a:xfrm>
          <a:prstGeom prst="rect">
            <a:avLst/>
          </a:prstGeom>
          <a:solidFill>
            <a:schemeClr val="bg1">
              <a:lumMod val="95000"/>
            </a:scheme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31" name="Rectangle 30">
            <a:extLst>
              <a:ext uri="{FF2B5EF4-FFF2-40B4-BE49-F238E27FC236}">
                <a16:creationId xmlns:a16="http://schemas.microsoft.com/office/drawing/2014/main" id="{5491BE21-6E39-4C29-9149-BB7430E53A92}"/>
              </a:ext>
            </a:extLst>
          </p:cNvPr>
          <p:cNvSpPr/>
          <p:nvPr/>
        </p:nvSpPr>
        <p:spPr>
          <a:xfrm>
            <a:off x="9447333" y="1591292"/>
            <a:ext cx="368300" cy="4362299"/>
          </a:xfrm>
          <a:prstGeom prst="rect">
            <a:avLst/>
          </a:prstGeom>
          <a:solidFill>
            <a:schemeClr val="bg1">
              <a:lumMod val="95000"/>
            </a:scheme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9" name="Title 8">
            <a:extLst>
              <a:ext uri="{FF2B5EF4-FFF2-40B4-BE49-F238E27FC236}">
                <a16:creationId xmlns:a16="http://schemas.microsoft.com/office/drawing/2014/main" id="{9F119A6E-959C-4863-B24E-2596188AB4C8}"/>
              </a:ext>
            </a:extLst>
          </p:cNvPr>
          <p:cNvSpPr>
            <a:spLocks noGrp="1"/>
          </p:cNvSpPr>
          <p:nvPr>
            <p:ph type="title"/>
          </p:nvPr>
        </p:nvSpPr>
        <p:spPr/>
        <p:txBody>
          <a:bodyPr vert="horz"/>
          <a:lstStyle/>
          <a:p>
            <a:r>
              <a:rPr lang="nl-NL" dirty="0"/>
              <a:t>De reële uitkeringsontwikeling is lager dan de BBP groei vanwege een relatieve krimp in de Rijksuitgaven in de periode van 2011 - 2019</a:t>
            </a:r>
          </a:p>
        </p:txBody>
      </p:sp>
      <p:graphicFrame>
        <p:nvGraphicFramePr>
          <p:cNvPr id="169" name="Chart 168">
            <a:extLst>
              <a:ext uri="{FF2B5EF4-FFF2-40B4-BE49-F238E27FC236}">
                <a16:creationId xmlns:a16="http://schemas.microsoft.com/office/drawing/2014/main" id="{894254DD-0EDB-4900-BADB-9C635AE72EBD}"/>
              </a:ext>
            </a:extLst>
          </p:cNvPr>
          <p:cNvGraphicFramePr/>
          <p:nvPr>
            <p:custDataLst>
              <p:tags r:id="rId3"/>
            </p:custDataLst>
            <p:extLst>
              <p:ext uri="{D42A27DB-BD31-4B8C-83A1-F6EECF244321}">
                <p14:modId xmlns:p14="http://schemas.microsoft.com/office/powerpoint/2010/main" val="773330580"/>
              </p:ext>
            </p:extLst>
          </p:nvPr>
        </p:nvGraphicFramePr>
        <p:xfrm>
          <a:off x="6026150" y="1784350"/>
          <a:ext cx="4056063" cy="1057275"/>
        </p:xfrm>
        <a:graphic>
          <a:graphicData uri="http://schemas.openxmlformats.org/drawingml/2006/chart">
            <c:chart xmlns:c="http://schemas.openxmlformats.org/drawingml/2006/chart" xmlns:r="http://schemas.openxmlformats.org/officeDocument/2006/relationships" r:id="rId40"/>
          </a:graphicData>
        </a:graphic>
      </p:graphicFrame>
      <p:graphicFrame>
        <p:nvGraphicFramePr>
          <p:cNvPr id="78" name="Chart 77">
            <a:extLst>
              <a:ext uri="{FF2B5EF4-FFF2-40B4-BE49-F238E27FC236}">
                <a16:creationId xmlns:a16="http://schemas.microsoft.com/office/drawing/2014/main" id="{A2AAE98B-B759-4D1E-AA99-675AA0C4882D}"/>
              </a:ext>
            </a:extLst>
          </p:cNvPr>
          <p:cNvGraphicFramePr/>
          <p:nvPr>
            <p:custDataLst>
              <p:tags r:id="rId4"/>
            </p:custDataLst>
            <p:extLst>
              <p:ext uri="{D42A27DB-BD31-4B8C-83A1-F6EECF244321}">
                <p14:modId xmlns:p14="http://schemas.microsoft.com/office/powerpoint/2010/main" val="882111811"/>
              </p:ext>
            </p:extLst>
          </p:nvPr>
        </p:nvGraphicFramePr>
        <p:xfrm>
          <a:off x="6026150" y="4843463"/>
          <a:ext cx="4056063" cy="1198562"/>
        </p:xfrm>
        <a:graphic>
          <a:graphicData uri="http://schemas.openxmlformats.org/drawingml/2006/chart">
            <c:chart xmlns:c="http://schemas.openxmlformats.org/drawingml/2006/chart" xmlns:r="http://schemas.openxmlformats.org/officeDocument/2006/relationships" r:id="rId41"/>
          </a:graphicData>
        </a:graphic>
      </p:graphicFrame>
      <p:sp>
        <p:nvSpPr>
          <p:cNvPr id="944"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auto">
          <a:xfrm>
            <a:off x="6216650" y="6018213"/>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DF8ED5A-9344-4244-8568-05EDD62DD99E}" type="datetime'''''''''''''''''''''''''''''''1''''''''1'''''''''''''''''''''">
              <a:rPr lang="nl-NL" altLang="en-US" smtClean="0">
                <a:solidFill>
                  <a:schemeClr val="tx1"/>
                </a:solidFill>
                <a:latin typeface="+mn-lt"/>
              </a:rPr>
              <a:pPr/>
              <a:t>11</a:t>
            </a:fld>
            <a:endParaRPr lang="nl-NL" noProof="0" dirty="0">
              <a:solidFill>
                <a:schemeClr val="tx1"/>
              </a:solidFill>
              <a:latin typeface="+mn-lt"/>
            </a:endParaRPr>
          </a:p>
        </p:txBody>
      </p:sp>
      <p:sp>
        <p:nvSpPr>
          <p:cNvPr id="946"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auto">
          <a:xfrm>
            <a:off x="6996113" y="6018213"/>
            <a:ext cx="1682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522AC4C-8A4E-41A5-A995-275370460CE6}" type="datetime'''''''1''''''''''''''''''''''''''''3'''''''''''''''''">
              <a:rPr lang="nl-NL" altLang="en-US" smtClean="0">
                <a:solidFill>
                  <a:schemeClr val="tx1"/>
                </a:solidFill>
                <a:latin typeface="+mn-lt"/>
              </a:rPr>
              <a:pPr/>
              <a:t>13</a:t>
            </a:fld>
            <a:endParaRPr lang="nl-NL" noProof="0" dirty="0">
              <a:solidFill>
                <a:schemeClr val="tx1"/>
              </a:solidFill>
              <a:latin typeface="+mn-lt"/>
            </a:endParaRPr>
          </a:p>
        </p:txBody>
      </p:sp>
      <p:sp>
        <p:nvSpPr>
          <p:cNvPr id="945"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auto">
          <a:xfrm>
            <a:off x="6600825" y="6018213"/>
            <a:ext cx="1825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542EFD1-14AA-49E5-844F-12D2EA0B84D9}" type="datetime'''''''''''''''''''1''''''''''''''''''''''''''2'">
              <a:rPr lang="nl-NL" altLang="en-US" smtClean="0">
                <a:solidFill>
                  <a:schemeClr val="tx1"/>
                </a:solidFill>
                <a:latin typeface="+mn-lt"/>
              </a:rPr>
              <a:pPr/>
              <a:t>12</a:t>
            </a:fld>
            <a:endParaRPr lang="nl-NL" noProof="0" dirty="0">
              <a:solidFill>
                <a:schemeClr val="tx1"/>
              </a:solidFill>
              <a:latin typeface="+mn-lt"/>
            </a:endParaRPr>
          </a:p>
        </p:txBody>
      </p:sp>
      <p:sp>
        <p:nvSpPr>
          <p:cNvPr id="947"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auto">
          <a:xfrm>
            <a:off x="7377113" y="6018213"/>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3CC0850-4DA6-4FDF-ADD4-9FBCEC825AF9}" type="datetime'1''''4'''''''''''''''''''''''">
              <a:rPr lang="nl-NL" altLang="en-US" smtClean="0">
                <a:solidFill>
                  <a:schemeClr val="tx1"/>
                </a:solidFill>
                <a:latin typeface="+mn-lt"/>
              </a:rPr>
              <a:pPr/>
              <a:t>14</a:t>
            </a:fld>
            <a:endParaRPr lang="nl-NL" noProof="0" dirty="0">
              <a:solidFill>
                <a:schemeClr val="tx1"/>
              </a:solidFill>
              <a:latin typeface="+mn-lt"/>
            </a:endParaRPr>
          </a:p>
        </p:txBody>
      </p:sp>
      <p:sp>
        <p:nvSpPr>
          <p:cNvPr id="948" name="Content 1">
            <a:extLst>
              <a:ext uri="{FF2B5EF4-FFF2-40B4-BE49-F238E27FC236}">
                <a16:creationId xmlns:a16="http://schemas.microsoft.com/office/drawing/2014/main" id="{4B9982FA-94CE-476E-98B9-AED20350F85D}"/>
              </a:ext>
            </a:extLst>
          </p:cNvPr>
          <p:cNvSpPr>
            <a:spLocks noGrp="1"/>
          </p:cNvSpPr>
          <p:nvPr>
            <p:custDataLst>
              <p:tags r:id="rId9"/>
            </p:custDataLst>
          </p:nvPr>
        </p:nvSpPr>
        <p:spPr bwMode="auto">
          <a:xfrm>
            <a:off x="7770813" y="6018213"/>
            <a:ext cx="1778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392BB0D-B903-4ED8-B9BB-CFBBA1904B11}" type="datetime'1''''''''''''''''''''5'''''''''''''''">
              <a:rPr lang="nl-NL" altLang="en-US" smtClean="0">
                <a:solidFill>
                  <a:schemeClr val="tx1"/>
                </a:solidFill>
                <a:latin typeface="+mn-lt"/>
              </a:rPr>
              <a:pPr/>
              <a:t>15</a:t>
            </a:fld>
            <a:endParaRPr lang="nl-NL" noProof="0" dirty="0">
              <a:solidFill>
                <a:schemeClr val="tx1"/>
              </a:solidFill>
              <a:latin typeface="+mn-lt"/>
            </a:endParaRPr>
          </a:p>
        </p:txBody>
      </p:sp>
      <p:sp>
        <p:nvSpPr>
          <p:cNvPr id="951"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auto">
          <a:xfrm>
            <a:off x="8934450" y="6018213"/>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A2859B3-FAA5-4A25-A9F4-20AB012C7D62}" type="datetime'''''''''''''''''1''''''''''''''8'''''''''''''''''''''''''''''">
              <a:rPr lang="nl-NL" altLang="en-US" smtClean="0">
                <a:solidFill>
                  <a:schemeClr val="tx1"/>
                </a:solidFill>
                <a:latin typeface="+mn-lt"/>
              </a:rPr>
              <a:pPr/>
              <a:t>18</a:t>
            </a:fld>
            <a:endParaRPr lang="nl-NL" noProof="0" dirty="0">
              <a:solidFill>
                <a:schemeClr val="tx1"/>
              </a:solidFill>
              <a:latin typeface="+mn-lt"/>
            </a:endParaRPr>
          </a:p>
        </p:txBody>
      </p:sp>
      <p:sp>
        <p:nvSpPr>
          <p:cNvPr id="949"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auto">
          <a:xfrm>
            <a:off x="8156575" y="6018213"/>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3F14AAE-DEB3-4A61-BF7D-A9F49A2091CC}" type="datetime'''''''''''''''''1''''''''''''''''''''''''''''''6'''''''''''">
              <a:rPr lang="nl-NL" altLang="en-US" smtClean="0">
                <a:solidFill>
                  <a:schemeClr val="tx1"/>
                </a:solidFill>
                <a:latin typeface="+mn-lt"/>
              </a:rPr>
              <a:pPr/>
              <a:t>16</a:t>
            </a:fld>
            <a:endParaRPr lang="nl-NL" noProof="0" dirty="0">
              <a:solidFill>
                <a:schemeClr val="tx1"/>
              </a:solidFill>
              <a:latin typeface="+mn-lt"/>
            </a:endParaRPr>
          </a:p>
        </p:txBody>
      </p:sp>
      <p:sp>
        <p:nvSpPr>
          <p:cNvPr id="950"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auto">
          <a:xfrm>
            <a:off x="8555038" y="6018213"/>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A8068E0-1405-4F3F-8ABB-7F845DD131C8}" type="datetime'''''''1''''''''''''''''''''''''''''''''''7'''''''''''">
              <a:rPr lang="nl-NL" altLang="en-US" smtClean="0">
                <a:solidFill>
                  <a:schemeClr val="tx1"/>
                </a:solidFill>
                <a:latin typeface="+mn-lt"/>
              </a:rPr>
              <a:pPr/>
              <a:t>17</a:t>
            </a:fld>
            <a:endParaRPr lang="nl-NL" noProof="0" dirty="0">
              <a:solidFill>
                <a:schemeClr val="tx1"/>
              </a:solidFill>
              <a:latin typeface="+mn-lt"/>
            </a:endParaRPr>
          </a:p>
        </p:txBody>
      </p:sp>
      <p:sp>
        <p:nvSpPr>
          <p:cNvPr id="952" name="Content 1">
            <a:extLst>
              <a:ext uri="{FF2B5EF4-FFF2-40B4-BE49-F238E27FC236}">
                <a16:creationId xmlns:a16="http://schemas.microsoft.com/office/drawing/2014/main" id="{4B9982FA-94CE-476E-98B9-AED20350F85D}"/>
              </a:ext>
            </a:extLst>
          </p:cNvPr>
          <p:cNvSpPr>
            <a:spLocks noGrp="1"/>
          </p:cNvSpPr>
          <p:nvPr>
            <p:custDataLst>
              <p:tags r:id="rId13"/>
            </p:custDataLst>
          </p:nvPr>
        </p:nvSpPr>
        <p:spPr bwMode="auto">
          <a:xfrm>
            <a:off x="9323388" y="6018213"/>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9E129F1-00CD-4BB7-A2EC-034EA53B61D1}" type="datetime'''''1''''''''''''''''''''''''9'''''''''''''''''''''''''''">
              <a:rPr lang="nl-NL" altLang="en-US" smtClean="0">
                <a:solidFill>
                  <a:schemeClr val="tx1"/>
                </a:solidFill>
                <a:latin typeface="+mn-lt"/>
              </a:rPr>
              <a:pPr/>
              <a:t>19</a:t>
            </a:fld>
            <a:endParaRPr lang="nl-NL" noProof="0" dirty="0">
              <a:solidFill>
                <a:schemeClr val="tx1"/>
              </a:solidFill>
              <a:latin typeface="+mn-lt"/>
            </a:endParaRPr>
          </a:p>
        </p:txBody>
      </p:sp>
      <p:sp>
        <p:nvSpPr>
          <p:cNvPr id="107" name="Content 1">
            <a:extLst>
              <a:ext uri="{FF2B5EF4-FFF2-40B4-BE49-F238E27FC236}">
                <a16:creationId xmlns:a16="http://schemas.microsoft.com/office/drawing/2014/main" id="{A529B7F5-1ADD-4663-86D6-FAD8F8D2D797}"/>
              </a:ext>
            </a:extLst>
          </p:cNvPr>
          <p:cNvSpPr>
            <a:spLocks noGrp="1"/>
          </p:cNvSpPr>
          <p:nvPr>
            <p:custDataLst>
              <p:tags r:id="rId14"/>
            </p:custDataLst>
          </p:nvPr>
        </p:nvSpPr>
        <p:spPr bwMode="auto">
          <a:xfrm>
            <a:off x="9709150" y="6018213"/>
            <a:ext cx="1920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8C72616-15D0-47FD-BD42-11921C77C70E}" type="datetime'''''''''''''''''2''''''''''''''0'''''''''''''''''''''''">
              <a:rPr lang="nl-NL" altLang="en-US" smtClean="0">
                <a:solidFill>
                  <a:schemeClr val="tx1"/>
                </a:solidFill>
                <a:latin typeface="+mn-lt"/>
              </a:rPr>
              <a:pPr/>
              <a:t>20</a:t>
            </a:fld>
            <a:endParaRPr lang="nl-NL" noProof="0" dirty="0">
              <a:solidFill>
                <a:schemeClr val="tx1"/>
              </a:solidFill>
              <a:latin typeface="+mn-lt"/>
            </a:endParaRPr>
          </a:p>
        </p:txBody>
      </p:sp>
      <p:sp>
        <p:nvSpPr>
          <p:cNvPr id="30" name="TextBox 29">
            <a:extLst>
              <a:ext uri="{FF2B5EF4-FFF2-40B4-BE49-F238E27FC236}">
                <a16:creationId xmlns:a16="http://schemas.microsoft.com/office/drawing/2014/main" id="{B7290E43-9939-4448-AAB9-54B03E12FF81}"/>
              </a:ext>
            </a:extLst>
          </p:cNvPr>
          <p:cNvSpPr txBox="1"/>
          <p:nvPr/>
        </p:nvSpPr>
        <p:spPr>
          <a:xfrm>
            <a:off x="6186488" y="1541462"/>
            <a:ext cx="3322638" cy="177799"/>
          </a:xfrm>
          <a:prstGeom prst="rect">
            <a:avLst/>
          </a:prstGeom>
        </p:spPr>
        <p:txBody>
          <a:bodyPr vert="horz" wrap="square" lIns="91440" tIns="45720" rIns="91440" bIns="45720" rtlCol="0">
            <a:noAutofit/>
          </a:bodyPr>
          <a:lstStyle/>
          <a:p>
            <a:pPr marL="0" indent="0">
              <a:buNone/>
            </a:pPr>
            <a:r>
              <a:rPr lang="nl-NL" altLang="en-US" sz="1200" b="1" dirty="0">
                <a:solidFill>
                  <a:schemeClr val="tx1"/>
                </a:solidFill>
                <a:effectLst/>
                <a:latin typeface="+mn-lt"/>
              </a:rPr>
              <a:t>Ontwikkeling BBP (2011 = 100) (%), 2011 - 2019 </a:t>
            </a:r>
            <a:endParaRPr lang="nl-NL" sz="1200" b="1" noProof="0" dirty="0">
              <a:solidFill>
                <a:schemeClr val="tx1"/>
              </a:solidFill>
              <a:latin typeface="+mn-lt"/>
            </a:endParaRPr>
          </a:p>
          <a:p>
            <a:pPr marL="0" indent="0" algn="l">
              <a:buNone/>
            </a:pPr>
            <a:endParaRPr lang="nl-NL" sz="1200" b="1" noProof="0" dirty="0"/>
          </a:p>
        </p:txBody>
      </p:sp>
      <p:sp>
        <p:nvSpPr>
          <p:cNvPr id="108" name="TextBox 107">
            <a:extLst>
              <a:ext uri="{FF2B5EF4-FFF2-40B4-BE49-F238E27FC236}">
                <a16:creationId xmlns:a16="http://schemas.microsoft.com/office/drawing/2014/main" id="{2541068D-FCF3-444D-80FB-F34FE7569309}"/>
              </a:ext>
            </a:extLst>
          </p:cNvPr>
          <p:cNvSpPr txBox="1"/>
          <p:nvPr/>
        </p:nvSpPr>
        <p:spPr>
          <a:xfrm>
            <a:off x="6153150" y="2906712"/>
            <a:ext cx="3397250" cy="306853"/>
          </a:xfrm>
          <a:prstGeom prst="rect">
            <a:avLst/>
          </a:prstGeom>
        </p:spPr>
        <p:txBody>
          <a:bodyPr vert="horz" wrap="square" lIns="91440" tIns="45720" rIns="91440" bIns="45720" rtlCol="0">
            <a:noAutofit/>
          </a:bodyPr>
          <a:lstStyle/>
          <a:p>
            <a:pPr marL="0" indent="0" algn="ctr">
              <a:spcBef>
                <a:spcPct val="0"/>
              </a:spcBef>
              <a:spcAft>
                <a:spcPct val="0"/>
              </a:spcAft>
              <a:buNone/>
            </a:pPr>
            <a:r>
              <a:rPr lang="nl-NL" altLang="en-US" sz="1200" b="1" dirty="0">
                <a:solidFill>
                  <a:schemeClr val="tx1"/>
                </a:solidFill>
                <a:effectLst/>
                <a:latin typeface="+mn-lt"/>
              </a:rPr>
              <a:t>Ontwikkeling Rijksuitgaven (% BBP), 2011 - 2019 </a:t>
            </a:r>
            <a:endParaRPr lang="nl-NL" sz="1200" b="1" noProof="0" dirty="0">
              <a:solidFill>
                <a:schemeClr val="tx1"/>
              </a:solidFill>
              <a:latin typeface="+mn-lt"/>
            </a:endParaRPr>
          </a:p>
          <a:p>
            <a:pPr marL="0" indent="0" algn="l">
              <a:buNone/>
            </a:pPr>
            <a:endParaRPr lang="nl-NL" sz="1200" b="1" noProof="0" dirty="0"/>
          </a:p>
        </p:txBody>
      </p:sp>
      <p:sp>
        <p:nvSpPr>
          <p:cNvPr id="115" name="TextBox 114">
            <a:extLst>
              <a:ext uri="{FF2B5EF4-FFF2-40B4-BE49-F238E27FC236}">
                <a16:creationId xmlns:a16="http://schemas.microsoft.com/office/drawing/2014/main" id="{9BFE1C09-0C3B-4947-B33B-2FE4670F599A}"/>
              </a:ext>
            </a:extLst>
          </p:cNvPr>
          <p:cNvSpPr txBox="1"/>
          <p:nvPr/>
        </p:nvSpPr>
        <p:spPr>
          <a:xfrm>
            <a:off x="6186488" y="4508500"/>
            <a:ext cx="4014786" cy="306852"/>
          </a:xfrm>
          <a:prstGeom prst="rect">
            <a:avLst/>
          </a:prstGeom>
        </p:spPr>
        <p:txBody>
          <a:bodyPr vert="horz" wrap="square" lIns="91440" tIns="45720" rIns="91440" bIns="45720" rtlCol="0">
            <a:noAutofit/>
          </a:bodyPr>
          <a:lstStyle/>
          <a:p>
            <a:pPr marL="0" indent="0" algn="ctr">
              <a:spcBef>
                <a:spcPct val="0"/>
              </a:spcBef>
              <a:spcAft>
                <a:spcPct val="0"/>
              </a:spcAft>
              <a:buNone/>
            </a:pPr>
            <a:r>
              <a:rPr lang="nl-NL" sz="1200" b="1" noProof="0" dirty="0">
                <a:solidFill>
                  <a:schemeClr val="tx1"/>
                </a:solidFill>
                <a:latin typeface="+mn-lt"/>
              </a:rPr>
              <a:t>Ontwikkeling NGRU </a:t>
            </a:r>
            <a:r>
              <a:rPr lang="nl-NL" sz="1200" b="1" dirty="0">
                <a:solidFill>
                  <a:schemeClr val="tx1"/>
                </a:solidFill>
                <a:latin typeface="+mn-lt"/>
              </a:rPr>
              <a:t>en</a:t>
            </a:r>
            <a:r>
              <a:rPr lang="nl-NL" sz="1200" b="1" noProof="0" dirty="0">
                <a:solidFill>
                  <a:schemeClr val="tx1"/>
                </a:solidFill>
                <a:latin typeface="+mn-lt"/>
              </a:rPr>
              <a:t> ARU (% Rijksuitgaven), </a:t>
            </a:r>
            <a:r>
              <a:rPr lang="nl-NL" altLang="en-US" sz="1200" b="1" dirty="0">
                <a:solidFill>
                  <a:schemeClr val="tx1"/>
                </a:solidFill>
                <a:effectLst/>
                <a:latin typeface="+mn-lt"/>
              </a:rPr>
              <a:t>2011 - 2019 </a:t>
            </a:r>
            <a:endParaRPr lang="nl-NL" sz="1200" b="1" noProof="0" dirty="0">
              <a:solidFill>
                <a:schemeClr val="tx1"/>
              </a:solidFill>
              <a:latin typeface="+mn-lt"/>
            </a:endParaRPr>
          </a:p>
          <a:p>
            <a:pPr marL="0" indent="0" algn="l">
              <a:buNone/>
            </a:pPr>
            <a:endParaRPr lang="nl-NL" sz="1200" b="1" noProof="0" dirty="0"/>
          </a:p>
        </p:txBody>
      </p:sp>
      <p:graphicFrame>
        <p:nvGraphicFramePr>
          <p:cNvPr id="79" name="Chart 78">
            <a:extLst>
              <a:ext uri="{FF2B5EF4-FFF2-40B4-BE49-F238E27FC236}">
                <a16:creationId xmlns:a16="http://schemas.microsoft.com/office/drawing/2014/main" id="{3E8842EE-D641-4E50-AEF8-C3565FD74524}"/>
              </a:ext>
            </a:extLst>
          </p:cNvPr>
          <p:cNvGraphicFramePr/>
          <p:nvPr>
            <p:custDataLst>
              <p:tags r:id="rId15"/>
            </p:custDataLst>
            <p:extLst>
              <p:ext uri="{D42A27DB-BD31-4B8C-83A1-F6EECF244321}">
                <p14:modId xmlns:p14="http://schemas.microsoft.com/office/powerpoint/2010/main" val="855247812"/>
              </p:ext>
            </p:extLst>
          </p:nvPr>
        </p:nvGraphicFramePr>
        <p:xfrm>
          <a:off x="1030288" y="2290763"/>
          <a:ext cx="4014787" cy="3751262"/>
        </p:xfrm>
        <a:graphic>
          <a:graphicData uri="http://schemas.openxmlformats.org/drawingml/2006/chart">
            <c:chart xmlns:c="http://schemas.openxmlformats.org/drawingml/2006/chart" xmlns:r="http://schemas.openxmlformats.org/officeDocument/2006/relationships" r:id="rId42"/>
          </a:graphicData>
        </a:graphic>
      </p:graphicFrame>
      <p:sp>
        <p:nvSpPr>
          <p:cNvPr id="55" name="Content 1">
            <a:extLst>
              <a:ext uri="{FF2B5EF4-FFF2-40B4-BE49-F238E27FC236}">
                <a16:creationId xmlns:a16="http://schemas.microsoft.com/office/drawing/2014/main" id="{1A51ED42-1349-4FAA-A6A5-2F496DE2909B}"/>
              </a:ext>
            </a:extLst>
          </p:cNvPr>
          <p:cNvSpPr>
            <a:spLocks noGrp="1"/>
          </p:cNvSpPr>
          <p:nvPr>
            <p:custDataLst>
              <p:tags r:id="rId16"/>
            </p:custDataLst>
          </p:nvPr>
        </p:nvSpPr>
        <p:spPr bwMode="gray">
          <a:xfrm>
            <a:off x="811213" y="5868988"/>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08E98E0C-9CA6-4C3D-8C49-89ED20836DAC}" type="datetime'''''''''''''''''''''''''''''8''0'''''''''''''''''''''''''">
              <a:rPr lang="nl-NL" altLang="en-US" smtClean="0">
                <a:solidFill>
                  <a:schemeClr val="tx1"/>
                </a:solidFill>
                <a:latin typeface="+mn-lt"/>
              </a:rPr>
              <a:pPr/>
              <a:t>80</a:t>
            </a:fld>
            <a:endParaRPr lang="nl-NL" noProof="0" dirty="0">
              <a:solidFill>
                <a:schemeClr val="tx1"/>
              </a:solidFill>
              <a:latin typeface="+mn-lt"/>
            </a:endParaRPr>
          </a:p>
        </p:txBody>
      </p:sp>
      <p:sp>
        <p:nvSpPr>
          <p:cNvPr id="54" name="Content 1">
            <a:extLst>
              <a:ext uri="{FF2B5EF4-FFF2-40B4-BE49-F238E27FC236}">
                <a16:creationId xmlns:a16="http://schemas.microsoft.com/office/drawing/2014/main" id="{EB8ED5C6-5679-4C53-B1DA-80D4B60A97B7}"/>
              </a:ext>
            </a:extLst>
          </p:cNvPr>
          <p:cNvSpPr>
            <a:spLocks noGrp="1"/>
          </p:cNvSpPr>
          <p:nvPr>
            <p:custDataLst>
              <p:tags r:id="rId17"/>
            </p:custDataLst>
          </p:nvPr>
        </p:nvSpPr>
        <p:spPr bwMode="gray">
          <a:xfrm>
            <a:off x="809625" y="5151438"/>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F80B4787-5A2A-42A0-BB8D-DBB4E18F9207}" type="datetime'''''''''''''''''''''''''9''''''''''''''''''''''0'''''''''''''">
              <a:rPr lang="nl-NL" altLang="en-US" smtClean="0">
                <a:solidFill>
                  <a:schemeClr val="tx1"/>
                </a:solidFill>
                <a:latin typeface="+mn-lt"/>
              </a:rPr>
              <a:pPr/>
              <a:t>90</a:t>
            </a:fld>
            <a:endParaRPr lang="nl-NL" noProof="0" dirty="0">
              <a:solidFill>
                <a:schemeClr val="tx1"/>
              </a:solidFill>
              <a:latin typeface="+mn-lt"/>
            </a:endParaRPr>
          </a:p>
        </p:txBody>
      </p:sp>
      <p:sp>
        <p:nvSpPr>
          <p:cNvPr id="56" name="Content 1">
            <a:extLst>
              <a:ext uri="{FF2B5EF4-FFF2-40B4-BE49-F238E27FC236}">
                <a16:creationId xmlns:a16="http://schemas.microsoft.com/office/drawing/2014/main" id="{951E95F9-9BB4-45A2-B18E-0C282AC73304}"/>
              </a:ext>
            </a:extLst>
          </p:cNvPr>
          <p:cNvSpPr>
            <a:spLocks noGrp="1"/>
          </p:cNvSpPr>
          <p:nvPr>
            <p:custDataLst>
              <p:tags r:id="rId18"/>
            </p:custDataLst>
          </p:nvPr>
        </p:nvSpPr>
        <p:spPr bwMode="gray">
          <a:xfrm>
            <a:off x="731838" y="4433888"/>
            <a:ext cx="26352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7944D802-9288-47C9-869E-39040B201B5F}" type="datetime'''''''''''''1''''''''''''''''''''''0''''''0'''''''''''''''''">
              <a:rPr lang="nl-NL" altLang="en-US" smtClean="0">
                <a:solidFill>
                  <a:schemeClr val="tx1"/>
                </a:solidFill>
                <a:latin typeface="+mn-lt"/>
              </a:rPr>
              <a:pPr/>
              <a:t>100</a:t>
            </a:fld>
            <a:endParaRPr lang="nl-NL" noProof="0" dirty="0">
              <a:solidFill>
                <a:schemeClr val="tx1"/>
              </a:solidFill>
              <a:latin typeface="+mn-lt"/>
            </a:endParaRPr>
          </a:p>
        </p:txBody>
      </p:sp>
      <p:sp>
        <p:nvSpPr>
          <p:cNvPr id="58" name="Content 1">
            <a:extLst>
              <a:ext uri="{FF2B5EF4-FFF2-40B4-BE49-F238E27FC236}">
                <a16:creationId xmlns:a16="http://schemas.microsoft.com/office/drawing/2014/main" id="{6BAAEE9D-9366-4EF7-B8C4-950927A73B16}"/>
              </a:ext>
            </a:extLst>
          </p:cNvPr>
          <p:cNvSpPr>
            <a:spLocks noGrp="1"/>
          </p:cNvSpPr>
          <p:nvPr>
            <p:custDataLst>
              <p:tags r:id="rId19"/>
            </p:custDataLst>
          </p:nvPr>
        </p:nvSpPr>
        <p:spPr bwMode="gray">
          <a:xfrm>
            <a:off x="747713" y="2282825"/>
            <a:ext cx="2476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85EC1035-71F0-42CE-A532-C5CA69BC2018}" type="datetime'''''''13''''''0'''''''''''''''''''''">
              <a:rPr lang="nl-NL" altLang="en-US" smtClean="0">
                <a:solidFill>
                  <a:schemeClr val="tx1"/>
                </a:solidFill>
                <a:latin typeface="+mn-lt"/>
              </a:rPr>
              <a:pPr/>
              <a:t>130</a:t>
            </a:fld>
            <a:endParaRPr lang="nl-NL" noProof="0" dirty="0">
              <a:solidFill>
                <a:schemeClr val="tx1"/>
              </a:solidFill>
              <a:latin typeface="+mn-lt"/>
            </a:endParaRPr>
          </a:p>
        </p:txBody>
      </p:sp>
      <p:sp>
        <p:nvSpPr>
          <p:cNvPr id="57" name="Content 1">
            <a:extLst>
              <a:ext uri="{FF2B5EF4-FFF2-40B4-BE49-F238E27FC236}">
                <a16:creationId xmlns:a16="http://schemas.microsoft.com/office/drawing/2014/main" id="{DB397B39-A486-4835-AB06-BBE4FEE3AB9A}"/>
              </a:ext>
            </a:extLst>
          </p:cNvPr>
          <p:cNvSpPr>
            <a:spLocks noGrp="1"/>
          </p:cNvSpPr>
          <p:nvPr>
            <p:custDataLst>
              <p:tags r:id="rId20"/>
            </p:custDataLst>
          </p:nvPr>
        </p:nvSpPr>
        <p:spPr bwMode="gray">
          <a:xfrm>
            <a:off x="736600" y="3000375"/>
            <a:ext cx="2587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7334C70C-30FE-4FDC-A641-491DBEBE9B24}" type="datetime'''''''''''''''''''''''''''''''1''''2''''''''''0'''''''''''''">
              <a:rPr lang="nl-NL" altLang="en-US" smtClean="0">
                <a:solidFill>
                  <a:schemeClr val="tx1"/>
                </a:solidFill>
                <a:latin typeface="+mn-lt"/>
              </a:rPr>
              <a:pPr/>
              <a:t>120</a:t>
            </a:fld>
            <a:endParaRPr lang="nl-NL" noProof="0" dirty="0">
              <a:solidFill>
                <a:schemeClr val="tx1"/>
              </a:solidFill>
              <a:latin typeface="+mn-lt"/>
            </a:endParaRPr>
          </a:p>
        </p:txBody>
      </p:sp>
      <p:sp>
        <p:nvSpPr>
          <p:cNvPr id="53" name="Content 1">
            <a:extLst>
              <a:ext uri="{FF2B5EF4-FFF2-40B4-BE49-F238E27FC236}">
                <a16:creationId xmlns:a16="http://schemas.microsoft.com/office/drawing/2014/main" id="{23AEDE8C-3A1C-4842-8D71-CA69D0ECDA7F}"/>
              </a:ext>
            </a:extLst>
          </p:cNvPr>
          <p:cNvSpPr>
            <a:spLocks noGrp="1"/>
          </p:cNvSpPr>
          <p:nvPr>
            <p:custDataLst>
              <p:tags r:id="rId21"/>
            </p:custDataLst>
          </p:nvPr>
        </p:nvSpPr>
        <p:spPr bwMode="gray">
          <a:xfrm>
            <a:off x="744538" y="3717925"/>
            <a:ext cx="25082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985CB3F8-975B-48B4-8E53-A359A57A760F}" type="datetime'''''''1''''''''''''''''''''''''1''''''''''''0'''''''''">
              <a:rPr lang="nl-NL" altLang="en-US" smtClean="0">
                <a:solidFill>
                  <a:schemeClr val="tx1"/>
                </a:solidFill>
                <a:latin typeface="+mn-lt"/>
              </a:rPr>
              <a:pPr/>
              <a:t>110</a:t>
            </a:fld>
            <a:endParaRPr lang="nl-NL" noProof="0" dirty="0">
              <a:solidFill>
                <a:schemeClr val="tx1"/>
              </a:solidFill>
              <a:latin typeface="+mn-lt"/>
            </a:endParaRPr>
          </a:p>
        </p:txBody>
      </p:sp>
      <p:sp>
        <p:nvSpPr>
          <p:cNvPr id="61" name="Content 1">
            <a:extLst>
              <a:ext uri="{FF2B5EF4-FFF2-40B4-BE49-F238E27FC236}">
                <a16:creationId xmlns:a16="http://schemas.microsoft.com/office/drawing/2014/main" id="{ECBF2020-8D96-4E28-AC6B-0F4805D6DD11}"/>
              </a:ext>
            </a:extLst>
          </p:cNvPr>
          <p:cNvSpPr>
            <a:spLocks noGrp="1"/>
          </p:cNvSpPr>
          <p:nvPr>
            <p:custDataLst>
              <p:tags r:id="rId22"/>
            </p:custDataLst>
          </p:nvPr>
        </p:nvSpPr>
        <p:spPr bwMode="auto">
          <a:xfrm>
            <a:off x="1600200" y="6018213"/>
            <a:ext cx="1825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1BF1252-A513-431F-A343-DB14FC56399B}" type="datetime'''''''''''''''''''''''''''''''''''''''''''''''1''2'''''">
              <a:rPr lang="nl-NL" altLang="en-US" smtClean="0">
                <a:solidFill>
                  <a:schemeClr val="tx1"/>
                </a:solidFill>
                <a:latin typeface="+mn-lt"/>
              </a:rPr>
              <a:pPr/>
              <a:t>12</a:t>
            </a:fld>
            <a:endParaRPr lang="nl-NL" noProof="0" dirty="0">
              <a:solidFill>
                <a:schemeClr val="tx1"/>
              </a:solidFill>
              <a:latin typeface="+mn-lt"/>
            </a:endParaRPr>
          </a:p>
        </p:txBody>
      </p:sp>
      <p:sp>
        <p:nvSpPr>
          <p:cNvPr id="66" name="Content 1">
            <a:extLst>
              <a:ext uri="{FF2B5EF4-FFF2-40B4-BE49-F238E27FC236}">
                <a16:creationId xmlns:a16="http://schemas.microsoft.com/office/drawing/2014/main" id="{137A2F81-C5CD-467E-A195-CF5F09C1864A}"/>
              </a:ext>
            </a:extLst>
          </p:cNvPr>
          <p:cNvSpPr>
            <a:spLocks noGrp="1"/>
          </p:cNvSpPr>
          <p:nvPr>
            <p:custDataLst>
              <p:tags r:id="rId23"/>
            </p:custDataLst>
          </p:nvPr>
        </p:nvSpPr>
        <p:spPr bwMode="auto">
          <a:xfrm>
            <a:off x="4675188" y="6018213"/>
            <a:ext cx="1920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58B53CD-183E-474C-8040-A9E02FA21699}" type="datetime'''''2''''''''''''''''''''''''''''''''''0'">
              <a:rPr lang="nl-NL" altLang="en-US" smtClean="0">
                <a:solidFill>
                  <a:schemeClr val="tx1"/>
                </a:solidFill>
                <a:latin typeface="+mn-lt"/>
              </a:rPr>
              <a:pPr/>
              <a:t>20</a:t>
            </a:fld>
            <a:endParaRPr lang="nl-NL" noProof="0" dirty="0">
              <a:solidFill>
                <a:schemeClr val="tx1"/>
              </a:solidFill>
              <a:latin typeface="+mn-lt"/>
            </a:endParaRPr>
          </a:p>
        </p:txBody>
      </p:sp>
      <p:sp>
        <p:nvSpPr>
          <p:cNvPr id="59" name="Content 1">
            <a:extLst>
              <a:ext uri="{FF2B5EF4-FFF2-40B4-BE49-F238E27FC236}">
                <a16:creationId xmlns:a16="http://schemas.microsoft.com/office/drawing/2014/main" id="{2513E381-935A-486B-8994-3597CEAFEDA4}"/>
              </a:ext>
            </a:extLst>
          </p:cNvPr>
          <p:cNvSpPr>
            <a:spLocks noGrp="1"/>
          </p:cNvSpPr>
          <p:nvPr>
            <p:custDataLst>
              <p:tags r:id="rId24"/>
            </p:custDataLst>
          </p:nvPr>
        </p:nvSpPr>
        <p:spPr bwMode="auto">
          <a:xfrm>
            <a:off x="1219200" y="6018213"/>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4D637E6-128C-4706-938E-56F138BEE96C}" type="datetime'''''''''''''''''''''''1''1'''''''''''''''''''''''''''''''''''">
              <a:rPr lang="nl-NL" altLang="en-US" smtClean="0">
                <a:solidFill>
                  <a:schemeClr val="tx1"/>
                </a:solidFill>
                <a:latin typeface="+mn-lt"/>
              </a:rPr>
              <a:pPr/>
              <a:t>11</a:t>
            </a:fld>
            <a:endParaRPr lang="nl-NL" noProof="0" dirty="0">
              <a:solidFill>
                <a:schemeClr val="tx1"/>
              </a:solidFill>
              <a:latin typeface="+mn-lt"/>
            </a:endParaRPr>
          </a:p>
        </p:txBody>
      </p:sp>
      <p:sp>
        <p:nvSpPr>
          <p:cNvPr id="63" name="Content 1">
            <a:extLst>
              <a:ext uri="{FF2B5EF4-FFF2-40B4-BE49-F238E27FC236}">
                <a16:creationId xmlns:a16="http://schemas.microsoft.com/office/drawing/2014/main" id="{13CBB123-A186-40FD-9885-087F2EF7605E}"/>
              </a:ext>
            </a:extLst>
          </p:cNvPr>
          <p:cNvSpPr>
            <a:spLocks noGrp="1"/>
          </p:cNvSpPr>
          <p:nvPr>
            <p:custDataLst>
              <p:tags r:id="rId25"/>
            </p:custDataLst>
          </p:nvPr>
        </p:nvSpPr>
        <p:spPr bwMode="auto">
          <a:xfrm>
            <a:off x="1990725" y="6018213"/>
            <a:ext cx="1682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6B87FD9-2DCA-4FEE-B76A-92763E00D3DF}" type="datetime'''''''''''''''''1''''''''''''''''3'''''">
              <a:rPr lang="nl-NL" altLang="en-US" smtClean="0">
                <a:solidFill>
                  <a:schemeClr val="tx1"/>
                </a:solidFill>
                <a:latin typeface="+mn-lt"/>
              </a:rPr>
              <a:pPr/>
              <a:t>13</a:t>
            </a:fld>
            <a:endParaRPr lang="nl-NL" noProof="0" dirty="0">
              <a:solidFill>
                <a:schemeClr val="tx1"/>
              </a:solidFill>
              <a:latin typeface="+mn-lt"/>
            </a:endParaRPr>
          </a:p>
        </p:txBody>
      </p:sp>
      <p:sp>
        <p:nvSpPr>
          <p:cNvPr id="67" name="Content 1">
            <a:extLst>
              <a:ext uri="{FF2B5EF4-FFF2-40B4-BE49-F238E27FC236}">
                <a16:creationId xmlns:a16="http://schemas.microsoft.com/office/drawing/2014/main" id="{BE25F789-4D3B-4932-9ECA-398AFE6E07EC}"/>
              </a:ext>
            </a:extLst>
          </p:cNvPr>
          <p:cNvSpPr>
            <a:spLocks noGrp="1"/>
          </p:cNvSpPr>
          <p:nvPr>
            <p:custDataLst>
              <p:tags r:id="rId26"/>
            </p:custDataLst>
          </p:nvPr>
        </p:nvSpPr>
        <p:spPr bwMode="auto">
          <a:xfrm>
            <a:off x="2368550" y="6018213"/>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4E01C5E-8209-4282-B2D7-E557E9C01646}" type="datetime'''''''''''''''''''''1''''''''''''''''''''''''''''''''''''4'">
              <a:rPr lang="nl-NL" altLang="en-US" smtClean="0">
                <a:solidFill>
                  <a:schemeClr val="tx1"/>
                </a:solidFill>
                <a:latin typeface="+mn-lt"/>
              </a:rPr>
              <a:pPr/>
              <a:t>14</a:t>
            </a:fld>
            <a:endParaRPr lang="nl-NL" noProof="0" dirty="0">
              <a:solidFill>
                <a:schemeClr val="tx1"/>
              </a:solidFill>
              <a:latin typeface="+mn-lt"/>
            </a:endParaRPr>
          </a:p>
        </p:txBody>
      </p:sp>
      <p:sp>
        <p:nvSpPr>
          <p:cNvPr id="62" name="Content 1">
            <a:extLst>
              <a:ext uri="{FF2B5EF4-FFF2-40B4-BE49-F238E27FC236}">
                <a16:creationId xmlns:a16="http://schemas.microsoft.com/office/drawing/2014/main" id="{8756D3FD-6EDF-4B4E-B1FE-794BF6ABCD55}"/>
              </a:ext>
            </a:extLst>
          </p:cNvPr>
          <p:cNvSpPr>
            <a:spLocks noGrp="1"/>
          </p:cNvSpPr>
          <p:nvPr>
            <p:custDataLst>
              <p:tags r:id="rId27"/>
            </p:custDataLst>
          </p:nvPr>
        </p:nvSpPr>
        <p:spPr bwMode="auto">
          <a:xfrm>
            <a:off x="2755900" y="6018213"/>
            <a:ext cx="1778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980C446-20B8-49BF-B6ED-FFADE114A3B9}" type="datetime'''''''''1''''''5'''''''''''''''''''''''''''">
              <a:rPr lang="nl-NL" altLang="en-US" smtClean="0">
                <a:solidFill>
                  <a:schemeClr val="tx1"/>
                </a:solidFill>
                <a:latin typeface="+mn-lt"/>
              </a:rPr>
              <a:pPr/>
              <a:t>15</a:t>
            </a:fld>
            <a:endParaRPr lang="nl-NL" noProof="0" dirty="0">
              <a:solidFill>
                <a:schemeClr val="tx1"/>
              </a:solidFill>
              <a:latin typeface="+mn-lt"/>
            </a:endParaRPr>
          </a:p>
        </p:txBody>
      </p:sp>
      <p:sp>
        <p:nvSpPr>
          <p:cNvPr id="68" name="Content 1">
            <a:extLst>
              <a:ext uri="{FF2B5EF4-FFF2-40B4-BE49-F238E27FC236}">
                <a16:creationId xmlns:a16="http://schemas.microsoft.com/office/drawing/2014/main" id="{E0E18367-5429-4DEF-AE33-4E38E3CE566E}"/>
              </a:ext>
            </a:extLst>
          </p:cNvPr>
          <p:cNvSpPr>
            <a:spLocks noGrp="1"/>
          </p:cNvSpPr>
          <p:nvPr>
            <p:custDataLst>
              <p:tags r:id="rId28"/>
            </p:custDataLst>
          </p:nvPr>
        </p:nvSpPr>
        <p:spPr bwMode="auto">
          <a:xfrm>
            <a:off x="3138488" y="6018213"/>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67C69F0-8301-4E7E-9195-29FB46177FD5}" type="datetime'''''''''''1''''''''''''''''''''''''''''''''6'''''''''''''">
              <a:rPr lang="nl-NL" altLang="en-US" smtClean="0">
                <a:solidFill>
                  <a:schemeClr val="tx1"/>
                </a:solidFill>
                <a:latin typeface="+mn-lt"/>
              </a:rPr>
              <a:pPr/>
              <a:t>16</a:t>
            </a:fld>
            <a:endParaRPr lang="nl-NL" noProof="0" dirty="0">
              <a:solidFill>
                <a:schemeClr val="tx1"/>
              </a:solidFill>
              <a:latin typeface="+mn-lt"/>
            </a:endParaRPr>
          </a:p>
        </p:txBody>
      </p:sp>
      <p:sp>
        <p:nvSpPr>
          <p:cNvPr id="60" name="Content 1">
            <a:extLst>
              <a:ext uri="{FF2B5EF4-FFF2-40B4-BE49-F238E27FC236}">
                <a16:creationId xmlns:a16="http://schemas.microsoft.com/office/drawing/2014/main" id="{7A672EF2-EF94-4D8C-82D3-3A557453AB26}"/>
              </a:ext>
            </a:extLst>
          </p:cNvPr>
          <p:cNvSpPr>
            <a:spLocks noGrp="1"/>
          </p:cNvSpPr>
          <p:nvPr>
            <p:custDataLst>
              <p:tags r:id="rId29"/>
            </p:custDataLst>
          </p:nvPr>
        </p:nvSpPr>
        <p:spPr bwMode="auto">
          <a:xfrm>
            <a:off x="3532188" y="6018213"/>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1F0A046-27FE-4873-B357-1A7146CA1844}" type="datetime'''''''''1''''''''''''7'''''''''''''">
              <a:rPr lang="nl-NL" altLang="en-US" smtClean="0">
                <a:solidFill>
                  <a:schemeClr val="tx1"/>
                </a:solidFill>
                <a:latin typeface="+mn-lt"/>
              </a:rPr>
              <a:pPr/>
              <a:t>17</a:t>
            </a:fld>
            <a:endParaRPr lang="nl-NL" noProof="0" dirty="0">
              <a:solidFill>
                <a:schemeClr val="tx1"/>
              </a:solidFill>
              <a:latin typeface="+mn-lt"/>
            </a:endParaRPr>
          </a:p>
        </p:txBody>
      </p:sp>
      <p:sp>
        <p:nvSpPr>
          <p:cNvPr id="69" name="Content 1">
            <a:extLst>
              <a:ext uri="{FF2B5EF4-FFF2-40B4-BE49-F238E27FC236}">
                <a16:creationId xmlns:a16="http://schemas.microsoft.com/office/drawing/2014/main" id="{BD8E0EF4-E602-4F08-A6E4-6B91BBB4651C}"/>
              </a:ext>
            </a:extLst>
          </p:cNvPr>
          <p:cNvSpPr>
            <a:spLocks noGrp="1"/>
          </p:cNvSpPr>
          <p:nvPr>
            <p:custDataLst>
              <p:tags r:id="rId30"/>
            </p:custDataLst>
          </p:nvPr>
        </p:nvSpPr>
        <p:spPr bwMode="auto">
          <a:xfrm>
            <a:off x="3908425" y="6018213"/>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93900B1-6302-409D-A784-C7273DEFE1B8}" type="datetime'''''1''8'''''''''''''''''''''''''''''''''''''">
              <a:rPr lang="nl-NL" altLang="en-US" smtClean="0">
                <a:solidFill>
                  <a:schemeClr val="tx1"/>
                </a:solidFill>
                <a:latin typeface="+mn-lt"/>
              </a:rPr>
              <a:pPr/>
              <a:t>18</a:t>
            </a:fld>
            <a:endParaRPr lang="nl-NL" noProof="0" dirty="0">
              <a:solidFill>
                <a:schemeClr val="tx1"/>
              </a:solidFill>
              <a:latin typeface="+mn-lt"/>
            </a:endParaRPr>
          </a:p>
        </p:txBody>
      </p:sp>
      <p:sp>
        <p:nvSpPr>
          <p:cNvPr id="70" name="Content 1">
            <a:extLst>
              <a:ext uri="{FF2B5EF4-FFF2-40B4-BE49-F238E27FC236}">
                <a16:creationId xmlns:a16="http://schemas.microsoft.com/office/drawing/2014/main" id="{80DF7133-8465-45FA-9FBE-D6BA4A55BC34}"/>
              </a:ext>
            </a:extLst>
          </p:cNvPr>
          <p:cNvSpPr>
            <a:spLocks noGrp="1"/>
          </p:cNvSpPr>
          <p:nvPr>
            <p:custDataLst>
              <p:tags r:id="rId31"/>
            </p:custDataLst>
          </p:nvPr>
        </p:nvSpPr>
        <p:spPr bwMode="auto">
          <a:xfrm>
            <a:off x="4292600" y="6018213"/>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B233213-1EBC-4537-A090-EDF18EFB15FE}" type="datetime'''''''''''''''''''''1''''''''''''''''''''''''''9'''''''''">
              <a:rPr lang="nl-NL" altLang="en-US" smtClean="0">
                <a:solidFill>
                  <a:schemeClr val="tx1"/>
                </a:solidFill>
                <a:latin typeface="+mn-lt"/>
              </a:rPr>
              <a:pPr/>
              <a:t>19</a:t>
            </a:fld>
            <a:endParaRPr lang="nl-NL" noProof="0" dirty="0">
              <a:solidFill>
                <a:schemeClr val="tx1"/>
              </a:solidFill>
              <a:latin typeface="+mn-lt"/>
            </a:endParaRPr>
          </a:p>
        </p:txBody>
      </p:sp>
      <p:sp>
        <p:nvSpPr>
          <p:cNvPr id="52" name="Rectangle: Rounded Corners 51">
            <a:extLst>
              <a:ext uri="{FF2B5EF4-FFF2-40B4-BE49-F238E27FC236}">
                <a16:creationId xmlns:a16="http://schemas.microsoft.com/office/drawing/2014/main" id="{CE444205-C2D6-4952-9052-0B8A532D9B5C}"/>
              </a:ext>
            </a:extLst>
          </p:cNvPr>
          <p:cNvSpPr/>
          <p:nvPr/>
        </p:nvSpPr>
        <p:spPr>
          <a:xfrm>
            <a:off x="10447674" y="1900238"/>
            <a:ext cx="1077243" cy="338138"/>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600" b="1" dirty="0">
                <a:solidFill>
                  <a:schemeClr val="tx1"/>
                </a:solidFill>
              </a:rPr>
              <a:t>+ 12,4%</a:t>
            </a:r>
          </a:p>
        </p:txBody>
      </p:sp>
      <p:graphicFrame>
        <p:nvGraphicFramePr>
          <p:cNvPr id="75" name="Chart 74">
            <a:extLst>
              <a:ext uri="{FF2B5EF4-FFF2-40B4-BE49-F238E27FC236}">
                <a16:creationId xmlns:a16="http://schemas.microsoft.com/office/drawing/2014/main" id="{29D3F3B3-9F9A-444B-AF78-E3BEACB8FC3B}"/>
              </a:ext>
            </a:extLst>
          </p:cNvPr>
          <p:cNvGraphicFramePr/>
          <p:nvPr>
            <p:custDataLst>
              <p:tags r:id="rId32"/>
            </p:custDataLst>
            <p:extLst>
              <p:ext uri="{D42A27DB-BD31-4B8C-83A1-F6EECF244321}">
                <p14:modId xmlns:p14="http://schemas.microsoft.com/office/powerpoint/2010/main" val="3676094061"/>
              </p:ext>
            </p:extLst>
          </p:nvPr>
        </p:nvGraphicFramePr>
        <p:xfrm>
          <a:off x="6196013" y="3382963"/>
          <a:ext cx="3738562" cy="1035050"/>
        </p:xfrm>
        <a:graphic>
          <a:graphicData uri="http://schemas.openxmlformats.org/drawingml/2006/chart">
            <c:chart xmlns:c="http://schemas.openxmlformats.org/drawingml/2006/chart" xmlns:r="http://schemas.openxmlformats.org/officeDocument/2006/relationships" r:id="rId43"/>
          </a:graphicData>
        </a:graphic>
      </p:graphicFrame>
      <p:cxnSp>
        <p:nvCxnSpPr>
          <p:cNvPr id="26" name="Straight Connector 25">
            <a:extLst>
              <a:ext uri="{FF2B5EF4-FFF2-40B4-BE49-F238E27FC236}">
                <a16:creationId xmlns:a16="http://schemas.microsoft.com/office/drawing/2014/main" id="{B6704692-F06B-4B41-914C-E7849B7C4E0F}"/>
              </a:ext>
            </a:extLst>
          </p:cNvPr>
          <p:cNvCxnSpPr/>
          <p:nvPr>
            <p:custDataLst>
              <p:tags r:id="rId33"/>
            </p:custDataLst>
          </p:nvPr>
        </p:nvCxnSpPr>
        <p:spPr bwMode="gray">
          <a:xfrm flipV="1">
            <a:off x="6326188" y="3414713"/>
            <a:ext cx="0" cy="144463"/>
          </a:xfrm>
          <a:prstGeom prst="line">
            <a:avLst/>
          </a:prstGeom>
          <a:ln w="12700" cap="flat" cmpd="sng" algn="ctr">
            <a:solidFill>
              <a:srgbClr val="4F4F4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CC5BBB0-A038-44C2-BEDB-4FF588A6D827}"/>
              </a:ext>
            </a:extLst>
          </p:cNvPr>
          <p:cNvCxnSpPr/>
          <p:nvPr>
            <p:custDataLst>
              <p:tags r:id="rId34"/>
            </p:custDataLst>
          </p:nvPr>
        </p:nvCxnSpPr>
        <p:spPr bwMode="gray">
          <a:xfrm>
            <a:off x="9410700" y="3414713"/>
            <a:ext cx="0" cy="287338"/>
          </a:xfrm>
          <a:prstGeom prst="line">
            <a:avLst/>
          </a:prstGeom>
          <a:ln w="12700" cap="flat" cmpd="sng" algn="ctr">
            <a:solidFill>
              <a:srgbClr val="4F4F4F"/>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BE80C15-7F2D-41F8-8D67-28A7AAFAB23C}"/>
              </a:ext>
            </a:extLst>
          </p:cNvPr>
          <p:cNvCxnSpPr/>
          <p:nvPr>
            <p:custDataLst>
              <p:tags r:id="rId35"/>
            </p:custDataLst>
          </p:nvPr>
        </p:nvCxnSpPr>
        <p:spPr bwMode="gray">
          <a:xfrm>
            <a:off x="6326188" y="3414713"/>
            <a:ext cx="3084513" cy="0"/>
          </a:xfrm>
          <a:prstGeom prst="line">
            <a:avLst/>
          </a:prstGeom>
          <a:ln w="12700" cap="flat" cmpd="sng" algn="ctr">
            <a:solidFill>
              <a:srgbClr val="4F4F4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9" name="Content 1">
            <a:extLst>
              <a:ext uri="{FF2B5EF4-FFF2-40B4-BE49-F238E27FC236}">
                <a16:creationId xmlns:a16="http://schemas.microsoft.com/office/drawing/2014/main" id="{4B9982FA-94CE-476E-98B9-AED20350F85D}"/>
              </a:ext>
            </a:extLst>
          </p:cNvPr>
          <p:cNvSpPr>
            <a:spLocks noGrp="1"/>
          </p:cNvSpPr>
          <p:nvPr>
            <p:custDataLst>
              <p:tags r:id="rId36"/>
            </p:custDataLst>
          </p:nvPr>
        </p:nvSpPr>
        <p:spPr bwMode="auto">
          <a:xfrm>
            <a:off x="7521575" y="3278188"/>
            <a:ext cx="693738" cy="273050"/>
          </a:xfrm>
          <a:prstGeom prst="ellipse">
            <a:avLst/>
          </a:prstGeom>
          <a:solidFill>
            <a:schemeClr val="bg1"/>
          </a:solidFill>
          <a:ln w="9525" algn="ctr">
            <a:solidFill>
              <a:schemeClr val="folHlink"/>
            </a:solidFill>
          </a:ln>
          <a:effec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b="1" noProof="0" dirty="0">
                <a:solidFill>
                  <a:schemeClr val="tx1"/>
                </a:solidFill>
                <a:latin typeface="+mn-lt"/>
              </a:rPr>
              <a:t>- 4,9%</a:t>
            </a:r>
          </a:p>
        </p:txBody>
      </p:sp>
      <p:sp>
        <p:nvSpPr>
          <p:cNvPr id="841" name="Text Placeholder 11">
            <a:extLst>
              <a:ext uri="{FF2B5EF4-FFF2-40B4-BE49-F238E27FC236}">
                <a16:creationId xmlns:a16="http://schemas.microsoft.com/office/drawing/2014/main" id="{58C7ADFA-C437-4EF3-BE7A-898FFB3F032E}"/>
              </a:ext>
            </a:extLst>
          </p:cNvPr>
          <p:cNvSpPr txBox="1">
            <a:spLocks/>
          </p:cNvSpPr>
          <p:nvPr/>
        </p:nvSpPr>
        <p:spPr>
          <a:xfrm>
            <a:off x="1225550" y="1734412"/>
            <a:ext cx="457156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lang="nl-NL" sz="1400" b="1" kern="1200" noProof="0" dirty="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Uitkeringsontwikkeling (2011 = 100) (%), 2011 - 2020 </a:t>
            </a:r>
          </a:p>
        </p:txBody>
      </p:sp>
      <p:sp>
        <p:nvSpPr>
          <p:cNvPr id="842" name="Rectangle: Rounded Corners 841">
            <a:extLst>
              <a:ext uri="{FF2B5EF4-FFF2-40B4-BE49-F238E27FC236}">
                <a16:creationId xmlns:a16="http://schemas.microsoft.com/office/drawing/2014/main" id="{52297486-FBEE-47AD-B845-F9EF19178133}"/>
              </a:ext>
            </a:extLst>
          </p:cNvPr>
          <p:cNvSpPr/>
          <p:nvPr/>
        </p:nvSpPr>
        <p:spPr>
          <a:xfrm>
            <a:off x="2358568" y="2792453"/>
            <a:ext cx="1584325" cy="44318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+ 6,0% </a:t>
            </a:r>
          </a:p>
        </p:txBody>
      </p:sp>
      <p:sp>
        <p:nvSpPr>
          <p:cNvPr id="854" name="Rectangle: Rounded Corners 853">
            <a:extLst>
              <a:ext uri="{FF2B5EF4-FFF2-40B4-BE49-F238E27FC236}">
                <a16:creationId xmlns:a16="http://schemas.microsoft.com/office/drawing/2014/main" id="{BA764A3E-75C6-4DBE-B8AF-48D29C83156D}"/>
              </a:ext>
            </a:extLst>
          </p:cNvPr>
          <p:cNvSpPr/>
          <p:nvPr/>
        </p:nvSpPr>
        <p:spPr>
          <a:xfrm>
            <a:off x="10568396" y="2315869"/>
            <a:ext cx="835503" cy="198438"/>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100" b="1" dirty="0">
                <a:solidFill>
                  <a:schemeClr val="tx1"/>
                </a:solidFill>
              </a:rPr>
              <a:t>+ 1,6% p.j.</a:t>
            </a:r>
          </a:p>
        </p:txBody>
      </p:sp>
      <p:sp>
        <p:nvSpPr>
          <p:cNvPr id="858" name="Rectangle: Rounded Corners 857">
            <a:extLst>
              <a:ext uri="{FF2B5EF4-FFF2-40B4-BE49-F238E27FC236}">
                <a16:creationId xmlns:a16="http://schemas.microsoft.com/office/drawing/2014/main" id="{71AD0C3C-5915-4C6D-8991-7E65A073544C}"/>
              </a:ext>
            </a:extLst>
          </p:cNvPr>
          <p:cNvSpPr/>
          <p:nvPr/>
        </p:nvSpPr>
        <p:spPr>
          <a:xfrm>
            <a:off x="2668923" y="3309201"/>
            <a:ext cx="963613" cy="271835"/>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chemeClr val="tx1"/>
                </a:solidFill>
              </a:rPr>
              <a:t>+ 0,7% p.j.</a:t>
            </a:r>
          </a:p>
        </p:txBody>
      </p:sp>
      <p:sp>
        <p:nvSpPr>
          <p:cNvPr id="890" name="Rectangle: Rounded Corners 889">
            <a:extLst>
              <a:ext uri="{FF2B5EF4-FFF2-40B4-BE49-F238E27FC236}">
                <a16:creationId xmlns:a16="http://schemas.microsoft.com/office/drawing/2014/main" id="{E4EF07BA-310F-4C45-B359-2E48DAD43CA5}"/>
              </a:ext>
            </a:extLst>
          </p:cNvPr>
          <p:cNvSpPr/>
          <p:nvPr/>
        </p:nvSpPr>
        <p:spPr>
          <a:xfrm>
            <a:off x="10451641" y="3427413"/>
            <a:ext cx="1077243" cy="338138"/>
          </a:xfrm>
          <a:prstGeom prst="roundRect">
            <a:avLst>
              <a:gd name="adj" fmla="val 4781"/>
            </a:avLst>
          </a:prstGeom>
          <a:solidFill>
            <a:srgbClr val="BF211E"/>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600" b="1" dirty="0">
                <a:solidFill>
                  <a:schemeClr val="bg1"/>
                </a:solidFill>
              </a:rPr>
              <a:t>- 10,5%</a:t>
            </a:r>
          </a:p>
        </p:txBody>
      </p:sp>
      <p:sp>
        <p:nvSpPr>
          <p:cNvPr id="891" name="Rectangle: Rounded Corners 890">
            <a:extLst>
              <a:ext uri="{FF2B5EF4-FFF2-40B4-BE49-F238E27FC236}">
                <a16:creationId xmlns:a16="http://schemas.microsoft.com/office/drawing/2014/main" id="{64D00249-C2E4-4BB1-A1AA-5F5731133824}"/>
              </a:ext>
            </a:extLst>
          </p:cNvPr>
          <p:cNvSpPr/>
          <p:nvPr/>
        </p:nvSpPr>
        <p:spPr>
          <a:xfrm>
            <a:off x="10568396" y="3843985"/>
            <a:ext cx="835503" cy="198438"/>
          </a:xfrm>
          <a:prstGeom prst="roundRect">
            <a:avLst>
              <a:gd name="adj" fmla="val 4781"/>
            </a:avLst>
          </a:prstGeom>
          <a:solidFill>
            <a:srgbClr val="BF211E"/>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100" b="1" dirty="0">
                <a:solidFill>
                  <a:schemeClr val="bg1"/>
                </a:solidFill>
              </a:rPr>
              <a:t>- 1,3% p.j.</a:t>
            </a:r>
          </a:p>
        </p:txBody>
      </p:sp>
      <p:sp>
        <p:nvSpPr>
          <p:cNvPr id="892" name="Rectangle: Rounded Corners 891">
            <a:extLst>
              <a:ext uri="{FF2B5EF4-FFF2-40B4-BE49-F238E27FC236}">
                <a16:creationId xmlns:a16="http://schemas.microsoft.com/office/drawing/2014/main" id="{079BCAD9-CC10-4381-AB93-EF8058BC4EB9}"/>
              </a:ext>
            </a:extLst>
          </p:cNvPr>
          <p:cNvSpPr/>
          <p:nvPr/>
        </p:nvSpPr>
        <p:spPr>
          <a:xfrm>
            <a:off x="10447674" y="4995863"/>
            <a:ext cx="1077243" cy="338138"/>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600" b="1" dirty="0">
                <a:solidFill>
                  <a:schemeClr val="tx1"/>
                </a:solidFill>
              </a:rPr>
              <a:t>+ 3,2%</a:t>
            </a:r>
          </a:p>
        </p:txBody>
      </p:sp>
      <p:sp>
        <p:nvSpPr>
          <p:cNvPr id="893" name="Rectangle: Rounded Corners 892">
            <a:extLst>
              <a:ext uri="{FF2B5EF4-FFF2-40B4-BE49-F238E27FC236}">
                <a16:creationId xmlns:a16="http://schemas.microsoft.com/office/drawing/2014/main" id="{AE430F84-7FD8-4F8D-A83C-4EFEF032F794}"/>
              </a:ext>
            </a:extLst>
          </p:cNvPr>
          <p:cNvSpPr/>
          <p:nvPr/>
        </p:nvSpPr>
        <p:spPr>
          <a:xfrm>
            <a:off x="10568396" y="5413082"/>
            <a:ext cx="835503" cy="198438"/>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100" b="1" dirty="0">
                <a:solidFill>
                  <a:schemeClr val="tx1"/>
                </a:solidFill>
              </a:rPr>
              <a:t>+ 0,4% p.j.</a:t>
            </a:r>
          </a:p>
        </p:txBody>
      </p:sp>
      <p:sp>
        <p:nvSpPr>
          <p:cNvPr id="175" name="TextBox 174">
            <a:extLst>
              <a:ext uri="{FF2B5EF4-FFF2-40B4-BE49-F238E27FC236}">
                <a16:creationId xmlns:a16="http://schemas.microsoft.com/office/drawing/2014/main" id="{E56283C2-7DE0-43A0-B724-48507213D54B}"/>
              </a:ext>
            </a:extLst>
          </p:cNvPr>
          <p:cNvSpPr txBox="1"/>
          <p:nvPr/>
        </p:nvSpPr>
        <p:spPr>
          <a:xfrm>
            <a:off x="5050543" y="2644720"/>
            <a:ext cx="809625" cy="419681"/>
          </a:xfrm>
          <a:prstGeom prst="rect">
            <a:avLst/>
          </a:prstGeom>
          <a:ln>
            <a:noFill/>
          </a:ln>
        </p:spPr>
        <p:txBody>
          <a:bodyPr vert="horz" wrap="square" lIns="91440" tIns="45720" rIns="91440" bIns="45720" rtlCol="0" anchor="t">
            <a:noAutofit/>
          </a:bodyPr>
          <a:lstStyle/>
          <a:p>
            <a:pPr marL="0" indent="0" algn="ctr">
              <a:buNone/>
            </a:pPr>
            <a:r>
              <a:rPr lang="nl-NL" b="1" noProof="0" dirty="0">
                <a:solidFill>
                  <a:schemeClr val="tx1"/>
                </a:solidFill>
              </a:rPr>
              <a:t>Corona-crisis</a:t>
            </a:r>
            <a:r>
              <a:rPr lang="nl-NL" b="1" baseline="30000" noProof="0" dirty="0">
                <a:solidFill>
                  <a:schemeClr val="tx1"/>
                </a:solidFill>
              </a:rPr>
              <a:t>1</a:t>
            </a:r>
            <a:endParaRPr lang="nl-NL" b="1" noProof="0" dirty="0">
              <a:solidFill>
                <a:schemeClr val="tx1"/>
              </a:solidFill>
            </a:endParaRPr>
          </a:p>
        </p:txBody>
      </p:sp>
      <p:sp>
        <p:nvSpPr>
          <p:cNvPr id="71" name="Footer Placeholder 10">
            <a:extLst>
              <a:ext uri="{FF2B5EF4-FFF2-40B4-BE49-F238E27FC236}">
                <a16:creationId xmlns:a16="http://schemas.microsoft.com/office/drawing/2014/main" id="{A5CBFEB9-D2C7-4B56-81BC-B17D6C01C3DE}"/>
              </a:ext>
            </a:extLst>
          </p:cNvPr>
          <p:cNvSpPr>
            <a:spLocks noGrp="1"/>
          </p:cNvSpPr>
          <p:nvPr>
            <p:ph type="ftr" sz="quarter" idx="3"/>
          </p:nvPr>
        </p:nvSpPr>
        <p:spPr>
          <a:xfrm>
            <a:off x="661800" y="6686783"/>
            <a:ext cx="10868400" cy="122400"/>
          </a:xfrm>
        </p:spPr>
        <p:txBody>
          <a:bodyPr/>
          <a:lstStyle/>
          <a:p>
            <a:r>
              <a:rPr lang="nl-NL" dirty="0"/>
              <a:t>Bron: CBS Statline (2020): Opbouw binnenlands product (bbp); CBS Statline (2020): overheidsuitgaven en bestedingen  </a:t>
            </a:r>
          </a:p>
        </p:txBody>
      </p:sp>
      <p:sp>
        <p:nvSpPr>
          <p:cNvPr id="14" name="Freeform: Shape 13">
            <a:extLst>
              <a:ext uri="{FF2B5EF4-FFF2-40B4-BE49-F238E27FC236}">
                <a16:creationId xmlns:a16="http://schemas.microsoft.com/office/drawing/2014/main" id="{3A09FA75-0C3B-4C94-BD57-6A90FCEA5A72}"/>
              </a:ext>
            </a:extLst>
          </p:cNvPr>
          <p:cNvSpPr/>
          <p:nvPr/>
        </p:nvSpPr>
        <p:spPr>
          <a:xfrm>
            <a:off x="4600108" y="2892968"/>
            <a:ext cx="479892" cy="315961"/>
          </a:xfrm>
          <a:custGeom>
            <a:avLst/>
            <a:gdLst>
              <a:gd name="connsiteX0" fmla="*/ 0 w 323272"/>
              <a:gd name="connsiteY0" fmla="*/ 286327 h 286327"/>
              <a:gd name="connsiteX1" fmla="*/ 120072 w 323272"/>
              <a:gd name="connsiteY1" fmla="*/ 55418 h 286327"/>
              <a:gd name="connsiteX2" fmla="*/ 323272 w 323272"/>
              <a:gd name="connsiteY2" fmla="*/ 0 h 286327"/>
              <a:gd name="connsiteX3" fmla="*/ 323272 w 323272"/>
              <a:gd name="connsiteY3" fmla="*/ 0 h 286327"/>
            </a:gdLst>
            <a:ahLst/>
            <a:cxnLst>
              <a:cxn ang="0">
                <a:pos x="connsiteX0" y="connsiteY0"/>
              </a:cxn>
              <a:cxn ang="0">
                <a:pos x="connsiteX1" y="connsiteY1"/>
              </a:cxn>
              <a:cxn ang="0">
                <a:pos x="connsiteX2" y="connsiteY2"/>
              </a:cxn>
              <a:cxn ang="0">
                <a:pos x="connsiteX3" y="connsiteY3"/>
              </a:cxn>
            </a:cxnLst>
            <a:rect l="l" t="t" r="r" b="b"/>
            <a:pathLst>
              <a:path w="323272" h="286327">
                <a:moveTo>
                  <a:pt x="0" y="286327"/>
                </a:moveTo>
                <a:cubicBezTo>
                  <a:pt x="33096" y="194733"/>
                  <a:pt x="66193" y="103139"/>
                  <a:pt x="120072" y="55418"/>
                </a:cubicBezTo>
                <a:cubicBezTo>
                  <a:pt x="173951" y="7697"/>
                  <a:pt x="323272" y="0"/>
                  <a:pt x="323272" y="0"/>
                </a:cubicBezTo>
                <a:lnTo>
                  <a:pt x="323272" y="0"/>
                </a:lnTo>
              </a:path>
            </a:pathLst>
          </a:custGeom>
          <a:noFill/>
          <a:ln w="15875" cap="flat">
            <a:solidFill>
              <a:schemeClr val="tx1"/>
            </a:solidFill>
            <a:prstDash val="sysDash"/>
            <a:miter/>
            <a:tailEnd type="triangle"/>
          </a:ln>
        </p:spPr>
        <p:txBody>
          <a:bodyPr rtlCol="0" anchor="ctr"/>
          <a:lstStyle/>
          <a:p>
            <a:pPr algn="ctr"/>
            <a:endParaRPr lang="nl-NL" dirty="0">
              <a:solidFill>
                <a:schemeClr val="tx1"/>
              </a:solidFill>
            </a:endParaRPr>
          </a:p>
        </p:txBody>
      </p:sp>
      <p:sp>
        <p:nvSpPr>
          <p:cNvPr id="73" name="TextBox 72">
            <a:extLst>
              <a:ext uri="{FF2B5EF4-FFF2-40B4-BE49-F238E27FC236}">
                <a16:creationId xmlns:a16="http://schemas.microsoft.com/office/drawing/2014/main" id="{C8EF573F-2541-4893-BDDE-21A7E7465147}"/>
              </a:ext>
            </a:extLst>
          </p:cNvPr>
          <p:cNvSpPr txBox="1"/>
          <p:nvPr/>
        </p:nvSpPr>
        <p:spPr>
          <a:xfrm>
            <a:off x="10082150" y="2684933"/>
            <a:ext cx="809625" cy="419681"/>
          </a:xfrm>
          <a:prstGeom prst="rect">
            <a:avLst/>
          </a:prstGeom>
        </p:spPr>
        <p:txBody>
          <a:bodyPr vert="horz" wrap="square" lIns="91440" tIns="45720" rIns="91440" bIns="45720" rtlCol="0" anchor="t">
            <a:noAutofit/>
          </a:bodyPr>
          <a:lstStyle/>
          <a:p>
            <a:pPr marL="0" indent="0" algn="ctr">
              <a:buNone/>
            </a:pPr>
            <a:r>
              <a:rPr lang="nl-NL" b="1" noProof="0" dirty="0">
                <a:solidFill>
                  <a:schemeClr val="tx1"/>
                </a:solidFill>
              </a:rPr>
              <a:t>Corona-crisis</a:t>
            </a:r>
            <a:r>
              <a:rPr lang="nl-NL" b="1" baseline="30000" noProof="0" dirty="0">
                <a:solidFill>
                  <a:schemeClr val="tx1"/>
                </a:solidFill>
              </a:rPr>
              <a:t>1</a:t>
            </a:r>
            <a:endParaRPr lang="nl-NL" b="1" noProof="0" dirty="0">
              <a:solidFill>
                <a:schemeClr val="tx1"/>
              </a:solidFill>
            </a:endParaRPr>
          </a:p>
        </p:txBody>
      </p:sp>
      <p:sp>
        <p:nvSpPr>
          <p:cNvPr id="74" name="Freeform: Shape 73">
            <a:extLst>
              <a:ext uri="{FF2B5EF4-FFF2-40B4-BE49-F238E27FC236}">
                <a16:creationId xmlns:a16="http://schemas.microsoft.com/office/drawing/2014/main" id="{B47D77A4-4420-4204-8EC1-00216344EA47}"/>
              </a:ext>
            </a:extLst>
          </p:cNvPr>
          <p:cNvSpPr/>
          <p:nvPr/>
        </p:nvSpPr>
        <p:spPr>
          <a:xfrm>
            <a:off x="9631715" y="2933181"/>
            <a:ext cx="479892" cy="315961"/>
          </a:xfrm>
          <a:custGeom>
            <a:avLst/>
            <a:gdLst>
              <a:gd name="connsiteX0" fmla="*/ 0 w 323272"/>
              <a:gd name="connsiteY0" fmla="*/ 286327 h 286327"/>
              <a:gd name="connsiteX1" fmla="*/ 120072 w 323272"/>
              <a:gd name="connsiteY1" fmla="*/ 55418 h 286327"/>
              <a:gd name="connsiteX2" fmla="*/ 323272 w 323272"/>
              <a:gd name="connsiteY2" fmla="*/ 0 h 286327"/>
              <a:gd name="connsiteX3" fmla="*/ 323272 w 323272"/>
              <a:gd name="connsiteY3" fmla="*/ 0 h 286327"/>
            </a:gdLst>
            <a:ahLst/>
            <a:cxnLst>
              <a:cxn ang="0">
                <a:pos x="connsiteX0" y="connsiteY0"/>
              </a:cxn>
              <a:cxn ang="0">
                <a:pos x="connsiteX1" y="connsiteY1"/>
              </a:cxn>
              <a:cxn ang="0">
                <a:pos x="connsiteX2" y="connsiteY2"/>
              </a:cxn>
              <a:cxn ang="0">
                <a:pos x="connsiteX3" y="connsiteY3"/>
              </a:cxn>
            </a:cxnLst>
            <a:rect l="l" t="t" r="r" b="b"/>
            <a:pathLst>
              <a:path w="323272" h="286327">
                <a:moveTo>
                  <a:pt x="0" y="286327"/>
                </a:moveTo>
                <a:cubicBezTo>
                  <a:pt x="33096" y="194733"/>
                  <a:pt x="66193" y="103139"/>
                  <a:pt x="120072" y="55418"/>
                </a:cubicBezTo>
                <a:cubicBezTo>
                  <a:pt x="173951" y="7697"/>
                  <a:pt x="323272" y="0"/>
                  <a:pt x="323272" y="0"/>
                </a:cubicBezTo>
                <a:lnTo>
                  <a:pt x="323272" y="0"/>
                </a:lnTo>
              </a:path>
            </a:pathLst>
          </a:custGeom>
          <a:noFill/>
          <a:ln w="15875" cap="flat">
            <a:solidFill>
              <a:schemeClr val="tx1"/>
            </a:solidFill>
            <a:prstDash val="sysDash"/>
            <a:miter/>
            <a:tailEnd type="triangle"/>
          </a:ln>
        </p:spPr>
        <p:txBody>
          <a:bodyPr rtlCol="0" anchor="ctr"/>
          <a:lstStyle/>
          <a:p>
            <a:pPr algn="ctr"/>
            <a:endParaRPr lang="nl-NL" dirty="0">
              <a:solidFill>
                <a:schemeClr val="tx1"/>
              </a:solidFill>
            </a:endParaRPr>
          </a:p>
        </p:txBody>
      </p:sp>
      <p:sp>
        <p:nvSpPr>
          <p:cNvPr id="77" name="Text Placeholder 7">
            <a:extLst>
              <a:ext uri="{FF2B5EF4-FFF2-40B4-BE49-F238E27FC236}">
                <a16:creationId xmlns:a16="http://schemas.microsoft.com/office/drawing/2014/main" id="{3AF9FFF6-83AB-4F18-923D-DD7FF77393B6}"/>
              </a:ext>
            </a:extLst>
          </p:cNvPr>
          <p:cNvSpPr txBox="1">
            <a:spLocks/>
          </p:cNvSpPr>
          <p:nvPr/>
        </p:nvSpPr>
        <p:spPr>
          <a:xfrm>
            <a:off x="662780" y="6549444"/>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Na het uitbreken van de Coronacrisis is besloten het accres voor de jaren 2020 en 2021 vast te zetten op de stand van meicirculaire 2020. De uitkeringsontwikkeling (links) is voor deze jaren dus niet gebaseerd op de weergegeven actuele drijvers (rechts)</a:t>
            </a:r>
          </a:p>
        </p:txBody>
      </p:sp>
      <p:sp>
        <p:nvSpPr>
          <p:cNvPr id="80" name="Slide Number Placeholder 4">
            <a:extLst>
              <a:ext uri="{FF2B5EF4-FFF2-40B4-BE49-F238E27FC236}">
                <a16:creationId xmlns:a16="http://schemas.microsoft.com/office/drawing/2014/main" id="{CE133139-5F15-44B5-BB13-83DA20F81131}"/>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13</a:t>
            </a:fld>
            <a:endParaRPr lang="nl-NL" noProof="0" dirty="0"/>
          </a:p>
        </p:txBody>
      </p:sp>
    </p:spTree>
    <p:extLst>
      <p:ext uri="{BB962C8B-B14F-4D97-AF65-F5344CB8AC3E}">
        <p14:creationId xmlns:p14="http://schemas.microsoft.com/office/powerpoint/2010/main" val="286681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447A850-8FFD-4D21-9DC1-D130C6D97869}"/>
              </a:ext>
            </a:extLst>
          </p:cNvPr>
          <p:cNvGraphicFramePr>
            <a:graphicFrameLocks noChangeAspect="1"/>
          </p:cNvGraphicFramePr>
          <p:nvPr>
            <p:custDataLst>
              <p:tags r:id="rId2"/>
            </p:custDataLst>
            <p:extLst>
              <p:ext uri="{D42A27DB-BD31-4B8C-83A1-F6EECF244321}">
                <p14:modId xmlns:p14="http://schemas.microsoft.com/office/powerpoint/2010/main" val="424472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7"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A447A850-8FFD-4D21-9DC1-D130C6D978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685C0A8-5138-4648-9B69-4E950DB07D7C}"/>
              </a:ext>
            </a:extLst>
          </p:cNvPr>
          <p:cNvSpPr>
            <a:spLocks noGrp="1"/>
          </p:cNvSpPr>
          <p:nvPr>
            <p:ph type="sldNum" sz="quarter" idx="12"/>
          </p:nvPr>
        </p:nvSpPr>
        <p:spPr/>
        <p:txBody>
          <a:bodyPr/>
          <a:lstStyle/>
          <a:p>
            <a:fld id="{992CD0B2-8AB2-4C6C-8876-E15753662C9B}" type="slidenum">
              <a:rPr lang="nl-NL" noProof="0" smtClean="0"/>
              <a:pPr/>
              <a:t>14</a:t>
            </a:fld>
            <a:endParaRPr lang="nl-NL" noProof="0" dirty="0"/>
          </a:p>
        </p:txBody>
      </p:sp>
      <p:graphicFrame>
        <p:nvGraphicFramePr>
          <p:cNvPr id="9" name="Table 9">
            <a:extLst>
              <a:ext uri="{FF2B5EF4-FFF2-40B4-BE49-F238E27FC236}">
                <a16:creationId xmlns:a16="http://schemas.microsoft.com/office/drawing/2014/main" id="{F90ADF44-138D-4A69-A540-067D55EE8890}"/>
              </a:ext>
            </a:extLst>
          </p:cNvPr>
          <p:cNvGraphicFramePr>
            <a:graphicFrameLocks noGrp="1"/>
          </p:cNvGraphicFramePr>
          <p:nvPr>
            <p:extLst>
              <p:ext uri="{D42A27DB-BD31-4B8C-83A1-F6EECF244321}">
                <p14:modId xmlns:p14="http://schemas.microsoft.com/office/powerpoint/2010/main" val="3627588190"/>
              </p:ext>
            </p:extLst>
          </p:nvPr>
        </p:nvGraphicFramePr>
        <p:xfrm>
          <a:off x="668754" y="1605070"/>
          <a:ext cx="10864434" cy="4716001"/>
        </p:xfrm>
        <a:graphic>
          <a:graphicData uri="http://schemas.openxmlformats.org/drawingml/2006/table">
            <a:tbl>
              <a:tblPr firstRow="1" bandRow="1" bandCol="1">
                <a:tableStyleId>{5C22544A-7EE6-4342-B048-85BDC9FD1C3A}</a:tableStyleId>
              </a:tblPr>
              <a:tblGrid>
                <a:gridCol w="2826490">
                  <a:extLst>
                    <a:ext uri="{9D8B030D-6E8A-4147-A177-3AD203B41FA5}">
                      <a16:colId xmlns:a16="http://schemas.microsoft.com/office/drawing/2014/main" val="2538446442"/>
                    </a:ext>
                  </a:extLst>
                </a:gridCol>
                <a:gridCol w="982613">
                  <a:extLst>
                    <a:ext uri="{9D8B030D-6E8A-4147-A177-3AD203B41FA5}">
                      <a16:colId xmlns:a16="http://schemas.microsoft.com/office/drawing/2014/main" val="3261507282"/>
                    </a:ext>
                  </a:extLst>
                </a:gridCol>
                <a:gridCol w="982613">
                  <a:extLst>
                    <a:ext uri="{9D8B030D-6E8A-4147-A177-3AD203B41FA5}">
                      <a16:colId xmlns:a16="http://schemas.microsoft.com/office/drawing/2014/main" val="3289016659"/>
                    </a:ext>
                  </a:extLst>
                </a:gridCol>
                <a:gridCol w="982613">
                  <a:extLst>
                    <a:ext uri="{9D8B030D-6E8A-4147-A177-3AD203B41FA5}">
                      <a16:colId xmlns:a16="http://schemas.microsoft.com/office/drawing/2014/main" val="371958188"/>
                    </a:ext>
                  </a:extLst>
                </a:gridCol>
                <a:gridCol w="982613">
                  <a:extLst>
                    <a:ext uri="{9D8B030D-6E8A-4147-A177-3AD203B41FA5}">
                      <a16:colId xmlns:a16="http://schemas.microsoft.com/office/drawing/2014/main" val="2212570562"/>
                    </a:ext>
                  </a:extLst>
                </a:gridCol>
                <a:gridCol w="208280">
                  <a:extLst>
                    <a:ext uri="{9D8B030D-6E8A-4147-A177-3AD203B41FA5}">
                      <a16:colId xmlns:a16="http://schemas.microsoft.com/office/drawing/2014/main" val="140841093"/>
                    </a:ext>
                  </a:extLst>
                </a:gridCol>
                <a:gridCol w="974803">
                  <a:extLst>
                    <a:ext uri="{9D8B030D-6E8A-4147-A177-3AD203B41FA5}">
                      <a16:colId xmlns:a16="http://schemas.microsoft.com/office/drawing/2014/main" val="2698601685"/>
                    </a:ext>
                  </a:extLst>
                </a:gridCol>
                <a:gridCol w="974803">
                  <a:extLst>
                    <a:ext uri="{9D8B030D-6E8A-4147-A177-3AD203B41FA5}">
                      <a16:colId xmlns:a16="http://schemas.microsoft.com/office/drawing/2014/main" val="2358320123"/>
                    </a:ext>
                  </a:extLst>
                </a:gridCol>
                <a:gridCol w="974803">
                  <a:extLst>
                    <a:ext uri="{9D8B030D-6E8A-4147-A177-3AD203B41FA5}">
                      <a16:colId xmlns:a16="http://schemas.microsoft.com/office/drawing/2014/main" val="3875905346"/>
                    </a:ext>
                  </a:extLst>
                </a:gridCol>
                <a:gridCol w="974803">
                  <a:extLst>
                    <a:ext uri="{9D8B030D-6E8A-4147-A177-3AD203B41FA5}">
                      <a16:colId xmlns:a16="http://schemas.microsoft.com/office/drawing/2014/main" val="4275805511"/>
                    </a:ext>
                  </a:extLst>
                </a:gridCol>
              </a:tblGrid>
              <a:tr h="25661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00" b="1" dirty="0">
                          <a:latin typeface="+mn-lt"/>
                        </a:rPr>
                        <a:t>Rijksuitgaven</a:t>
                      </a:r>
                    </a:p>
                  </a:txBody>
                  <a:tcP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9525" cap="flat" cmpd="sng" algn="ctr">
                      <a:solidFill>
                        <a:srgbClr val="4F4F4F"/>
                      </a:solidFill>
                      <a:prstDash val="solid"/>
                      <a:round/>
                      <a:headEnd type="none" w="med" len="med"/>
                      <a:tailEnd type="none" w="med" len="med"/>
                    </a:lnB>
                  </a:tcPr>
                </a:tc>
                <a:tc gridSpan="4">
                  <a:txBody>
                    <a:bodyPr/>
                    <a:lstStyle/>
                    <a:p>
                      <a:pPr algn="ctr"/>
                      <a:r>
                        <a:rPr lang="nl-NL" sz="1000" b="1" dirty="0">
                          <a:latin typeface="+mn-lt"/>
                        </a:rPr>
                        <a:t>Bedrag (in € mln)</a:t>
                      </a:r>
                    </a:p>
                  </a:txBody>
                  <a:tcPr anchor="b">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9525" cap="flat" cmpd="sng" algn="ctr">
                      <a:solidFill>
                        <a:srgbClr val="22777B"/>
                      </a:solidFill>
                      <a:prstDash val="solid"/>
                      <a:round/>
                      <a:headEnd type="none" w="med" len="med"/>
                      <a:tailEnd type="none" w="med" len="med"/>
                    </a:lnB>
                    <a:solidFill>
                      <a:srgbClr val="22777B"/>
                    </a:solidFill>
                  </a:tcPr>
                </a:tc>
                <a:tc hMerge="1">
                  <a:txBody>
                    <a:bodyPr/>
                    <a:lstStyle/>
                    <a:p>
                      <a:pPr algn="ctr"/>
                      <a:endParaRPr lang="nl-NL" sz="1000" dirty="0">
                        <a:latin typeface="+mn-lt"/>
                      </a:endParaRPr>
                    </a:p>
                  </a:txBody>
                  <a:tcPr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tcPr>
                </a:tc>
                <a:tc hMerge="1">
                  <a:txBody>
                    <a:bodyPr/>
                    <a:lstStyle/>
                    <a:p>
                      <a:pPr algn="ctr"/>
                      <a:endParaRPr lang="nl-NL" sz="1000" dirty="0">
                        <a:latin typeface="+mn-lt"/>
                      </a:endParaRPr>
                    </a:p>
                  </a:txBody>
                  <a:tcPr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tcPr>
                </a:tc>
                <a:tc hMerge="1">
                  <a:txBody>
                    <a:bodyPr/>
                    <a:lstStyle/>
                    <a:p>
                      <a:pPr algn="ctr"/>
                      <a:endParaRPr lang="nl-NL" sz="1000" b="1" dirty="0">
                        <a:latin typeface="+mn-lt"/>
                      </a:endParaRPr>
                    </a:p>
                  </a:txBody>
                  <a:tcPr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tcPr>
                </a:tc>
                <a:tc rowSpan="16">
                  <a:txBody>
                    <a:bodyPr/>
                    <a:lstStyle/>
                    <a:p>
                      <a:pPr algn="ctr"/>
                      <a:endParaRPr lang="nl-NL" sz="1000" b="1" dirty="0">
                        <a:latin typeface="+mn-lt"/>
                      </a:endParaRPr>
                    </a:p>
                  </a:txBody>
                  <a:tcPr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nl-NL" sz="1000" b="1" dirty="0">
                          <a:latin typeface="+mn-lt"/>
                        </a:rPr>
                        <a:t>T.o.v. BBP (%)</a:t>
                      </a:r>
                    </a:p>
                  </a:txBody>
                  <a:tcPr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algn="ctr"/>
                      <a:endParaRPr lang="nl-NL" sz="1000" dirty="0">
                        <a:latin typeface="+mn-lt"/>
                      </a:endParaRPr>
                    </a:p>
                  </a:txBody>
                  <a:tcPr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tcPr>
                </a:tc>
                <a:tc hMerge="1">
                  <a:txBody>
                    <a:bodyPr/>
                    <a:lstStyle/>
                    <a:p>
                      <a:pPr algn="ctr"/>
                      <a:endParaRPr lang="nl-NL" sz="1000" dirty="0">
                        <a:latin typeface="+mn-lt"/>
                      </a:endParaRPr>
                    </a:p>
                  </a:txBody>
                  <a:tcPr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l-NL" sz="1000" b="1" dirty="0">
                        <a:latin typeface="+mn-lt"/>
                      </a:endParaRPr>
                    </a:p>
                  </a:txBody>
                  <a:tcPr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tcPr>
                </a:tc>
                <a:extLst>
                  <a:ext uri="{0D108BD9-81ED-4DB2-BD59-A6C34878D82A}">
                    <a16:rowId xmlns:a16="http://schemas.microsoft.com/office/drawing/2014/main" val="3499988394"/>
                  </a:ext>
                </a:extLst>
              </a:tr>
              <a:tr h="256612">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nl-NL" sz="1000" dirty="0">
                        <a:latin typeface="+mn-lt"/>
                      </a:endParaRPr>
                    </a:p>
                  </a:txBody>
                  <a:tcPr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22777B"/>
                    </a:solidFill>
                  </a:tcPr>
                </a:tc>
                <a:tc>
                  <a:txBody>
                    <a:bodyPr/>
                    <a:lstStyle/>
                    <a:p>
                      <a:pPr algn="ctr"/>
                      <a:r>
                        <a:rPr kumimoji="0" lang="nl-NL" sz="1000" b="1" i="0" u="none" strike="noStrike" kern="1200" cap="none" spc="0" normalizeH="0" baseline="0" noProof="0" dirty="0">
                          <a:ln>
                            <a:noFill/>
                          </a:ln>
                          <a:solidFill>
                            <a:srgbClr val="FFFFFF"/>
                          </a:solidFill>
                          <a:effectLst/>
                          <a:uLnTx/>
                          <a:uFillTx/>
                          <a:latin typeface="+mn-lt"/>
                          <a:ea typeface="+mn-ea"/>
                          <a:cs typeface="+mn-cs"/>
                        </a:rPr>
                        <a:t>2011</a:t>
                      </a:r>
                      <a:endParaRPr lang="nl-NL" sz="1000" b="1" dirty="0">
                        <a:latin typeface="+mn-lt"/>
                      </a:endParaRPr>
                    </a:p>
                  </a:txBody>
                  <a:tcPr anchor="b">
                    <a:lnL w="9525" cap="flat" cmpd="sng" algn="ctr">
                      <a:solidFill>
                        <a:srgbClr val="4F4F4F"/>
                      </a:solidFill>
                      <a:prstDash val="solid"/>
                      <a:round/>
                      <a:headEnd type="none" w="med" len="med"/>
                      <a:tailEnd type="none" w="med" len="med"/>
                    </a:lnL>
                    <a:lnR w="9525" cap="flat" cmpd="sng" algn="ctr">
                      <a:solidFill>
                        <a:srgbClr val="22777B"/>
                      </a:solidFill>
                      <a:prstDash val="solid"/>
                      <a:round/>
                      <a:headEnd type="none" w="med" len="med"/>
                      <a:tailEnd type="none" w="med" len="med"/>
                    </a:lnR>
                    <a:lnT w="9525" cap="flat" cmpd="sng" algn="ctr">
                      <a:solidFill>
                        <a:srgbClr val="22777B"/>
                      </a:solidFill>
                      <a:prstDash val="solid"/>
                      <a:round/>
                      <a:headEnd type="none" w="med" len="med"/>
                      <a:tailEnd type="none" w="med" len="med"/>
                    </a:lnT>
                    <a:lnB w="9525" cap="flat" cmpd="sng" algn="ctr">
                      <a:solidFill>
                        <a:srgbClr val="4F4F4F"/>
                      </a:solidFill>
                      <a:prstDash val="solid"/>
                      <a:round/>
                      <a:headEnd type="none" w="med" len="med"/>
                      <a:tailEnd type="none" w="med" len="med"/>
                    </a:lnB>
                    <a:solidFill>
                      <a:srgbClr val="22777B"/>
                    </a:solidFill>
                  </a:tcPr>
                </a:tc>
                <a:tc>
                  <a:txBody>
                    <a:bodyPr/>
                    <a:lstStyle/>
                    <a:p>
                      <a:pPr algn="ctr"/>
                      <a:r>
                        <a:rPr lang="nl-NL" sz="1000" b="1" dirty="0">
                          <a:solidFill>
                            <a:schemeClr val="bg1"/>
                          </a:solidFill>
                          <a:latin typeface="+mn-lt"/>
                        </a:rPr>
                        <a:t>2015</a:t>
                      </a:r>
                    </a:p>
                  </a:txBody>
                  <a:tcPr anchor="b">
                    <a:lnL w="9525" cap="flat" cmpd="sng" algn="ctr">
                      <a:solidFill>
                        <a:srgbClr val="22777B"/>
                      </a:solidFill>
                      <a:prstDash val="solid"/>
                      <a:round/>
                      <a:headEnd type="none" w="med" len="med"/>
                      <a:tailEnd type="none" w="med" len="med"/>
                    </a:lnL>
                    <a:lnR w="9525" cap="flat" cmpd="sng" algn="ctr">
                      <a:solidFill>
                        <a:srgbClr val="22777B"/>
                      </a:solidFill>
                      <a:prstDash val="solid"/>
                      <a:round/>
                      <a:headEnd type="none" w="med" len="med"/>
                      <a:tailEnd type="none" w="med" len="med"/>
                    </a:lnR>
                    <a:lnT w="9525" cap="flat" cmpd="sng" algn="ctr">
                      <a:solidFill>
                        <a:srgbClr val="22777B"/>
                      </a:solidFill>
                      <a:prstDash val="solid"/>
                      <a:round/>
                      <a:headEnd type="none" w="med" len="med"/>
                      <a:tailEnd type="none" w="med" len="med"/>
                    </a:lnT>
                    <a:lnB w="9525" cap="flat" cmpd="sng" algn="ctr">
                      <a:solidFill>
                        <a:srgbClr val="4F4F4F"/>
                      </a:solidFill>
                      <a:prstDash val="solid"/>
                      <a:round/>
                      <a:headEnd type="none" w="med" len="med"/>
                      <a:tailEnd type="none" w="med" len="med"/>
                    </a:lnB>
                    <a:solidFill>
                      <a:srgbClr val="22777B"/>
                    </a:solidFill>
                  </a:tcPr>
                </a:tc>
                <a:tc>
                  <a:txBody>
                    <a:bodyPr/>
                    <a:lstStyle/>
                    <a:p>
                      <a:pPr algn="ctr"/>
                      <a:r>
                        <a:rPr lang="nl-NL" sz="1000" b="1" dirty="0">
                          <a:solidFill>
                            <a:schemeClr val="bg1"/>
                          </a:solidFill>
                          <a:latin typeface="+mn-lt"/>
                        </a:rPr>
                        <a:t>2019</a:t>
                      </a:r>
                    </a:p>
                  </a:txBody>
                  <a:tcPr anchor="b">
                    <a:lnL w="9525" cap="flat" cmpd="sng" algn="ctr">
                      <a:solidFill>
                        <a:srgbClr val="22777B"/>
                      </a:solidFill>
                      <a:prstDash val="solid"/>
                      <a:round/>
                      <a:headEnd type="none" w="med" len="med"/>
                      <a:tailEnd type="none" w="med" len="med"/>
                    </a:lnL>
                    <a:lnR w="9525" cap="flat" cmpd="sng" algn="ctr">
                      <a:solidFill>
                        <a:srgbClr val="22777B"/>
                      </a:solidFill>
                      <a:prstDash val="solid"/>
                      <a:round/>
                      <a:headEnd type="none" w="med" len="med"/>
                      <a:tailEnd type="none" w="med" len="med"/>
                    </a:lnR>
                    <a:lnT w="9525" cap="flat" cmpd="sng" algn="ctr">
                      <a:solidFill>
                        <a:srgbClr val="22777B"/>
                      </a:solidFill>
                      <a:prstDash val="solid"/>
                      <a:round/>
                      <a:headEnd type="none" w="med" len="med"/>
                      <a:tailEnd type="none" w="med" len="med"/>
                    </a:lnT>
                    <a:lnB w="9525" cap="flat" cmpd="sng" algn="ctr">
                      <a:solidFill>
                        <a:srgbClr val="4F4F4F"/>
                      </a:solidFill>
                      <a:prstDash val="solid"/>
                      <a:round/>
                      <a:headEnd type="none" w="med" len="med"/>
                      <a:tailEnd type="none" w="med" len="med"/>
                    </a:lnB>
                    <a:solidFill>
                      <a:srgbClr val="22777B"/>
                    </a:solidFill>
                  </a:tcPr>
                </a:tc>
                <a:tc>
                  <a:txBody>
                    <a:bodyPr/>
                    <a:lstStyle/>
                    <a:p>
                      <a:pPr algn="ctr"/>
                      <a:r>
                        <a:rPr lang="nl-NL" sz="1000" b="1" dirty="0">
                          <a:solidFill>
                            <a:schemeClr val="bg1"/>
                          </a:solidFill>
                          <a:latin typeface="+mn-lt"/>
                        </a:rPr>
                        <a:t>∆ 11-19 (rel)</a:t>
                      </a:r>
                    </a:p>
                  </a:txBody>
                  <a:tcPr anchor="b">
                    <a:lnL w="9525" cap="flat" cmpd="sng" algn="ctr">
                      <a:solidFill>
                        <a:srgbClr val="22777B"/>
                      </a:solidFill>
                      <a:prstDash val="solid"/>
                      <a:round/>
                      <a:headEnd type="none" w="med" len="med"/>
                      <a:tailEnd type="none" w="med" len="med"/>
                    </a:lnL>
                    <a:lnR w="6350" cap="flat" cmpd="sng" algn="ctr">
                      <a:solidFill>
                        <a:srgbClr val="4F4F4F"/>
                      </a:solidFill>
                      <a:prstDash val="solid"/>
                      <a:round/>
                      <a:headEnd type="none" w="med" len="med"/>
                      <a:tailEnd type="none" w="med" len="med"/>
                    </a:lnR>
                    <a:lnT w="9525" cap="flat" cmpd="sng" algn="ctr">
                      <a:solidFill>
                        <a:srgbClr val="22777B"/>
                      </a:solidFill>
                      <a:prstDash val="solid"/>
                      <a:round/>
                      <a:headEnd type="none" w="med" len="med"/>
                      <a:tailEnd type="none" w="med" len="med"/>
                    </a:lnT>
                    <a:lnB w="9525" cap="flat" cmpd="sng" algn="ctr">
                      <a:solidFill>
                        <a:srgbClr val="4F4F4F"/>
                      </a:solidFill>
                      <a:prstDash val="solid"/>
                      <a:round/>
                      <a:headEnd type="none" w="med" len="med"/>
                      <a:tailEnd type="none" w="med" len="med"/>
                    </a:lnB>
                    <a:solidFill>
                      <a:srgbClr val="22777B"/>
                    </a:solidFill>
                  </a:tcPr>
                </a:tc>
                <a:tc vMerge="1">
                  <a:txBody>
                    <a:bodyPr/>
                    <a:lstStyle/>
                    <a:p>
                      <a:pPr algn="ctr"/>
                      <a:endParaRPr lang="nl-NL" sz="1000" b="1" dirty="0">
                        <a:latin typeface="+mn-lt"/>
                      </a:endParaRPr>
                    </a:p>
                  </a:txBody>
                  <a:tcPr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22777B"/>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FFFFFF"/>
                          </a:solidFill>
                          <a:effectLst/>
                          <a:uLnTx/>
                          <a:uFillTx/>
                          <a:latin typeface="+mn-lt"/>
                          <a:ea typeface="+mn-ea"/>
                          <a:cs typeface="+mn-cs"/>
                        </a:rPr>
                        <a:t>2011</a:t>
                      </a:r>
                    </a:p>
                  </a:txBody>
                  <a:tcPr anchor="b">
                    <a:lnL w="6350" cap="flat" cmpd="sng" algn="ctr">
                      <a:solidFill>
                        <a:srgbClr val="4F4F4F"/>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4F4F4F"/>
                      </a:solidFill>
                      <a:prstDash val="solid"/>
                      <a:round/>
                      <a:headEnd type="none" w="med" len="med"/>
                      <a:tailEnd type="none" w="med" len="med"/>
                    </a:lnB>
                    <a:solidFill>
                      <a:srgbClr val="22777B"/>
                    </a:solidFill>
                  </a:tcPr>
                </a:tc>
                <a:tc>
                  <a:txBody>
                    <a:bodyPr/>
                    <a:lstStyle/>
                    <a:p>
                      <a:pPr algn="ctr"/>
                      <a:r>
                        <a:rPr lang="nl-NL" sz="1000" b="1" dirty="0">
                          <a:solidFill>
                            <a:schemeClr val="bg1"/>
                          </a:solidFill>
                          <a:latin typeface="+mn-lt"/>
                        </a:rPr>
                        <a:t>2015</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4F4F4F"/>
                      </a:solidFill>
                      <a:prstDash val="solid"/>
                      <a:round/>
                      <a:headEnd type="none" w="med" len="med"/>
                      <a:tailEnd type="none" w="med" len="med"/>
                    </a:lnB>
                    <a:solidFill>
                      <a:srgbClr val="22777B"/>
                    </a:solidFill>
                  </a:tcPr>
                </a:tc>
                <a:tc>
                  <a:txBody>
                    <a:bodyPr/>
                    <a:lstStyle/>
                    <a:p>
                      <a:pPr algn="ctr"/>
                      <a:r>
                        <a:rPr lang="nl-NL" sz="1000" b="1" dirty="0">
                          <a:solidFill>
                            <a:schemeClr val="bg1"/>
                          </a:solidFill>
                          <a:latin typeface="+mn-lt"/>
                        </a:rPr>
                        <a:t>2019</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4F4F4F"/>
                      </a:solidFill>
                      <a:prstDash val="solid"/>
                      <a:round/>
                      <a:headEnd type="none" w="med" len="med"/>
                      <a:tailEnd type="none" w="med" len="med"/>
                    </a:lnB>
                    <a:solidFill>
                      <a:srgbClr val="22777B"/>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1" dirty="0">
                          <a:solidFill>
                            <a:schemeClr val="bg1"/>
                          </a:solidFill>
                          <a:latin typeface="+mn-lt"/>
                        </a:rPr>
                        <a:t>∆ 11-19 (</a:t>
                      </a:r>
                      <a:r>
                        <a:rPr lang="nl-NL" sz="1000" b="1" dirty="0" err="1">
                          <a:solidFill>
                            <a:schemeClr val="bg1"/>
                          </a:solidFill>
                          <a:latin typeface="+mn-lt"/>
                        </a:rPr>
                        <a:t>abs</a:t>
                      </a:r>
                      <a:r>
                        <a:rPr lang="nl-NL" sz="1000" b="1" dirty="0">
                          <a:solidFill>
                            <a:schemeClr val="bg1"/>
                          </a:solidFill>
                          <a:latin typeface="+mn-lt"/>
                        </a:rPr>
                        <a:t>)</a:t>
                      </a:r>
                    </a:p>
                  </a:txBody>
                  <a:tcPr anchor="b">
                    <a:lnL w="6350" cap="flat" cmpd="sng" algn="ctr">
                      <a:solidFill>
                        <a:schemeClr val="tx2"/>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22777B"/>
                    </a:solidFill>
                  </a:tcPr>
                </a:tc>
                <a:extLst>
                  <a:ext uri="{0D108BD9-81ED-4DB2-BD59-A6C34878D82A}">
                    <a16:rowId xmlns:a16="http://schemas.microsoft.com/office/drawing/2014/main" val="2336617388"/>
                  </a:ext>
                </a:extLst>
              </a:tr>
              <a:tr h="298537">
                <a:tc>
                  <a:txBody>
                    <a:bodyPr/>
                    <a:lstStyle/>
                    <a:p>
                      <a:pPr algn="l" fontAlgn="b"/>
                      <a:r>
                        <a:rPr lang="nl-NL" sz="1000" b="1" i="0" u="none" strike="noStrike" dirty="0">
                          <a:solidFill>
                            <a:srgbClr val="000000"/>
                          </a:solidFill>
                          <a:effectLst/>
                          <a:latin typeface="+mn-lt"/>
                        </a:rPr>
                        <a:t>Algemeen overheidsbestuur</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9525"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34.858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9525"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34.832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9525"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33.472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9525"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-4,0%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9525"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b="1"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5,4%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9525"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5,0%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9525"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4,1%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9525"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-1,2%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2297204227"/>
                  </a:ext>
                </a:extLst>
              </a:tr>
              <a:tr h="298537">
                <a:tc>
                  <a:txBody>
                    <a:bodyPr/>
                    <a:lstStyle/>
                    <a:p>
                      <a:pPr algn="l" fontAlgn="b"/>
                      <a:r>
                        <a:rPr lang="nl-NL" sz="1000" b="0" i="0" u="none" strike="noStrike" dirty="0">
                          <a:solidFill>
                            <a:srgbClr val="000000"/>
                          </a:solidFill>
                          <a:effectLst/>
                          <a:latin typeface="+mn-lt"/>
                        </a:rPr>
                        <a:t>Landsverdediging</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8.108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7.708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10.173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25,5%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010495931"/>
                  </a:ext>
                </a:extLst>
              </a:tr>
              <a:tr h="298537">
                <a:tc>
                  <a:txBody>
                    <a:bodyPr/>
                    <a:lstStyle/>
                    <a:p>
                      <a:pPr algn="l" fontAlgn="b"/>
                      <a:r>
                        <a:rPr lang="nl-NL" sz="1000" b="0" i="0" u="none" strike="noStrike" dirty="0">
                          <a:solidFill>
                            <a:srgbClr val="000000"/>
                          </a:solidFill>
                          <a:effectLst/>
                          <a:latin typeface="+mn-lt"/>
                        </a:rPr>
                        <a:t>Openbare orde en veiligheid</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12.357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13.153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14.937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20,9%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462524018"/>
                  </a:ext>
                </a:extLst>
              </a:tr>
              <a:tr h="298537">
                <a:tc>
                  <a:txBody>
                    <a:bodyPr/>
                    <a:lstStyle/>
                    <a:p>
                      <a:pPr algn="l" fontAlgn="b"/>
                      <a:r>
                        <a:rPr lang="nl-NL" sz="1000" b="1" i="0" u="none" strike="noStrike" dirty="0">
                          <a:solidFill>
                            <a:srgbClr val="000000"/>
                          </a:solidFill>
                          <a:effectLst/>
                          <a:latin typeface="+mn-lt"/>
                        </a:rPr>
                        <a:t>Economische aangelegenheden</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30.111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26.517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30.537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1,4%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b="1"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4,6%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3,8%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3,8%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-0,9%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914649733"/>
                  </a:ext>
                </a:extLst>
              </a:tr>
              <a:tr h="298537">
                <a:tc>
                  <a:txBody>
                    <a:bodyPr/>
                    <a:lstStyle/>
                    <a:p>
                      <a:pPr algn="l" fontAlgn="b"/>
                      <a:r>
                        <a:rPr lang="nl-NL" sz="1000" b="0" i="0" u="none" strike="noStrike" dirty="0">
                          <a:solidFill>
                            <a:srgbClr val="000000"/>
                          </a:solidFill>
                          <a:effectLst/>
                          <a:latin typeface="+mn-lt"/>
                        </a:rPr>
                        <a:t>Milieubescherming</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10.105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9.368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11.240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11,2%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2643198145"/>
                  </a:ext>
                </a:extLst>
              </a:tr>
              <a:tr h="298537">
                <a:tc>
                  <a:txBody>
                    <a:bodyPr/>
                    <a:lstStyle/>
                    <a:p>
                      <a:pPr algn="l" fontAlgn="b"/>
                      <a:r>
                        <a:rPr lang="nl-NL" sz="1000" b="0" i="0" u="none" strike="noStrike" dirty="0">
                          <a:solidFill>
                            <a:srgbClr val="000000"/>
                          </a:solidFill>
                          <a:effectLst/>
                          <a:latin typeface="+mn-lt"/>
                        </a:rPr>
                        <a:t>Huisvesting en </a:t>
                      </a:r>
                      <a:r>
                        <a:rPr lang="nl-NL" sz="1000" b="0" i="0" u="none" strike="noStrike" dirty="0" err="1">
                          <a:solidFill>
                            <a:srgbClr val="000000"/>
                          </a:solidFill>
                          <a:effectLst/>
                          <a:latin typeface="+mn-lt"/>
                        </a:rPr>
                        <a:t>gemeenschaps-voorzieningen</a:t>
                      </a:r>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3.395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2.783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2.864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-15,6%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831645359"/>
                  </a:ext>
                </a:extLst>
              </a:tr>
              <a:tr h="298537">
                <a:tc>
                  <a:txBody>
                    <a:bodyPr/>
                    <a:lstStyle/>
                    <a:p>
                      <a:pPr algn="l" fontAlgn="b"/>
                      <a:r>
                        <a:rPr lang="nl-NL" sz="1000" b="0" i="0" u="none" strike="noStrike" dirty="0">
                          <a:solidFill>
                            <a:srgbClr val="000000"/>
                          </a:solidFill>
                          <a:effectLst/>
                          <a:latin typeface="+mn-lt"/>
                        </a:rPr>
                        <a:t>Volksgezondheid</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51.378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54.926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62.377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21,4%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7,9%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7,7%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200530657"/>
                  </a:ext>
                </a:extLst>
              </a:tr>
              <a:tr h="298537">
                <a:tc>
                  <a:txBody>
                    <a:bodyPr/>
                    <a:lstStyle/>
                    <a:p>
                      <a:pPr algn="l" fontAlgn="b"/>
                      <a:r>
                        <a:rPr lang="nl-NL" sz="1000" b="0" i="0" u="none" strike="noStrike" dirty="0">
                          <a:solidFill>
                            <a:srgbClr val="000000"/>
                          </a:solidFill>
                          <a:effectLst/>
                          <a:latin typeface="+mn-lt"/>
                        </a:rPr>
                        <a:t>Recreatie, cultuur en religie</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9.431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8.375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9.569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071784874"/>
                  </a:ext>
                </a:extLst>
              </a:tr>
              <a:tr h="298537">
                <a:tc>
                  <a:txBody>
                    <a:bodyPr/>
                    <a:lstStyle/>
                    <a:p>
                      <a:pPr algn="l" fontAlgn="b"/>
                      <a:r>
                        <a:rPr lang="nl-NL" sz="1000" b="1" i="0" u="none" strike="noStrike" dirty="0">
                          <a:solidFill>
                            <a:srgbClr val="000000"/>
                          </a:solidFill>
                          <a:effectLst/>
                          <a:latin typeface="+mn-lt"/>
                        </a:rPr>
                        <a:t>Onderwijs</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35.642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36.121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40.154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12,7%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b="1"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5,5%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5,2%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4,9%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-0,5%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359735755"/>
                  </a:ext>
                </a:extLst>
              </a:tr>
              <a:tr h="298537">
                <a:tc>
                  <a:txBody>
                    <a:bodyPr/>
                    <a:lstStyle/>
                    <a:p>
                      <a:pPr algn="l" fontAlgn="b"/>
                      <a:r>
                        <a:rPr lang="nl-NL" sz="1000" b="1" i="0" u="none" strike="noStrike" dirty="0">
                          <a:solidFill>
                            <a:srgbClr val="000000"/>
                          </a:solidFill>
                          <a:effectLst/>
                          <a:latin typeface="+mn-lt"/>
                        </a:rPr>
                        <a:t>Sociale bescherming</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108.935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114.043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125.101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14,8%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b="1"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16,7%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16,5%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15,4%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1" i="0" u="none" strike="noStrike" dirty="0">
                          <a:solidFill>
                            <a:srgbClr val="000000"/>
                          </a:solidFill>
                          <a:effectLst/>
                          <a:latin typeface="+mn-lt"/>
                        </a:rPr>
                        <a:t>- 1,4%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503565141"/>
                  </a:ext>
                </a:extLst>
              </a:tr>
              <a:tr h="298537">
                <a:tc gridSpan="5">
                  <a:txBody>
                    <a:bodyPr/>
                    <a:lstStyle/>
                    <a:p>
                      <a:pPr algn="l" fontAlgn="b"/>
                      <a:endParaRPr lang="nl-NL" sz="1000" b="1" i="0" u="none" strike="noStrike" dirty="0">
                        <a:solidFill>
                          <a:srgbClr val="000000"/>
                        </a:solidFill>
                        <a:effectLst/>
                        <a:latin typeface="+mn-lt"/>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no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b"/>
                      <a:endParaRPr lang="en-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a:endParaRPr lang="nl-NL" sz="1000"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gridSpan="4">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no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b"/>
                      <a:endParaRPr lang="en-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959742747"/>
                  </a:ext>
                </a:extLst>
              </a:tr>
              <a:tr h="298537">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nl-NL" sz="1000" b="1" i="0" u="none" strike="noStrike" dirty="0">
                          <a:solidFill>
                            <a:srgbClr val="000000"/>
                          </a:solidFill>
                          <a:effectLst/>
                          <a:latin typeface="+mn-lt"/>
                        </a:rPr>
                        <a:t>Totaal</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  304.320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     307.826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          340.424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+ 12%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vMerge="1">
                  <a:txBody>
                    <a:bodyPr/>
                    <a:lstStyle/>
                    <a:p>
                      <a:pPr algn="ctr"/>
                      <a:endParaRPr lang="nl-NL" sz="1000" b="1" dirty="0">
                        <a:latin typeface="+mn-lt"/>
                      </a:endParaRPr>
                    </a:p>
                  </a:txBody>
                  <a:tcPr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38100" cmpd="sng">
                      <a:noFill/>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46,8%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44,6%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41,9%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- 4,9%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extLst>
                  <a:ext uri="{0D108BD9-81ED-4DB2-BD59-A6C34878D82A}">
                    <a16:rowId xmlns:a16="http://schemas.microsoft.com/office/drawing/2014/main" val="2032481479"/>
                  </a:ext>
                </a:extLst>
              </a:tr>
              <a:tr h="324593">
                <a:tc gridSpan="5">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nl-NL" sz="1000" b="1" i="0" u="none" strike="noStrike" dirty="0">
                        <a:solidFill>
                          <a:srgbClr val="000000"/>
                        </a:solidFill>
                        <a:effectLst/>
                        <a:latin typeface="+mn-lt"/>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ctr"/>
                      <a:endParaRPr lang="en-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v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rowSpan="2" gridSpan="4">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F4F4F"/>
                      </a:solidFill>
                      <a:prstDash val="solid"/>
                      <a:round/>
                      <a:headEnd type="none" w="med" len="med"/>
                      <a:tailEnd type="none" w="med" len="med"/>
                    </a:lnT>
                    <a:lnB w="19050" cap="flat" cmpd="sng" algn="ctr">
                      <a:noFill/>
                      <a:prstDash val="solid"/>
                      <a:round/>
                      <a:headEnd type="none" w="med" len="med"/>
                      <a:tailEnd type="none" w="med" len="med"/>
                    </a:lnB>
                    <a:noFill/>
                  </a:tcPr>
                </a:tc>
                <a:tc rowSpan="2"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rowSpan="2"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rowSpan="2" h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65735212"/>
                  </a:ext>
                </a:extLst>
              </a:tr>
              <a:tr h="29574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nl-NL" sz="1000" b="1" i="0" u="none" strike="noStrike" dirty="0">
                          <a:solidFill>
                            <a:srgbClr val="000000"/>
                          </a:solidFill>
                          <a:effectLst/>
                          <a:latin typeface="+mn-lt"/>
                        </a:rPr>
                        <a:t>BBP</a:t>
                      </a:r>
                    </a:p>
                  </a:txBody>
                  <a:tcPr marL="7620" marR="7620" marT="7620" marB="0" anchor="ctr">
                    <a:lnL w="6350" cap="flat" cmpd="sng" algn="ctr">
                      <a:solidFill>
                        <a:srgbClr val="4F4F4F"/>
                      </a:solidFill>
                      <a:prstDash val="solid"/>
                      <a:round/>
                      <a:headEnd type="none" w="med" len="med"/>
                      <a:tailEnd type="none" w="med" len="med"/>
                    </a:lnL>
                    <a:lnR w="9525"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DBDBDB"/>
                    </a:solidFill>
                  </a:tcPr>
                </a:tc>
                <a:tc>
                  <a:txBody>
                    <a:bodyPr/>
                    <a:lstStyle/>
                    <a:p>
                      <a:pPr algn="ctr" fontAlgn="b"/>
                      <a:r>
                        <a:rPr lang="nl-NL" sz="1000" b="1" i="0" u="none" strike="noStrike" dirty="0">
                          <a:solidFill>
                            <a:srgbClr val="000000"/>
                          </a:solidFill>
                          <a:effectLst/>
                          <a:latin typeface="+mn-lt"/>
                        </a:rPr>
                        <a:t>  650.359 </a:t>
                      </a:r>
                    </a:p>
                  </a:txBody>
                  <a:tcPr marL="7620" marR="7620" marT="7620" marB="0" anchor="ctr">
                    <a:lnL w="9525"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DBDBDB"/>
                    </a:solidFill>
                  </a:tcPr>
                </a:tc>
                <a:tc>
                  <a:txBody>
                    <a:bodyPr/>
                    <a:lstStyle/>
                    <a:p>
                      <a:pPr algn="ctr" fontAlgn="b"/>
                      <a:r>
                        <a:rPr lang="nl-NL" sz="1000" b="1" i="0" u="none" strike="noStrike" dirty="0">
                          <a:solidFill>
                            <a:srgbClr val="000000"/>
                          </a:solidFill>
                          <a:effectLst/>
                          <a:latin typeface="+mn-lt"/>
                        </a:rPr>
                        <a:t>  690.008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DBDBDB"/>
                    </a:solidFill>
                  </a:tcPr>
                </a:tc>
                <a:tc>
                  <a:txBody>
                    <a:bodyPr/>
                    <a:lstStyle/>
                    <a:p>
                      <a:pPr algn="ctr" fontAlgn="b"/>
                      <a:r>
                        <a:rPr lang="nl-NL" sz="1000" b="1" i="0" u="none" strike="noStrike" dirty="0">
                          <a:solidFill>
                            <a:srgbClr val="000000"/>
                          </a:solidFill>
                          <a:effectLst/>
                          <a:latin typeface="+mn-lt"/>
                        </a:rPr>
                        <a:t>813.055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DBDBDB"/>
                    </a:solidFill>
                  </a:tcPr>
                </a:tc>
                <a:tc>
                  <a:txBody>
                    <a:bodyPr/>
                    <a:lstStyle/>
                    <a:p>
                      <a:pPr algn="ctr" fontAlgn="b"/>
                      <a:r>
                        <a:rPr lang="nl-NL" sz="1000" b="1" i="0" u="none" strike="noStrike" dirty="0">
                          <a:solidFill>
                            <a:srgbClr val="000000"/>
                          </a:solidFill>
                          <a:effectLst/>
                          <a:latin typeface="+mn-lt"/>
                        </a:rPr>
                        <a:t>+ 25%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DBDBDB"/>
                    </a:solidFill>
                  </a:tcPr>
                </a:tc>
                <a:tc v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gridSpan="4" v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v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v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hMerge="1" vMerge="1">
                  <a:txBody>
                    <a:bodyPr/>
                    <a:lstStyle/>
                    <a:p>
                      <a:pPr algn="ctr" fontAlgn="b"/>
                      <a:endParaRPr lang="en-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4170300510"/>
                  </a:ext>
                </a:extLst>
              </a:tr>
            </a:tbl>
          </a:graphicData>
        </a:graphic>
      </p:graphicFrame>
      <p:sp>
        <p:nvSpPr>
          <p:cNvPr id="11" name="Title 6">
            <a:extLst>
              <a:ext uri="{FF2B5EF4-FFF2-40B4-BE49-F238E27FC236}">
                <a16:creationId xmlns:a16="http://schemas.microsoft.com/office/drawing/2014/main" id="{E196573D-9ADE-489B-B4FC-873AB299CF5E}"/>
              </a:ext>
            </a:extLst>
          </p:cNvPr>
          <p:cNvSpPr>
            <a:spLocks noGrp="1"/>
          </p:cNvSpPr>
          <p:nvPr>
            <p:ph type="title"/>
          </p:nvPr>
        </p:nvSpPr>
        <p:spPr>
          <a:xfrm>
            <a:off x="662780" y="384876"/>
            <a:ext cx="10866441" cy="774000"/>
          </a:xfrm>
        </p:spPr>
        <p:txBody>
          <a:bodyPr vert="horz"/>
          <a:lstStyle/>
          <a:p>
            <a:br>
              <a:rPr lang="nl-NL" dirty="0"/>
            </a:br>
            <a:br>
              <a:rPr lang="nl-NL" dirty="0"/>
            </a:br>
            <a:r>
              <a:rPr lang="nl-NL" dirty="0"/>
              <a:t>Het merendeel van </a:t>
            </a:r>
            <a:r>
              <a:rPr lang="nl-NL"/>
              <a:t>de Rijksuitgaven </a:t>
            </a:r>
            <a:r>
              <a:rPr lang="nl-NL" dirty="0"/>
              <a:t>is minder toegenomen dan het BBP, het relatieve aandeel neemt daarmee af</a:t>
            </a:r>
          </a:p>
        </p:txBody>
      </p:sp>
      <p:sp>
        <p:nvSpPr>
          <p:cNvPr id="12" name="Text Placeholder 5">
            <a:extLst>
              <a:ext uri="{FF2B5EF4-FFF2-40B4-BE49-F238E27FC236}">
                <a16:creationId xmlns:a16="http://schemas.microsoft.com/office/drawing/2014/main" id="{CD9A7F2B-D6FD-4F8E-A30A-261404BE8D0B}"/>
              </a:ext>
            </a:extLst>
          </p:cNvPr>
          <p:cNvSpPr txBox="1">
            <a:spLocks/>
          </p:cNvSpPr>
          <p:nvPr/>
        </p:nvSpPr>
        <p:spPr>
          <a:xfrm>
            <a:off x="662780" y="1203211"/>
            <a:ext cx="10866440" cy="388800"/>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Ontwikkeling van Rijksuitgaven per doelgebied en als percentage van bruto binnenlands product, 2011 - 2019</a:t>
            </a:r>
          </a:p>
        </p:txBody>
      </p:sp>
      <p:sp>
        <p:nvSpPr>
          <p:cNvPr id="18" name="Oval 17">
            <a:extLst>
              <a:ext uri="{FF2B5EF4-FFF2-40B4-BE49-F238E27FC236}">
                <a16:creationId xmlns:a16="http://schemas.microsoft.com/office/drawing/2014/main" id="{00E433A4-170F-495A-975D-0F39FD7461CB}"/>
              </a:ext>
            </a:extLst>
          </p:cNvPr>
          <p:cNvSpPr/>
          <p:nvPr/>
        </p:nvSpPr>
        <p:spPr>
          <a:xfrm>
            <a:off x="10650694" y="4807536"/>
            <a:ext cx="796866" cy="283214"/>
          </a:xfrm>
          <a:prstGeom prst="ellipse">
            <a:avLst/>
          </a:prstGeom>
          <a:noFill/>
          <a:ln w="12700" cap="flat">
            <a:solidFill>
              <a:srgbClr val="FFBD42"/>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19" name="Oval 18">
            <a:extLst>
              <a:ext uri="{FF2B5EF4-FFF2-40B4-BE49-F238E27FC236}">
                <a16:creationId xmlns:a16="http://schemas.microsoft.com/office/drawing/2014/main" id="{D59CCA2B-DEBB-4334-91A4-10A4BAA277D2}"/>
              </a:ext>
            </a:extLst>
          </p:cNvPr>
          <p:cNvSpPr/>
          <p:nvPr/>
        </p:nvSpPr>
        <p:spPr>
          <a:xfrm>
            <a:off x="10647282" y="4509097"/>
            <a:ext cx="796866" cy="283214"/>
          </a:xfrm>
          <a:prstGeom prst="ellipse">
            <a:avLst/>
          </a:prstGeom>
          <a:noFill/>
          <a:ln w="12700" cap="flat">
            <a:solidFill>
              <a:srgbClr val="FFBD42"/>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0" name="Oval 19">
            <a:extLst>
              <a:ext uri="{FF2B5EF4-FFF2-40B4-BE49-F238E27FC236}">
                <a16:creationId xmlns:a16="http://schemas.microsoft.com/office/drawing/2014/main" id="{EE20E084-04D1-4CC9-82F8-3D5AF36ACFEF}"/>
              </a:ext>
            </a:extLst>
          </p:cNvPr>
          <p:cNvSpPr/>
          <p:nvPr/>
        </p:nvSpPr>
        <p:spPr>
          <a:xfrm>
            <a:off x="10647282" y="3013127"/>
            <a:ext cx="796866" cy="283214"/>
          </a:xfrm>
          <a:prstGeom prst="ellipse">
            <a:avLst/>
          </a:prstGeom>
          <a:noFill/>
          <a:ln w="12700" cap="flat">
            <a:solidFill>
              <a:srgbClr val="FFBD42"/>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1" name="Oval 20">
            <a:extLst>
              <a:ext uri="{FF2B5EF4-FFF2-40B4-BE49-F238E27FC236}">
                <a16:creationId xmlns:a16="http://schemas.microsoft.com/office/drawing/2014/main" id="{54915022-2690-433E-9343-34662A0BD2E0}"/>
              </a:ext>
            </a:extLst>
          </p:cNvPr>
          <p:cNvSpPr/>
          <p:nvPr/>
        </p:nvSpPr>
        <p:spPr>
          <a:xfrm>
            <a:off x="10647282" y="2125516"/>
            <a:ext cx="796866" cy="283214"/>
          </a:xfrm>
          <a:prstGeom prst="ellipse">
            <a:avLst/>
          </a:prstGeom>
          <a:noFill/>
          <a:ln w="12700" cap="flat">
            <a:solidFill>
              <a:srgbClr val="FFBD42"/>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14" name="Footer Placeholder 10">
            <a:extLst>
              <a:ext uri="{FF2B5EF4-FFF2-40B4-BE49-F238E27FC236}">
                <a16:creationId xmlns:a16="http://schemas.microsoft.com/office/drawing/2014/main" id="{A96CD79C-81FC-4128-AF2A-72D2D9626318}"/>
              </a:ext>
            </a:extLst>
          </p:cNvPr>
          <p:cNvSpPr>
            <a:spLocks noGrp="1"/>
          </p:cNvSpPr>
          <p:nvPr>
            <p:ph type="ftr" sz="quarter" idx="3"/>
          </p:nvPr>
        </p:nvSpPr>
        <p:spPr>
          <a:xfrm>
            <a:off x="661800" y="6686783"/>
            <a:ext cx="10868400" cy="122400"/>
          </a:xfrm>
        </p:spPr>
        <p:txBody>
          <a:bodyPr/>
          <a:lstStyle/>
          <a:p>
            <a:r>
              <a:rPr lang="nl-NL" dirty="0"/>
              <a:t>Bron: CBS Statline (2020): Opbouw binnenlands product (bbp); CBS Statline (2020): overheidsuitgaven en bestedingen  </a:t>
            </a:r>
          </a:p>
        </p:txBody>
      </p:sp>
    </p:spTree>
    <p:extLst>
      <p:ext uri="{BB962C8B-B14F-4D97-AF65-F5344CB8AC3E}">
        <p14:creationId xmlns:p14="http://schemas.microsoft.com/office/powerpoint/2010/main" val="217200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67C9A948-1A15-40AC-A0B9-12EEF4BAA38E}"/>
              </a:ext>
            </a:extLst>
          </p:cNvPr>
          <p:cNvGraphicFramePr>
            <a:graphicFrameLocks noChangeAspect="1"/>
          </p:cNvGraphicFramePr>
          <p:nvPr>
            <p:custDataLst>
              <p:tags r:id="rId2"/>
            </p:custDataLst>
            <p:extLst>
              <p:ext uri="{D42A27DB-BD31-4B8C-83A1-F6EECF244321}">
                <p14:modId xmlns:p14="http://schemas.microsoft.com/office/powerpoint/2010/main" val="2167194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1"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67C9A948-1A15-40AC-A0B9-12EEF4BAA3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5" name="Text Placeholder 7">
            <a:extLst>
              <a:ext uri="{FF2B5EF4-FFF2-40B4-BE49-F238E27FC236}">
                <a16:creationId xmlns:a16="http://schemas.microsoft.com/office/drawing/2014/main" id="{8E7C17CF-6B28-4259-A0D8-B529BC608043}"/>
              </a:ext>
            </a:extLst>
          </p:cNvPr>
          <p:cNvSpPr txBox="1">
            <a:spLocks/>
          </p:cNvSpPr>
          <p:nvPr/>
        </p:nvSpPr>
        <p:spPr>
          <a:xfrm>
            <a:off x="662780" y="6411293"/>
            <a:ext cx="10868400" cy="420076"/>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a:p>
            <a:endParaRPr lang="nl-NL" dirty="0"/>
          </a:p>
          <a:p>
            <a:endParaRPr lang="nl-NL" dirty="0"/>
          </a:p>
          <a:p>
            <a:endParaRPr lang="nl-NL" dirty="0"/>
          </a:p>
          <a:p>
            <a:endParaRPr lang="nl-NL" dirty="0"/>
          </a:p>
          <a:p>
            <a:endParaRPr lang="nl-NL" dirty="0"/>
          </a:p>
          <a:p>
            <a:pPr marL="0" indent="0">
              <a:buNone/>
            </a:pPr>
            <a:r>
              <a:rPr lang="nl-NL" dirty="0"/>
              <a:t>* Afgeleide raming</a:t>
            </a:r>
          </a:p>
          <a:p>
            <a:pPr marL="0" indent="0">
              <a:buNone/>
            </a:pPr>
            <a:r>
              <a:rPr lang="nl-NL" dirty="0"/>
              <a:t>1. In dit document worden de uitkeringsontwikkeling en ontwikkeling van BBP weergegeven als waarden gecorrigeerd voor inflatie</a:t>
            </a:r>
          </a:p>
          <a:p>
            <a:pPr marL="0" indent="0">
              <a:buNone/>
            </a:pPr>
            <a:r>
              <a:rPr lang="nl-NL" dirty="0"/>
              <a:t>2. De bestedingsruimteontwikkeling is de ontwikkeling van de effectieve bestedingsruimte (i.e. hoeveel kunnen gemeenten uitgeven relatief t.o.v. het werk dat zij dienen te verrichten)</a:t>
            </a:r>
          </a:p>
          <a:p>
            <a:endParaRPr lang="nl-NL" dirty="0"/>
          </a:p>
        </p:txBody>
      </p:sp>
      <p:sp>
        <p:nvSpPr>
          <p:cNvPr id="4" name="Text Placeholder 3">
            <a:extLst>
              <a:ext uri="{FF2B5EF4-FFF2-40B4-BE49-F238E27FC236}">
                <a16:creationId xmlns:a16="http://schemas.microsoft.com/office/drawing/2014/main" id="{1E7D7AE4-4642-4920-86EF-165A586B179E}"/>
              </a:ext>
            </a:extLst>
          </p:cNvPr>
          <p:cNvSpPr>
            <a:spLocks noGrp="1"/>
          </p:cNvSpPr>
          <p:nvPr>
            <p:ph type="body" sz="quarter" idx="34"/>
          </p:nvPr>
        </p:nvSpPr>
        <p:spPr>
          <a:xfrm>
            <a:off x="6237221" y="1673329"/>
            <a:ext cx="5292000" cy="360000"/>
          </a:xfrm>
        </p:spPr>
        <p:txBody>
          <a:bodyPr/>
          <a:lstStyle/>
          <a:p>
            <a:r>
              <a:rPr lang="nl-NL" dirty="0"/>
              <a:t>Ontwikkeling van de werklast</a:t>
            </a:r>
          </a:p>
          <a:p>
            <a:endParaRPr lang="nl-NL" dirty="0"/>
          </a:p>
        </p:txBody>
      </p:sp>
      <p:sp>
        <p:nvSpPr>
          <p:cNvPr id="5" name="Text Placeholder 4">
            <a:extLst>
              <a:ext uri="{FF2B5EF4-FFF2-40B4-BE49-F238E27FC236}">
                <a16:creationId xmlns:a16="http://schemas.microsoft.com/office/drawing/2014/main" id="{974BB038-70EE-4790-B471-85BBAB868C91}"/>
              </a:ext>
            </a:extLst>
          </p:cNvPr>
          <p:cNvSpPr>
            <a:spLocks noGrp="1"/>
          </p:cNvSpPr>
          <p:nvPr>
            <p:ph type="body" sz="quarter" idx="30"/>
          </p:nvPr>
        </p:nvSpPr>
        <p:spPr>
          <a:xfrm>
            <a:off x="662780" y="1673329"/>
            <a:ext cx="5292000" cy="360000"/>
          </a:xfrm>
        </p:spPr>
        <p:txBody>
          <a:bodyPr/>
          <a:lstStyle/>
          <a:p>
            <a:r>
              <a:rPr lang="nl-NL" dirty="0"/>
              <a:t>Ontwikkeling van de uitkering</a:t>
            </a:r>
          </a:p>
        </p:txBody>
      </p:sp>
      <p:sp>
        <p:nvSpPr>
          <p:cNvPr id="6" name="Text Placeholder 5">
            <a:extLst>
              <a:ext uri="{FF2B5EF4-FFF2-40B4-BE49-F238E27FC236}">
                <a16:creationId xmlns:a16="http://schemas.microsoft.com/office/drawing/2014/main" id="{A62D43F3-B710-4F29-8968-628710C07A7F}"/>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6D4EE8D9-4232-4876-B14C-EF5787B5FC07}"/>
              </a:ext>
            </a:extLst>
          </p:cNvPr>
          <p:cNvSpPr>
            <a:spLocks noGrp="1"/>
          </p:cNvSpPr>
          <p:nvPr>
            <p:ph type="title"/>
          </p:nvPr>
        </p:nvSpPr>
        <p:spPr/>
        <p:txBody>
          <a:bodyPr vert="horz"/>
          <a:lstStyle/>
          <a:p>
            <a:r>
              <a:rPr lang="nl-NL" dirty="0"/>
              <a:t>Zoom-in werklastontwikkeling</a:t>
            </a:r>
          </a:p>
        </p:txBody>
      </p:sp>
      <p:sp>
        <p:nvSpPr>
          <p:cNvPr id="10" name="Slide Number Placeholder 9">
            <a:extLst>
              <a:ext uri="{FF2B5EF4-FFF2-40B4-BE49-F238E27FC236}">
                <a16:creationId xmlns:a16="http://schemas.microsoft.com/office/drawing/2014/main" id="{681C019D-7A91-4C64-A265-FD7FA3676544}"/>
              </a:ext>
            </a:extLst>
          </p:cNvPr>
          <p:cNvSpPr>
            <a:spLocks noGrp="1"/>
          </p:cNvSpPr>
          <p:nvPr>
            <p:ph type="sldNum" sz="quarter" idx="12"/>
          </p:nvPr>
        </p:nvSpPr>
        <p:spPr/>
        <p:txBody>
          <a:bodyPr/>
          <a:lstStyle/>
          <a:p>
            <a:fld id="{992CD0B2-8AB2-4C6C-8876-E15753662C9B}" type="slidenum">
              <a:rPr lang="nl-NL" noProof="0" smtClean="0"/>
              <a:pPr/>
              <a:t>15</a:t>
            </a:fld>
            <a:endParaRPr lang="nl-NL" noProof="0" dirty="0"/>
          </a:p>
        </p:txBody>
      </p:sp>
      <p:cxnSp>
        <p:nvCxnSpPr>
          <p:cNvPr id="13" name="Connector: Elbow 12">
            <a:extLst>
              <a:ext uri="{FF2B5EF4-FFF2-40B4-BE49-F238E27FC236}">
                <a16:creationId xmlns:a16="http://schemas.microsoft.com/office/drawing/2014/main" id="{DE64133F-806F-4D62-9D69-B9F21BC3EEF8}"/>
              </a:ext>
            </a:extLst>
          </p:cNvPr>
          <p:cNvCxnSpPr>
            <a:cxnSpLocks/>
            <a:stCxn id="54" idx="1"/>
            <a:endCxn id="48" idx="3"/>
          </p:cNvCxnSpPr>
          <p:nvPr/>
        </p:nvCxnSpPr>
        <p:spPr>
          <a:xfrm rot="10800000" flipV="1">
            <a:off x="2237439" y="2580452"/>
            <a:ext cx="282577" cy="834074"/>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4EB3734E-61AA-4E06-9993-B8D7DF65937F}"/>
              </a:ext>
            </a:extLst>
          </p:cNvPr>
          <p:cNvCxnSpPr>
            <a:cxnSpLocks/>
            <a:stCxn id="48" idx="3"/>
            <a:endCxn id="62" idx="1"/>
          </p:cNvCxnSpPr>
          <p:nvPr/>
        </p:nvCxnSpPr>
        <p:spPr>
          <a:xfrm>
            <a:off x="2237438" y="3414526"/>
            <a:ext cx="282577" cy="839098"/>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1CA55726-A7C2-48F6-9D61-75C475A2671D}"/>
              </a:ext>
            </a:extLst>
          </p:cNvPr>
          <p:cNvCxnSpPr>
            <a:cxnSpLocks/>
            <a:stCxn id="64" idx="1"/>
            <a:endCxn id="54" idx="3"/>
          </p:cNvCxnSpPr>
          <p:nvPr/>
        </p:nvCxnSpPr>
        <p:spPr>
          <a:xfrm rot="10800000" flipV="1">
            <a:off x="3972616" y="2127718"/>
            <a:ext cx="292429" cy="452733"/>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856CB87D-9973-4EEE-AF81-05A486266F48}"/>
              </a:ext>
            </a:extLst>
          </p:cNvPr>
          <p:cNvCxnSpPr>
            <a:cxnSpLocks/>
            <a:stCxn id="66" idx="1"/>
            <a:endCxn id="54" idx="3"/>
          </p:cNvCxnSpPr>
          <p:nvPr/>
        </p:nvCxnSpPr>
        <p:spPr>
          <a:xfrm rot="10800000">
            <a:off x="3972615" y="2580453"/>
            <a:ext cx="286992" cy="398355"/>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3FB5497F-7F2A-4A05-998C-2F7A09AA5475}"/>
              </a:ext>
            </a:extLst>
          </p:cNvPr>
          <p:cNvCxnSpPr>
            <a:cxnSpLocks/>
            <a:stCxn id="70" idx="1"/>
            <a:endCxn id="67" idx="3"/>
          </p:cNvCxnSpPr>
          <p:nvPr/>
        </p:nvCxnSpPr>
        <p:spPr>
          <a:xfrm rot="10800000">
            <a:off x="7682042" y="3408727"/>
            <a:ext cx="301496" cy="428843"/>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6579A3D2-AAB8-47BC-ADD9-83B4D9469959}"/>
              </a:ext>
            </a:extLst>
          </p:cNvPr>
          <p:cNvCxnSpPr>
            <a:cxnSpLocks/>
            <a:stCxn id="68" idx="1"/>
            <a:endCxn id="67" idx="3"/>
          </p:cNvCxnSpPr>
          <p:nvPr/>
        </p:nvCxnSpPr>
        <p:spPr>
          <a:xfrm rot="10800000" flipV="1">
            <a:off x="7682042" y="2999380"/>
            <a:ext cx="286992" cy="409346"/>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2A65C534-8DE2-42D1-93D1-D28B8CCCF2B2}"/>
              </a:ext>
            </a:extLst>
          </p:cNvPr>
          <p:cNvCxnSpPr>
            <a:cxnSpLocks/>
            <a:stCxn id="71" idx="1"/>
            <a:endCxn id="70" idx="3"/>
          </p:cNvCxnSpPr>
          <p:nvPr/>
        </p:nvCxnSpPr>
        <p:spPr>
          <a:xfrm rot="10800000" flipV="1">
            <a:off x="9436139" y="3417091"/>
            <a:ext cx="282577" cy="420478"/>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E391159F-E533-4AA7-84F5-66EF73C2FC33}"/>
              </a:ext>
            </a:extLst>
          </p:cNvPr>
          <p:cNvCxnSpPr>
            <a:cxnSpLocks/>
            <a:stCxn id="72" idx="1"/>
            <a:endCxn id="70" idx="3"/>
          </p:cNvCxnSpPr>
          <p:nvPr/>
        </p:nvCxnSpPr>
        <p:spPr>
          <a:xfrm rot="10800000">
            <a:off x="9436139" y="3837570"/>
            <a:ext cx="282577" cy="416049"/>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5094D51-81B8-451E-8C58-E6874584735E}"/>
              </a:ext>
            </a:extLst>
          </p:cNvPr>
          <p:cNvCxnSpPr>
            <a:cxnSpLocks/>
            <a:stCxn id="48" idx="3"/>
            <a:endCxn id="60" idx="1"/>
          </p:cNvCxnSpPr>
          <p:nvPr/>
        </p:nvCxnSpPr>
        <p:spPr>
          <a:xfrm>
            <a:off x="2237438" y="3414526"/>
            <a:ext cx="282577" cy="2512"/>
          </a:xfrm>
          <a:prstGeom prst="line">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65EDB24C-9D9A-47CC-BCA4-5E71855D94E3}"/>
              </a:ext>
            </a:extLst>
          </p:cNvPr>
          <p:cNvSpPr/>
          <p:nvPr/>
        </p:nvSpPr>
        <p:spPr>
          <a:xfrm>
            <a:off x="784838" y="3067332"/>
            <a:ext cx="1452600" cy="694387"/>
          </a:xfrm>
          <a:prstGeom prst="roundRect">
            <a:avLst>
              <a:gd name="adj" fmla="val 4781"/>
            </a:avLst>
          </a:prstGeom>
          <a:solidFill>
            <a:srgbClr val="408E94"/>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solidFill>
                  <a:schemeClr val="bg1"/>
                </a:solidFill>
              </a:rPr>
              <a:t>Uitkerings-ontwikkeling</a:t>
            </a:r>
            <a:r>
              <a:rPr lang="nl-NL" sz="1300" baseline="30000" dirty="0">
                <a:solidFill>
                  <a:schemeClr val="bg1"/>
                </a:solidFill>
              </a:rPr>
              <a:t>1</a:t>
            </a:r>
          </a:p>
        </p:txBody>
      </p:sp>
      <p:sp>
        <p:nvSpPr>
          <p:cNvPr id="54" name="Rectangle: Rounded Corners 53">
            <a:extLst>
              <a:ext uri="{FF2B5EF4-FFF2-40B4-BE49-F238E27FC236}">
                <a16:creationId xmlns:a16="http://schemas.microsoft.com/office/drawing/2014/main" id="{85BE41AF-1C56-4E22-9A2A-C551BCE0BD01}"/>
              </a:ext>
            </a:extLst>
          </p:cNvPr>
          <p:cNvSpPr/>
          <p:nvPr/>
        </p:nvSpPr>
        <p:spPr>
          <a:xfrm>
            <a:off x="2520015" y="2233258"/>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t>
            </a:r>
            <a:br>
              <a:rPr lang="nl-NL" sz="1300" dirty="0"/>
            </a:br>
            <a:r>
              <a:rPr lang="nl-NL" sz="1300" dirty="0"/>
              <a:t>BBP</a:t>
            </a:r>
            <a:r>
              <a:rPr lang="nl-NL" sz="1300" baseline="30000" dirty="0"/>
              <a:t>1</a:t>
            </a:r>
          </a:p>
        </p:txBody>
      </p:sp>
      <p:sp>
        <p:nvSpPr>
          <p:cNvPr id="60" name="Rectangle: Rounded Corners 59">
            <a:extLst>
              <a:ext uri="{FF2B5EF4-FFF2-40B4-BE49-F238E27FC236}">
                <a16:creationId xmlns:a16="http://schemas.microsoft.com/office/drawing/2014/main" id="{285DF81D-B105-49EA-8698-1538EEC083A7}"/>
              </a:ext>
            </a:extLst>
          </p:cNvPr>
          <p:cNvSpPr/>
          <p:nvPr/>
        </p:nvSpPr>
        <p:spPr>
          <a:xfrm>
            <a:off x="2520015" y="3069844"/>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300" dirty="0"/>
          </a:p>
        </p:txBody>
      </p:sp>
      <p:sp>
        <p:nvSpPr>
          <p:cNvPr id="62" name="Rectangle: Rounded Corners 61">
            <a:extLst>
              <a:ext uri="{FF2B5EF4-FFF2-40B4-BE49-F238E27FC236}">
                <a16:creationId xmlns:a16="http://schemas.microsoft.com/office/drawing/2014/main" id="{7C8DF100-281A-4F42-9037-19A45C785924}"/>
              </a:ext>
            </a:extLst>
          </p:cNvPr>
          <p:cNvSpPr/>
          <p:nvPr/>
        </p:nvSpPr>
        <p:spPr>
          <a:xfrm>
            <a:off x="2520015" y="3906430"/>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300" dirty="0"/>
          </a:p>
        </p:txBody>
      </p:sp>
      <p:sp>
        <p:nvSpPr>
          <p:cNvPr id="64" name="Rectangle: Rounded Corners 63">
            <a:extLst>
              <a:ext uri="{FF2B5EF4-FFF2-40B4-BE49-F238E27FC236}">
                <a16:creationId xmlns:a16="http://schemas.microsoft.com/office/drawing/2014/main" id="{C946B40C-8F59-4EBA-BA94-871CA32B2B54}"/>
              </a:ext>
            </a:extLst>
          </p:cNvPr>
          <p:cNvSpPr/>
          <p:nvPr/>
        </p:nvSpPr>
        <p:spPr>
          <a:xfrm>
            <a:off x="4265044" y="1780525"/>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aantal inwoners</a:t>
            </a:r>
          </a:p>
        </p:txBody>
      </p:sp>
      <p:sp>
        <p:nvSpPr>
          <p:cNvPr id="66" name="Rectangle: Rounded Corners 65">
            <a:extLst>
              <a:ext uri="{FF2B5EF4-FFF2-40B4-BE49-F238E27FC236}">
                <a16:creationId xmlns:a16="http://schemas.microsoft.com/office/drawing/2014/main" id="{23D6BF9E-F786-4B27-B2E0-C4852058DB22}"/>
              </a:ext>
            </a:extLst>
          </p:cNvPr>
          <p:cNvSpPr/>
          <p:nvPr/>
        </p:nvSpPr>
        <p:spPr>
          <a:xfrm>
            <a:off x="4259607" y="2631613"/>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t>
            </a:r>
            <a:br>
              <a:rPr lang="nl-NL" sz="1300" dirty="0"/>
            </a:br>
            <a:r>
              <a:rPr lang="nl-NL" sz="1300" dirty="0"/>
              <a:t>BBP / inwoner</a:t>
            </a:r>
          </a:p>
        </p:txBody>
      </p:sp>
      <p:sp>
        <p:nvSpPr>
          <p:cNvPr id="67" name="Rectangle: Rounded Corners 66">
            <a:extLst>
              <a:ext uri="{FF2B5EF4-FFF2-40B4-BE49-F238E27FC236}">
                <a16:creationId xmlns:a16="http://schemas.microsoft.com/office/drawing/2014/main" id="{93331030-72F4-4926-A073-7E1D526F78C2}"/>
              </a:ext>
            </a:extLst>
          </p:cNvPr>
          <p:cNvSpPr/>
          <p:nvPr/>
        </p:nvSpPr>
        <p:spPr>
          <a:xfrm>
            <a:off x="6229442" y="3061532"/>
            <a:ext cx="1452600" cy="694387"/>
          </a:xfrm>
          <a:prstGeom prst="roundRect">
            <a:avLst>
              <a:gd name="adj" fmla="val 4781"/>
            </a:avLst>
          </a:prstGeom>
          <a:solidFill>
            <a:srgbClr val="408E94"/>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solidFill>
                  <a:schemeClr val="bg1"/>
                </a:solidFill>
              </a:rPr>
              <a:t>Werklast- ontwikkeling</a:t>
            </a:r>
            <a:endParaRPr lang="nl-NL" sz="1300" dirty="0">
              <a:solidFill>
                <a:schemeClr val="bg2"/>
              </a:solidFill>
            </a:endParaRPr>
          </a:p>
        </p:txBody>
      </p:sp>
      <p:sp>
        <p:nvSpPr>
          <p:cNvPr id="68" name="Rectangle: Rounded Corners 67">
            <a:extLst>
              <a:ext uri="{FF2B5EF4-FFF2-40B4-BE49-F238E27FC236}">
                <a16:creationId xmlns:a16="http://schemas.microsoft.com/office/drawing/2014/main" id="{620C6169-4518-47C3-97A2-8CF29095CAC1}"/>
              </a:ext>
            </a:extLst>
          </p:cNvPr>
          <p:cNvSpPr/>
          <p:nvPr/>
        </p:nvSpPr>
        <p:spPr>
          <a:xfrm>
            <a:off x="7969034" y="2652186"/>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aantal inwoners</a:t>
            </a:r>
          </a:p>
        </p:txBody>
      </p:sp>
      <p:sp>
        <p:nvSpPr>
          <p:cNvPr id="70" name="Rectangle: Rounded Corners 69">
            <a:extLst>
              <a:ext uri="{FF2B5EF4-FFF2-40B4-BE49-F238E27FC236}">
                <a16:creationId xmlns:a16="http://schemas.microsoft.com/office/drawing/2014/main" id="{A47F7A09-D10D-4241-ADAB-8F1B6B2B4224}"/>
              </a:ext>
            </a:extLst>
          </p:cNvPr>
          <p:cNvSpPr/>
          <p:nvPr/>
        </p:nvSpPr>
        <p:spPr>
          <a:xfrm>
            <a:off x="7983538" y="3490375"/>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werklast / inwoner</a:t>
            </a:r>
          </a:p>
        </p:txBody>
      </p:sp>
      <p:sp>
        <p:nvSpPr>
          <p:cNvPr id="71" name="Rectangle: Rounded Corners 70">
            <a:extLst>
              <a:ext uri="{FF2B5EF4-FFF2-40B4-BE49-F238E27FC236}">
                <a16:creationId xmlns:a16="http://schemas.microsoft.com/office/drawing/2014/main" id="{C3EC8A92-CD09-493D-BFD8-2D584B3B3450}"/>
              </a:ext>
            </a:extLst>
          </p:cNvPr>
          <p:cNvSpPr/>
          <p:nvPr/>
        </p:nvSpPr>
        <p:spPr>
          <a:xfrm>
            <a:off x="9718715" y="3069897"/>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doelgroepen</a:t>
            </a:r>
          </a:p>
        </p:txBody>
      </p:sp>
      <p:sp>
        <p:nvSpPr>
          <p:cNvPr id="72" name="Rectangle: Rounded Corners 71">
            <a:extLst>
              <a:ext uri="{FF2B5EF4-FFF2-40B4-BE49-F238E27FC236}">
                <a16:creationId xmlns:a16="http://schemas.microsoft.com/office/drawing/2014/main" id="{5B43831C-4B9B-471C-88DD-77D1EC472E3F}"/>
              </a:ext>
            </a:extLst>
          </p:cNvPr>
          <p:cNvSpPr/>
          <p:nvPr/>
        </p:nvSpPr>
        <p:spPr>
          <a:xfrm>
            <a:off x="9718715" y="3906424"/>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Niet verklaarde ontwikkeling</a:t>
            </a:r>
          </a:p>
        </p:txBody>
      </p:sp>
      <p:sp>
        <p:nvSpPr>
          <p:cNvPr id="102" name="Rectangle 101">
            <a:extLst>
              <a:ext uri="{FF2B5EF4-FFF2-40B4-BE49-F238E27FC236}">
                <a16:creationId xmlns:a16="http://schemas.microsoft.com/office/drawing/2014/main" id="{AFE6A55A-EF8A-485A-98F4-5A596314EC13}"/>
              </a:ext>
            </a:extLst>
          </p:cNvPr>
          <p:cNvSpPr/>
          <p:nvPr/>
        </p:nvSpPr>
        <p:spPr>
          <a:xfrm>
            <a:off x="2247935" y="4262818"/>
            <a:ext cx="235059" cy="416620"/>
          </a:xfrm>
          <a:prstGeom prst="rect">
            <a:avLst/>
          </a:prstGeom>
          <a:solidFill>
            <a:schemeClr val="bg1">
              <a:alpha val="61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sz="1300" dirty="0"/>
          </a:p>
        </p:txBody>
      </p:sp>
      <p:sp>
        <p:nvSpPr>
          <p:cNvPr id="103" name="Rectangle 102">
            <a:extLst>
              <a:ext uri="{FF2B5EF4-FFF2-40B4-BE49-F238E27FC236}">
                <a16:creationId xmlns:a16="http://schemas.microsoft.com/office/drawing/2014/main" id="{DC5442BC-E8C3-4487-B7D0-017E1004F65A}"/>
              </a:ext>
            </a:extLst>
          </p:cNvPr>
          <p:cNvSpPr/>
          <p:nvPr/>
        </p:nvSpPr>
        <p:spPr>
          <a:xfrm>
            <a:off x="9394070" y="4271208"/>
            <a:ext cx="274620" cy="404856"/>
          </a:xfrm>
          <a:prstGeom prst="rect">
            <a:avLst/>
          </a:prstGeom>
          <a:solidFill>
            <a:schemeClr val="bg1">
              <a:alpha val="61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sz="1300" dirty="0"/>
          </a:p>
        </p:txBody>
      </p:sp>
      <p:sp>
        <p:nvSpPr>
          <p:cNvPr id="24" name="TextBox 23">
            <a:extLst>
              <a:ext uri="{FF2B5EF4-FFF2-40B4-BE49-F238E27FC236}">
                <a16:creationId xmlns:a16="http://schemas.microsoft.com/office/drawing/2014/main" id="{75C98D6B-EA99-4946-AF38-5FAD9BBBB229}"/>
              </a:ext>
            </a:extLst>
          </p:cNvPr>
          <p:cNvSpPr txBox="1"/>
          <p:nvPr/>
        </p:nvSpPr>
        <p:spPr>
          <a:xfrm>
            <a:off x="2479270" y="3941154"/>
            <a:ext cx="1542474" cy="433057"/>
          </a:xfrm>
          <a:prstGeom prst="rect">
            <a:avLst/>
          </a:prstGeom>
        </p:spPr>
        <p:txBody>
          <a:bodyPr vert="horz" wrap="square" lIns="91440" tIns="45720" rIns="91440" bIns="45720" rtlCol="0" anchor="t">
            <a:noAutofit/>
          </a:bodyPr>
          <a:lstStyle/>
          <a:p>
            <a:pPr marL="0" indent="0" algn="ctr">
              <a:buNone/>
            </a:pPr>
            <a:r>
              <a:rPr lang="nl-NL" sz="1300" dirty="0"/>
              <a:t>Ontwikkeling </a:t>
            </a:r>
            <a:br>
              <a:rPr lang="nl-NL" sz="1300" dirty="0"/>
            </a:br>
            <a:r>
              <a:rPr lang="nl-NL" sz="1300" dirty="0"/>
              <a:t>ARU / Rijksuitgaven</a:t>
            </a:r>
          </a:p>
        </p:txBody>
      </p:sp>
      <p:sp>
        <p:nvSpPr>
          <p:cNvPr id="57" name="TextBox 56">
            <a:extLst>
              <a:ext uri="{FF2B5EF4-FFF2-40B4-BE49-F238E27FC236}">
                <a16:creationId xmlns:a16="http://schemas.microsoft.com/office/drawing/2014/main" id="{1F5FF060-E556-4ABF-A2B3-B1A81635A2EF}"/>
              </a:ext>
            </a:extLst>
          </p:cNvPr>
          <p:cNvSpPr txBox="1"/>
          <p:nvPr/>
        </p:nvSpPr>
        <p:spPr>
          <a:xfrm>
            <a:off x="2479270" y="3100466"/>
            <a:ext cx="1542474" cy="433057"/>
          </a:xfrm>
          <a:prstGeom prst="rect">
            <a:avLst/>
          </a:prstGeom>
        </p:spPr>
        <p:txBody>
          <a:bodyPr vert="horz" wrap="square" lIns="91440" tIns="45720" rIns="91440" bIns="45720" rtlCol="0" anchor="t">
            <a:noAutofit/>
          </a:bodyPr>
          <a:lstStyle/>
          <a:p>
            <a:pPr marL="0" indent="0" algn="ctr">
              <a:buNone/>
            </a:pPr>
            <a:r>
              <a:rPr lang="nl-NL" sz="1300" dirty="0"/>
              <a:t>Ontwikkeling </a:t>
            </a:r>
            <a:br>
              <a:rPr lang="nl-NL" sz="1300" dirty="0"/>
            </a:br>
            <a:r>
              <a:rPr lang="nl-NL" sz="1300" dirty="0"/>
              <a:t>Rijksuitgaven / BBP</a:t>
            </a:r>
          </a:p>
        </p:txBody>
      </p:sp>
      <p:sp>
        <p:nvSpPr>
          <p:cNvPr id="41" name="Rectangle: Rounded Corners 40">
            <a:extLst>
              <a:ext uri="{FF2B5EF4-FFF2-40B4-BE49-F238E27FC236}">
                <a16:creationId xmlns:a16="http://schemas.microsoft.com/office/drawing/2014/main" id="{730ACF5D-027A-497D-B6C9-8848B1762C9A}"/>
              </a:ext>
            </a:extLst>
          </p:cNvPr>
          <p:cNvSpPr/>
          <p:nvPr/>
        </p:nvSpPr>
        <p:spPr>
          <a:xfrm>
            <a:off x="3467286" y="2686432"/>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+12,4%</a:t>
            </a:r>
          </a:p>
        </p:txBody>
      </p:sp>
      <p:sp>
        <p:nvSpPr>
          <p:cNvPr id="43" name="Rectangle: Rounded Corners 42">
            <a:extLst>
              <a:ext uri="{FF2B5EF4-FFF2-40B4-BE49-F238E27FC236}">
                <a16:creationId xmlns:a16="http://schemas.microsoft.com/office/drawing/2014/main" id="{F9913E8C-AD9C-4245-9F78-FE3DA85695B2}"/>
              </a:ext>
            </a:extLst>
          </p:cNvPr>
          <p:cNvSpPr/>
          <p:nvPr/>
        </p:nvSpPr>
        <p:spPr>
          <a:xfrm>
            <a:off x="3467530" y="3522076"/>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-10,5%</a:t>
            </a:r>
          </a:p>
        </p:txBody>
      </p:sp>
      <p:sp>
        <p:nvSpPr>
          <p:cNvPr id="44" name="Rectangle: Rounded Corners 43">
            <a:extLst>
              <a:ext uri="{FF2B5EF4-FFF2-40B4-BE49-F238E27FC236}">
                <a16:creationId xmlns:a16="http://schemas.microsoft.com/office/drawing/2014/main" id="{1C9C63AE-7290-4FA2-8231-5C39BBF0F5FB}"/>
              </a:ext>
            </a:extLst>
          </p:cNvPr>
          <p:cNvSpPr/>
          <p:nvPr/>
        </p:nvSpPr>
        <p:spPr>
          <a:xfrm>
            <a:off x="3463146" y="4358673"/>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+3,2%</a:t>
            </a:r>
          </a:p>
        </p:txBody>
      </p:sp>
      <p:sp>
        <p:nvSpPr>
          <p:cNvPr id="45" name="Rectangle: Rounded Corners 44">
            <a:extLst>
              <a:ext uri="{FF2B5EF4-FFF2-40B4-BE49-F238E27FC236}">
                <a16:creationId xmlns:a16="http://schemas.microsoft.com/office/drawing/2014/main" id="{518A8D4D-AAF6-42BE-B374-12A9D63842B3}"/>
              </a:ext>
            </a:extLst>
          </p:cNvPr>
          <p:cNvSpPr/>
          <p:nvPr/>
        </p:nvSpPr>
        <p:spPr>
          <a:xfrm>
            <a:off x="8916389" y="3107198"/>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+4,6%</a:t>
            </a:r>
          </a:p>
        </p:txBody>
      </p:sp>
      <p:sp>
        <p:nvSpPr>
          <p:cNvPr id="46" name="Rectangle: Rounded Corners 45">
            <a:extLst>
              <a:ext uri="{FF2B5EF4-FFF2-40B4-BE49-F238E27FC236}">
                <a16:creationId xmlns:a16="http://schemas.microsoft.com/office/drawing/2014/main" id="{16C41D0F-6430-4809-9E4B-A0D4750AADF0}"/>
              </a:ext>
            </a:extLst>
          </p:cNvPr>
          <p:cNvSpPr/>
          <p:nvPr/>
        </p:nvSpPr>
        <p:spPr>
          <a:xfrm>
            <a:off x="8930893" y="3943239"/>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+9,0%</a:t>
            </a:r>
          </a:p>
        </p:txBody>
      </p:sp>
      <p:sp>
        <p:nvSpPr>
          <p:cNvPr id="47" name="Rectangle: Rounded Corners 46">
            <a:extLst>
              <a:ext uri="{FF2B5EF4-FFF2-40B4-BE49-F238E27FC236}">
                <a16:creationId xmlns:a16="http://schemas.microsoft.com/office/drawing/2014/main" id="{7AF92993-9BB3-4D5B-8A52-C153358764B7}"/>
              </a:ext>
            </a:extLst>
          </p:cNvPr>
          <p:cNvSpPr/>
          <p:nvPr/>
        </p:nvSpPr>
        <p:spPr>
          <a:xfrm>
            <a:off x="10666069" y="3524313"/>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+3,5%</a:t>
            </a:r>
          </a:p>
        </p:txBody>
      </p:sp>
      <p:sp>
        <p:nvSpPr>
          <p:cNvPr id="49" name="Rectangle: Rounded Corners 48">
            <a:extLst>
              <a:ext uri="{FF2B5EF4-FFF2-40B4-BE49-F238E27FC236}">
                <a16:creationId xmlns:a16="http://schemas.microsoft.com/office/drawing/2014/main" id="{62D2527B-2195-4B3B-99C3-8AF5C9FF3DF8}"/>
              </a:ext>
            </a:extLst>
          </p:cNvPr>
          <p:cNvSpPr/>
          <p:nvPr/>
        </p:nvSpPr>
        <p:spPr>
          <a:xfrm>
            <a:off x="10666068" y="4358723"/>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+5,5%</a:t>
            </a:r>
          </a:p>
        </p:txBody>
      </p:sp>
      <p:sp>
        <p:nvSpPr>
          <p:cNvPr id="50" name="Rectangle: Rounded Corners 49">
            <a:extLst>
              <a:ext uri="{FF2B5EF4-FFF2-40B4-BE49-F238E27FC236}">
                <a16:creationId xmlns:a16="http://schemas.microsoft.com/office/drawing/2014/main" id="{D7DE51B7-8A83-47F9-827D-5139492C8EC4}"/>
              </a:ext>
            </a:extLst>
          </p:cNvPr>
          <p:cNvSpPr/>
          <p:nvPr/>
        </p:nvSpPr>
        <p:spPr>
          <a:xfrm>
            <a:off x="1735590" y="3522076"/>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+6,0%</a:t>
            </a:r>
          </a:p>
        </p:txBody>
      </p:sp>
      <p:sp>
        <p:nvSpPr>
          <p:cNvPr id="59" name="Rectangle: Rounded Corners 58">
            <a:extLst>
              <a:ext uri="{FF2B5EF4-FFF2-40B4-BE49-F238E27FC236}">
                <a16:creationId xmlns:a16="http://schemas.microsoft.com/office/drawing/2014/main" id="{FFA0213F-E640-484C-8FCA-3BF1D5F437B3}"/>
              </a:ext>
            </a:extLst>
          </p:cNvPr>
          <p:cNvSpPr/>
          <p:nvPr/>
        </p:nvSpPr>
        <p:spPr>
          <a:xfrm>
            <a:off x="5212399" y="2236070"/>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+4,6%</a:t>
            </a:r>
          </a:p>
        </p:txBody>
      </p:sp>
      <p:sp>
        <p:nvSpPr>
          <p:cNvPr id="74" name="Rectangle: Rounded Corners 73">
            <a:extLst>
              <a:ext uri="{FF2B5EF4-FFF2-40B4-BE49-F238E27FC236}">
                <a16:creationId xmlns:a16="http://schemas.microsoft.com/office/drawing/2014/main" id="{0A9B50E2-911E-42E8-B0E4-5815E2A54D7A}"/>
              </a:ext>
            </a:extLst>
          </p:cNvPr>
          <p:cNvSpPr/>
          <p:nvPr/>
        </p:nvSpPr>
        <p:spPr>
          <a:xfrm>
            <a:off x="5206962" y="3084477"/>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+7,5%</a:t>
            </a:r>
          </a:p>
        </p:txBody>
      </p:sp>
      <p:sp>
        <p:nvSpPr>
          <p:cNvPr id="19" name="TextBox 18">
            <a:extLst>
              <a:ext uri="{FF2B5EF4-FFF2-40B4-BE49-F238E27FC236}">
                <a16:creationId xmlns:a16="http://schemas.microsoft.com/office/drawing/2014/main" id="{2B825B27-B404-4131-9CC4-F9A6A8D27871}"/>
              </a:ext>
            </a:extLst>
          </p:cNvPr>
          <p:cNvSpPr txBox="1"/>
          <p:nvPr/>
        </p:nvSpPr>
        <p:spPr>
          <a:xfrm>
            <a:off x="5571642" y="3112578"/>
            <a:ext cx="153178" cy="136047"/>
          </a:xfrm>
          <a:prstGeom prst="rect">
            <a:avLst/>
          </a:prstGeom>
        </p:spPr>
        <p:txBody>
          <a:bodyPr vert="horz" wrap="square" lIns="91440" tIns="45720" rIns="91440" bIns="45720" rtlCol="0" anchor="ctr">
            <a:noAutofit/>
          </a:bodyPr>
          <a:lstStyle/>
          <a:p>
            <a:pPr marL="0" indent="0" algn="ctr">
              <a:buNone/>
            </a:pPr>
            <a:r>
              <a:rPr lang="nl-NL" sz="1000" b="1" noProof="0" dirty="0"/>
              <a:t>*</a:t>
            </a:r>
          </a:p>
        </p:txBody>
      </p:sp>
      <p:sp>
        <p:nvSpPr>
          <p:cNvPr id="78" name="TextBox 77">
            <a:extLst>
              <a:ext uri="{FF2B5EF4-FFF2-40B4-BE49-F238E27FC236}">
                <a16:creationId xmlns:a16="http://schemas.microsoft.com/office/drawing/2014/main" id="{468AA16A-ABFC-4BE3-99EF-B652A55E080B}"/>
              </a:ext>
            </a:extLst>
          </p:cNvPr>
          <p:cNvSpPr txBox="1"/>
          <p:nvPr/>
        </p:nvSpPr>
        <p:spPr>
          <a:xfrm>
            <a:off x="9300717" y="3974257"/>
            <a:ext cx="153178" cy="136047"/>
          </a:xfrm>
          <a:prstGeom prst="rect">
            <a:avLst/>
          </a:prstGeom>
          <a:ln>
            <a:noFill/>
          </a:ln>
        </p:spPr>
        <p:txBody>
          <a:bodyPr vert="horz" wrap="square" lIns="91440" tIns="45720" rIns="91440" bIns="45720" rtlCol="0" anchor="ctr">
            <a:noAutofit/>
          </a:bodyPr>
          <a:lstStyle/>
          <a:p>
            <a:pPr marL="0" indent="0" algn="ctr">
              <a:buNone/>
            </a:pPr>
            <a:r>
              <a:rPr lang="nl-NL" sz="1000" b="1" noProof="0" dirty="0"/>
              <a:t>*</a:t>
            </a:r>
          </a:p>
        </p:txBody>
      </p:sp>
      <p:sp>
        <p:nvSpPr>
          <p:cNvPr id="79" name="TextBox 78">
            <a:extLst>
              <a:ext uri="{FF2B5EF4-FFF2-40B4-BE49-F238E27FC236}">
                <a16:creationId xmlns:a16="http://schemas.microsoft.com/office/drawing/2014/main" id="{AC0E1461-8816-43A9-BAAE-E6B4AC506FA9}"/>
              </a:ext>
            </a:extLst>
          </p:cNvPr>
          <p:cNvSpPr txBox="1"/>
          <p:nvPr/>
        </p:nvSpPr>
        <p:spPr>
          <a:xfrm>
            <a:off x="11032463" y="4381899"/>
            <a:ext cx="153178" cy="136047"/>
          </a:xfrm>
          <a:prstGeom prst="rect">
            <a:avLst/>
          </a:prstGeom>
        </p:spPr>
        <p:txBody>
          <a:bodyPr vert="horz" wrap="square" lIns="91440" tIns="45720" rIns="91440" bIns="45720" rtlCol="0" anchor="ctr">
            <a:noAutofit/>
          </a:bodyPr>
          <a:lstStyle/>
          <a:p>
            <a:pPr marL="0" indent="0" algn="ctr">
              <a:buNone/>
            </a:pPr>
            <a:r>
              <a:rPr lang="nl-NL" sz="1000" b="1" noProof="0" dirty="0"/>
              <a:t>*</a:t>
            </a:r>
          </a:p>
        </p:txBody>
      </p:sp>
      <p:sp>
        <p:nvSpPr>
          <p:cNvPr id="2" name="TextBox 1">
            <a:extLst>
              <a:ext uri="{FF2B5EF4-FFF2-40B4-BE49-F238E27FC236}">
                <a16:creationId xmlns:a16="http://schemas.microsoft.com/office/drawing/2014/main" id="{59BEA984-AB57-4821-85BA-451C2F5848A8}"/>
              </a:ext>
            </a:extLst>
          </p:cNvPr>
          <p:cNvSpPr txBox="1"/>
          <p:nvPr/>
        </p:nvSpPr>
        <p:spPr>
          <a:xfrm>
            <a:off x="3357297" y="5573741"/>
            <a:ext cx="1517621" cy="352208"/>
          </a:xfrm>
          <a:prstGeom prst="rect">
            <a:avLst/>
          </a:prstGeom>
        </p:spPr>
        <p:txBody>
          <a:bodyPr vert="horz" wrap="square" lIns="91440" tIns="45720" rIns="91440" bIns="45720" rtlCol="0">
            <a:noAutofit/>
          </a:bodyPr>
          <a:lstStyle/>
          <a:p>
            <a:pPr marL="0" indent="0" algn="ctr">
              <a:buNone/>
            </a:pPr>
            <a:r>
              <a:rPr lang="nl-NL" sz="1300" noProof="0" dirty="0"/>
              <a:t>Bestedingsruimte-ontwikkeling</a:t>
            </a:r>
            <a:r>
              <a:rPr lang="nl-NL" sz="1300" baseline="30000" noProof="0" dirty="0"/>
              <a:t>2</a:t>
            </a:r>
            <a:endParaRPr lang="nl-NL" sz="1300" noProof="0" dirty="0"/>
          </a:p>
        </p:txBody>
      </p:sp>
      <p:cxnSp>
        <p:nvCxnSpPr>
          <p:cNvPr id="11" name="Connector: Elbow 10">
            <a:extLst>
              <a:ext uri="{FF2B5EF4-FFF2-40B4-BE49-F238E27FC236}">
                <a16:creationId xmlns:a16="http://schemas.microsoft.com/office/drawing/2014/main" id="{A9B7D3BD-18E7-464D-88FE-20B9049495B5}"/>
              </a:ext>
            </a:extLst>
          </p:cNvPr>
          <p:cNvCxnSpPr>
            <a:cxnSpLocks/>
            <a:stCxn id="48" idx="2"/>
            <a:endCxn id="80" idx="1"/>
          </p:cNvCxnSpPr>
          <p:nvPr/>
        </p:nvCxnSpPr>
        <p:spPr>
          <a:xfrm rot="16200000" flipH="1">
            <a:off x="1669175" y="3603682"/>
            <a:ext cx="1562596" cy="1878670"/>
          </a:xfrm>
          <a:prstGeom prst="bentConnector2">
            <a:avLst/>
          </a:prstGeom>
          <a:ln w="19050">
            <a:solidFill>
              <a:srgbClr val="4F4F4F"/>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43E9DE5E-8F0B-470E-B21E-754F8DD870BB}"/>
              </a:ext>
            </a:extLst>
          </p:cNvPr>
          <p:cNvCxnSpPr>
            <a:cxnSpLocks/>
            <a:stCxn id="67" idx="2"/>
            <a:endCxn id="80" idx="3"/>
          </p:cNvCxnSpPr>
          <p:nvPr/>
        </p:nvCxnSpPr>
        <p:spPr>
          <a:xfrm rot="5400000">
            <a:off x="5114878" y="3483451"/>
            <a:ext cx="1568396" cy="2113333"/>
          </a:xfrm>
          <a:prstGeom prst="bentConnector2">
            <a:avLst/>
          </a:prstGeom>
          <a:ln w="19050">
            <a:solidFill>
              <a:srgbClr val="4F4F4F"/>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80F2CD1F-17FC-4D9D-9D4C-5B134D1B1A41}"/>
              </a:ext>
            </a:extLst>
          </p:cNvPr>
          <p:cNvSpPr/>
          <p:nvPr/>
        </p:nvSpPr>
        <p:spPr>
          <a:xfrm>
            <a:off x="3389808" y="5121147"/>
            <a:ext cx="1452601" cy="406336"/>
          </a:xfrm>
          <a:prstGeom prst="roundRect">
            <a:avLst>
              <a:gd name="adj" fmla="val 4781"/>
            </a:avLst>
          </a:prstGeom>
          <a:solidFill>
            <a:srgbClr val="BF211E"/>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b="1" dirty="0">
                <a:solidFill>
                  <a:srgbClr val="FFFFFF"/>
                </a:solidFill>
              </a:rPr>
              <a:t>- 7,5%</a:t>
            </a:r>
          </a:p>
        </p:txBody>
      </p:sp>
      <p:sp>
        <p:nvSpPr>
          <p:cNvPr id="63" name="Rectangle 62">
            <a:extLst>
              <a:ext uri="{FF2B5EF4-FFF2-40B4-BE49-F238E27FC236}">
                <a16:creationId xmlns:a16="http://schemas.microsoft.com/office/drawing/2014/main" id="{1A3B83F2-5855-4A7F-9ECF-FB9B67D4AAA8}"/>
              </a:ext>
            </a:extLst>
          </p:cNvPr>
          <p:cNvSpPr/>
          <p:nvPr/>
        </p:nvSpPr>
        <p:spPr>
          <a:xfrm>
            <a:off x="6122278" y="4613305"/>
            <a:ext cx="5406941" cy="2127950"/>
          </a:xfrm>
          <a:prstGeom prst="rect">
            <a:avLst/>
          </a:prstGeom>
          <a:solidFill>
            <a:schemeClr val="bg1">
              <a:alpha val="80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dirty="0"/>
          </a:p>
        </p:txBody>
      </p:sp>
      <p:sp>
        <p:nvSpPr>
          <p:cNvPr id="73" name="Rectangle 72">
            <a:extLst>
              <a:ext uri="{FF2B5EF4-FFF2-40B4-BE49-F238E27FC236}">
                <a16:creationId xmlns:a16="http://schemas.microsoft.com/office/drawing/2014/main" id="{20E4C84F-6515-4F76-82BE-A27CB0E01D1D}"/>
              </a:ext>
            </a:extLst>
          </p:cNvPr>
          <p:cNvSpPr/>
          <p:nvPr/>
        </p:nvSpPr>
        <p:spPr>
          <a:xfrm>
            <a:off x="658813" y="1578950"/>
            <a:ext cx="5463463" cy="5269465"/>
          </a:xfrm>
          <a:prstGeom prst="rect">
            <a:avLst/>
          </a:prstGeom>
          <a:solidFill>
            <a:schemeClr val="bg1">
              <a:alpha val="80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dirty="0"/>
          </a:p>
        </p:txBody>
      </p:sp>
      <p:sp>
        <p:nvSpPr>
          <p:cNvPr id="77" name="Rectangle 76">
            <a:extLst>
              <a:ext uri="{FF2B5EF4-FFF2-40B4-BE49-F238E27FC236}">
                <a16:creationId xmlns:a16="http://schemas.microsoft.com/office/drawing/2014/main" id="{1E24E691-6D30-46D2-957D-2AB57D6B22E5}"/>
              </a:ext>
            </a:extLst>
          </p:cNvPr>
          <p:cNvSpPr/>
          <p:nvPr/>
        </p:nvSpPr>
        <p:spPr>
          <a:xfrm>
            <a:off x="6122276" y="3763599"/>
            <a:ext cx="1502291" cy="855506"/>
          </a:xfrm>
          <a:prstGeom prst="rect">
            <a:avLst/>
          </a:prstGeom>
          <a:solidFill>
            <a:schemeClr val="bg1">
              <a:alpha val="80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dirty="0"/>
          </a:p>
        </p:txBody>
      </p:sp>
      <p:sp>
        <p:nvSpPr>
          <p:cNvPr id="75" name="Rectangle: Rounded Corners 74">
            <a:extLst>
              <a:ext uri="{FF2B5EF4-FFF2-40B4-BE49-F238E27FC236}">
                <a16:creationId xmlns:a16="http://schemas.microsoft.com/office/drawing/2014/main" id="{1B9BA216-9C62-43B1-8642-AED9974F9A76}"/>
              </a:ext>
            </a:extLst>
          </p:cNvPr>
          <p:cNvSpPr/>
          <p:nvPr/>
        </p:nvSpPr>
        <p:spPr>
          <a:xfrm>
            <a:off x="7176795" y="3514396"/>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+14,0%</a:t>
            </a:r>
          </a:p>
        </p:txBody>
      </p:sp>
      <p:sp>
        <p:nvSpPr>
          <p:cNvPr id="81" name="TextBox 80">
            <a:extLst>
              <a:ext uri="{FF2B5EF4-FFF2-40B4-BE49-F238E27FC236}">
                <a16:creationId xmlns:a16="http://schemas.microsoft.com/office/drawing/2014/main" id="{6730273F-1F2B-40DC-ABF1-8119719EA926}"/>
              </a:ext>
            </a:extLst>
          </p:cNvPr>
          <p:cNvSpPr txBox="1"/>
          <p:nvPr/>
        </p:nvSpPr>
        <p:spPr>
          <a:xfrm>
            <a:off x="7555498" y="3514298"/>
            <a:ext cx="153178" cy="136047"/>
          </a:xfrm>
          <a:prstGeom prst="rect">
            <a:avLst/>
          </a:prstGeom>
          <a:ln>
            <a:noFill/>
          </a:ln>
        </p:spPr>
        <p:txBody>
          <a:bodyPr vert="horz" wrap="square" lIns="91440" tIns="45720" rIns="91440" bIns="45720" rtlCol="0" anchor="ctr">
            <a:noAutofit/>
          </a:bodyPr>
          <a:lstStyle/>
          <a:p>
            <a:pPr marL="0" indent="0" algn="ctr">
              <a:buNone/>
            </a:pPr>
            <a:r>
              <a:rPr lang="nl-NL" sz="1000" b="1" noProof="0" dirty="0"/>
              <a:t>*</a:t>
            </a:r>
          </a:p>
        </p:txBody>
      </p:sp>
    </p:spTree>
    <p:extLst>
      <p:ext uri="{BB962C8B-B14F-4D97-AF65-F5344CB8AC3E}">
        <p14:creationId xmlns:p14="http://schemas.microsoft.com/office/powerpoint/2010/main" val="159817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ject 73" hidden="1">
            <a:extLst>
              <a:ext uri="{FF2B5EF4-FFF2-40B4-BE49-F238E27FC236}">
                <a16:creationId xmlns:a16="http://schemas.microsoft.com/office/drawing/2014/main" id="{6D8685A5-86AD-4F90-B75A-96BFBB4BFC4E}"/>
              </a:ext>
            </a:extLst>
          </p:cNvPr>
          <p:cNvGraphicFramePr>
            <a:graphicFrameLocks noChangeAspect="1"/>
          </p:cNvGraphicFramePr>
          <p:nvPr>
            <p:custDataLst>
              <p:tags r:id="rId2"/>
            </p:custDataLst>
            <p:extLst>
              <p:ext uri="{D42A27DB-BD31-4B8C-83A1-F6EECF244321}">
                <p14:modId xmlns:p14="http://schemas.microsoft.com/office/powerpoint/2010/main" val="1471609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5" name="think-cell Slide" r:id="rId33" imgW="425" imgH="424" progId="TCLayout.ActiveDocument.1">
                  <p:embed/>
                </p:oleObj>
              </mc:Choice>
              <mc:Fallback>
                <p:oleObj name="think-cell Slide" r:id="rId33" imgW="425" imgH="424" progId="TCLayout.ActiveDocument.1">
                  <p:embed/>
                  <p:pic>
                    <p:nvPicPr>
                      <p:cNvPr id="74" name="Object 73" hidden="1">
                        <a:extLst>
                          <a:ext uri="{FF2B5EF4-FFF2-40B4-BE49-F238E27FC236}">
                            <a16:creationId xmlns:a16="http://schemas.microsoft.com/office/drawing/2014/main" id="{6D8685A5-86AD-4F90-B75A-96BFBB4BFC4E}"/>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C0D677F-8910-4125-966C-4F8F3DA47A76}"/>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D226CCF6-8C7C-4E7E-839D-107999F1335C}"/>
              </a:ext>
            </a:extLst>
          </p:cNvPr>
          <p:cNvSpPr>
            <a:spLocks noGrp="1"/>
          </p:cNvSpPr>
          <p:nvPr>
            <p:ph type="title"/>
          </p:nvPr>
        </p:nvSpPr>
        <p:spPr/>
        <p:txBody>
          <a:bodyPr vert="horz"/>
          <a:lstStyle/>
          <a:p>
            <a:r>
              <a:rPr lang="nl-NL" dirty="0"/>
              <a:t>De werklast van gemeenten stijgt door groei van inwonersaantal en toename van werklast per inwoner</a:t>
            </a:r>
          </a:p>
        </p:txBody>
      </p:sp>
      <p:graphicFrame>
        <p:nvGraphicFramePr>
          <p:cNvPr id="55" name="Chart 54">
            <a:extLst>
              <a:ext uri="{FF2B5EF4-FFF2-40B4-BE49-F238E27FC236}">
                <a16:creationId xmlns:a16="http://schemas.microsoft.com/office/drawing/2014/main" id="{1820AFAE-C872-4230-9E5B-5F198866D1FB}"/>
              </a:ext>
            </a:extLst>
          </p:cNvPr>
          <p:cNvGraphicFramePr/>
          <p:nvPr>
            <p:custDataLst>
              <p:tags r:id="rId3"/>
            </p:custDataLst>
            <p:extLst>
              <p:ext uri="{D42A27DB-BD31-4B8C-83A1-F6EECF244321}">
                <p14:modId xmlns:p14="http://schemas.microsoft.com/office/powerpoint/2010/main" val="2760897574"/>
              </p:ext>
            </p:extLst>
          </p:nvPr>
        </p:nvGraphicFramePr>
        <p:xfrm>
          <a:off x="998538" y="2508250"/>
          <a:ext cx="4073525" cy="3630613"/>
        </p:xfrm>
        <a:graphic>
          <a:graphicData uri="http://schemas.openxmlformats.org/drawingml/2006/chart">
            <c:chart xmlns:c="http://schemas.openxmlformats.org/drawingml/2006/chart" xmlns:r="http://schemas.openxmlformats.org/officeDocument/2006/relationships" r:id="rId35"/>
          </a:graphicData>
        </a:graphic>
      </p:graphicFrame>
      <p:sp>
        <p:nvSpPr>
          <p:cNvPr id="142"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gray">
          <a:xfrm>
            <a:off x="712788" y="3886200"/>
            <a:ext cx="25082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5167BFFD-1BCF-4598-9418-9CFA136AAFFA}" type="datetime'''''''''''''''''''''''''''''''''1''''1''0'''''''''''''''''">
              <a:rPr lang="nl-NL" altLang="en-US" smtClean="0">
                <a:solidFill>
                  <a:schemeClr val="tx1"/>
                </a:solidFill>
                <a:effectLst/>
                <a:latin typeface="+mn-lt"/>
              </a:rPr>
              <a:pPr marL="0" indent="0" algn="r">
                <a:spcBef>
                  <a:spcPct val="0"/>
                </a:spcBef>
                <a:spcAft>
                  <a:spcPct val="0"/>
                </a:spcAft>
                <a:buNone/>
              </a:pPr>
              <a:t>110</a:t>
            </a:fld>
            <a:endParaRPr lang="nl-NL" noProof="0" dirty="0">
              <a:solidFill>
                <a:schemeClr val="tx1"/>
              </a:solidFill>
              <a:latin typeface="+mn-lt"/>
            </a:endParaRPr>
          </a:p>
        </p:txBody>
      </p:sp>
      <p:sp>
        <p:nvSpPr>
          <p:cNvPr id="136"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gray">
          <a:xfrm>
            <a:off x="779463" y="596582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4F5868E6-087E-4C29-A2CA-D352EF97EB3D}" type="datetime'''''''''''''''''''''''''''8''''''''''''''''''''''''''''0'''">
              <a:rPr lang="nl-NL" altLang="en-US" smtClean="0">
                <a:solidFill>
                  <a:schemeClr val="tx1"/>
                </a:solidFill>
                <a:effectLst/>
                <a:latin typeface="+mn-lt"/>
              </a:rPr>
              <a:pPr marL="0" indent="0" algn="r">
                <a:spcBef>
                  <a:spcPct val="0"/>
                </a:spcBef>
                <a:spcAft>
                  <a:spcPct val="0"/>
                </a:spcAft>
                <a:buNone/>
              </a:pPr>
              <a:t>80</a:t>
            </a:fld>
            <a:endParaRPr lang="nl-NL" noProof="0" dirty="0">
              <a:solidFill>
                <a:schemeClr val="tx1"/>
              </a:solidFill>
              <a:latin typeface="+mn-lt"/>
            </a:endParaRPr>
          </a:p>
        </p:txBody>
      </p:sp>
      <p:sp>
        <p:nvSpPr>
          <p:cNvPr id="138"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gray">
          <a:xfrm>
            <a:off x="777875" y="5272088"/>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05B0D952-42C6-4594-ABBF-379826057B66}" type="datetime'''''''''9''0'''''''''''''''''''''''''''''''''''''''''''''''''">
              <a:rPr lang="nl-NL" altLang="en-US" smtClean="0">
                <a:solidFill>
                  <a:schemeClr val="tx1"/>
                </a:solidFill>
                <a:effectLst/>
                <a:latin typeface="+mn-lt"/>
              </a:rPr>
              <a:pPr marL="0" indent="0" algn="r">
                <a:spcBef>
                  <a:spcPct val="0"/>
                </a:spcBef>
                <a:spcAft>
                  <a:spcPct val="0"/>
                </a:spcAft>
                <a:buNone/>
              </a:pPr>
              <a:t>90</a:t>
            </a:fld>
            <a:endParaRPr lang="nl-NL" noProof="0" dirty="0">
              <a:solidFill>
                <a:schemeClr val="tx1"/>
              </a:solidFill>
              <a:latin typeface="+mn-lt"/>
            </a:endParaRPr>
          </a:p>
        </p:txBody>
      </p:sp>
      <p:sp>
        <p:nvSpPr>
          <p:cNvPr id="146"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gray">
          <a:xfrm>
            <a:off x="715963" y="2500313"/>
            <a:ext cx="2476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2A251655-1A94-4C63-AB79-B6DDBBC56C8B}" type="datetime'1''''''''''3''''''''''''''0'''''''''''''''''">
              <a:rPr lang="nl-NL" altLang="en-US" smtClean="0">
                <a:solidFill>
                  <a:schemeClr val="tx1"/>
                </a:solidFill>
                <a:effectLst/>
                <a:latin typeface="+mn-lt"/>
              </a:rPr>
              <a:pPr marL="0" indent="0" algn="r">
                <a:spcBef>
                  <a:spcPct val="0"/>
                </a:spcBef>
                <a:spcAft>
                  <a:spcPct val="0"/>
                </a:spcAft>
                <a:buNone/>
              </a:pPr>
              <a:t>130</a:t>
            </a:fld>
            <a:endParaRPr lang="nl-NL" noProof="0" dirty="0">
              <a:solidFill>
                <a:schemeClr val="tx1"/>
              </a:solidFill>
              <a:latin typeface="+mn-lt"/>
            </a:endParaRPr>
          </a:p>
        </p:txBody>
      </p:sp>
      <p:sp>
        <p:nvSpPr>
          <p:cNvPr id="140"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gray">
          <a:xfrm>
            <a:off x="700088" y="4579938"/>
            <a:ext cx="26352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042A3242-F33F-46F8-89E5-BE0C3FC026C9}" type="datetime'''''''''''''''''''''''''1''''0''''''''''''''''''''''''0'''''">
              <a:rPr lang="nl-NL" altLang="en-US" smtClean="0">
                <a:solidFill>
                  <a:schemeClr val="tx1"/>
                </a:solidFill>
                <a:effectLst/>
                <a:latin typeface="+mn-lt"/>
              </a:rPr>
              <a:pPr marL="0" indent="0" algn="r">
                <a:spcBef>
                  <a:spcPct val="0"/>
                </a:spcBef>
                <a:spcAft>
                  <a:spcPct val="0"/>
                </a:spcAft>
                <a:buNone/>
              </a:pPr>
              <a:t>100</a:t>
            </a:fld>
            <a:endParaRPr lang="nl-NL" noProof="0" dirty="0">
              <a:solidFill>
                <a:schemeClr val="tx1"/>
              </a:solidFill>
              <a:latin typeface="+mn-lt"/>
            </a:endParaRPr>
          </a:p>
        </p:txBody>
      </p:sp>
      <p:sp>
        <p:nvSpPr>
          <p:cNvPr id="144" name="Content 1">
            <a:extLst>
              <a:ext uri="{FF2B5EF4-FFF2-40B4-BE49-F238E27FC236}">
                <a16:creationId xmlns:a16="http://schemas.microsoft.com/office/drawing/2014/main" id="{4B9982FA-94CE-476E-98B9-AED20350F85D}"/>
              </a:ext>
            </a:extLst>
          </p:cNvPr>
          <p:cNvSpPr>
            <a:spLocks noGrp="1"/>
          </p:cNvSpPr>
          <p:nvPr>
            <p:custDataLst>
              <p:tags r:id="rId9"/>
            </p:custDataLst>
          </p:nvPr>
        </p:nvSpPr>
        <p:spPr bwMode="gray">
          <a:xfrm>
            <a:off x="704850" y="3194050"/>
            <a:ext cx="2587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A99CD08A-4264-43A2-86AB-E90E21CF1B46}" type="datetime'''''''''''''''''''''''''1''''2''''''''''''''''0'''''''''''">
              <a:rPr lang="nl-NL" altLang="en-US" smtClean="0">
                <a:solidFill>
                  <a:schemeClr val="tx1"/>
                </a:solidFill>
                <a:effectLst/>
                <a:latin typeface="+mn-lt"/>
              </a:rPr>
              <a:pPr marL="0" indent="0" algn="r">
                <a:spcBef>
                  <a:spcPct val="0"/>
                </a:spcBef>
                <a:spcAft>
                  <a:spcPct val="0"/>
                </a:spcAft>
                <a:buNone/>
              </a:pPr>
              <a:t>120</a:t>
            </a:fld>
            <a:endParaRPr lang="nl-NL" noProof="0" dirty="0">
              <a:solidFill>
                <a:schemeClr val="tx1"/>
              </a:solidFill>
              <a:latin typeface="+mn-lt"/>
            </a:endParaRPr>
          </a:p>
        </p:txBody>
      </p:sp>
      <p:sp>
        <p:nvSpPr>
          <p:cNvPr id="32" name="Content 1">
            <a:extLst>
              <a:ext uri="{FF2B5EF4-FFF2-40B4-BE49-F238E27FC236}">
                <a16:creationId xmlns:a16="http://schemas.microsoft.com/office/drawing/2014/main" id="{95E85520-D25F-4984-B166-4C2D025EEEAD}"/>
              </a:ext>
            </a:extLst>
          </p:cNvPr>
          <p:cNvSpPr>
            <a:spLocks noGrp="1"/>
          </p:cNvSpPr>
          <p:nvPr>
            <p:custDataLst>
              <p:tags r:id="rId10"/>
            </p:custDataLst>
          </p:nvPr>
        </p:nvSpPr>
        <p:spPr bwMode="auto">
          <a:xfrm>
            <a:off x="1190625" y="6115050"/>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130874B-CF69-4EAD-95E4-5C0FC32EB16E}" type="datetime'''''''''''1''''''''''''''''''''1'''''''''">
              <a:rPr lang="nl-NL" altLang="en-US" smtClean="0">
                <a:solidFill>
                  <a:schemeClr val="tx1"/>
                </a:solidFill>
                <a:latin typeface="+mn-lt"/>
              </a:rPr>
              <a:pPr/>
              <a:t>11</a:t>
            </a:fld>
            <a:endParaRPr lang="nl-NL" noProof="0" dirty="0">
              <a:solidFill>
                <a:schemeClr val="tx1"/>
              </a:solidFill>
              <a:latin typeface="+mn-lt"/>
            </a:endParaRPr>
          </a:p>
        </p:txBody>
      </p:sp>
      <p:sp>
        <p:nvSpPr>
          <p:cNvPr id="43" name="Content 1">
            <a:extLst>
              <a:ext uri="{FF2B5EF4-FFF2-40B4-BE49-F238E27FC236}">
                <a16:creationId xmlns:a16="http://schemas.microsoft.com/office/drawing/2014/main" id="{F5B29FA4-193A-4A53-B531-77706F28B6D0}"/>
              </a:ext>
            </a:extLst>
          </p:cNvPr>
          <p:cNvSpPr>
            <a:spLocks noGrp="1"/>
          </p:cNvSpPr>
          <p:nvPr>
            <p:custDataLst>
              <p:tags r:id="rId11"/>
            </p:custDataLst>
          </p:nvPr>
        </p:nvSpPr>
        <p:spPr bwMode="auto">
          <a:xfrm>
            <a:off x="1576388" y="6115050"/>
            <a:ext cx="1825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43481C0-18E3-43DD-AD7B-D4772C6C07DE}" type="datetime'''''''''''''''''''''''''1''''''''''''''''''''''''''''''2'">
              <a:rPr lang="nl-NL" altLang="en-US" smtClean="0">
                <a:solidFill>
                  <a:schemeClr val="tx1"/>
                </a:solidFill>
                <a:latin typeface="+mn-lt"/>
              </a:rPr>
              <a:pPr/>
              <a:t>12</a:t>
            </a:fld>
            <a:endParaRPr lang="nl-NL" noProof="0" dirty="0">
              <a:solidFill>
                <a:schemeClr val="tx1"/>
              </a:solidFill>
              <a:latin typeface="+mn-lt"/>
            </a:endParaRPr>
          </a:p>
        </p:txBody>
      </p:sp>
      <p:sp>
        <p:nvSpPr>
          <p:cNvPr id="37" name="Content 1">
            <a:extLst>
              <a:ext uri="{FF2B5EF4-FFF2-40B4-BE49-F238E27FC236}">
                <a16:creationId xmlns:a16="http://schemas.microsoft.com/office/drawing/2014/main" id="{63B928A8-0B16-419C-A873-F71CEB14A361}"/>
              </a:ext>
            </a:extLst>
          </p:cNvPr>
          <p:cNvSpPr>
            <a:spLocks noGrp="1"/>
          </p:cNvSpPr>
          <p:nvPr>
            <p:custDataLst>
              <p:tags r:id="rId12"/>
            </p:custDataLst>
          </p:nvPr>
        </p:nvSpPr>
        <p:spPr bwMode="auto">
          <a:xfrm>
            <a:off x="1973263" y="6115050"/>
            <a:ext cx="1682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A3D6915-EFC6-42D0-9809-6202DEA800A3}" type="datetime'1''''''''''''''''''''''''''''''3'''">
              <a:rPr lang="nl-NL" altLang="en-US" smtClean="0">
                <a:solidFill>
                  <a:schemeClr val="tx1"/>
                </a:solidFill>
                <a:latin typeface="+mn-lt"/>
              </a:rPr>
              <a:pPr/>
              <a:t>13</a:t>
            </a:fld>
            <a:endParaRPr lang="nl-NL" noProof="0" dirty="0">
              <a:solidFill>
                <a:schemeClr val="tx1"/>
              </a:solidFill>
              <a:latin typeface="+mn-lt"/>
            </a:endParaRPr>
          </a:p>
        </p:txBody>
      </p:sp>
      <p:sp>
        <p:nvSpPr>
          <p:cNvPr id="47" name="Content 1">
            <a:extLst>
              <a:ext uri="{FF2B5EF4-FFF2-40B4-BE49-F238E27FC236}">
                <a16:creationId xmlns:a16="http://schemas.microsoft.com/office/drawing/2014/main" id="{6366904D-13B9-44B3-AFF3-3A61521AEA84}"/>
              </a:ext>
            </a:extLst>
          </p:cNvPr>
          <p:cNvSpPr>
            <a:spLocks noGrp="1"/>
          </p:cNvSpPr>
          <p:nvPr>
            <p:custDataLst>
              <p:tags r:id="rId13"/>
            </p:custDataLst>
          </p:nvPr>
        </p:nvSpPr>
        <p:spPr bwMode="auto">
          <a:xfrm>
            <a:off x="2357438" y="6115050"/>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CB2D683-EA94-4B99-B805-8538DF98F9B3}" type="datetime'''1''''''''''''4'''''''''''''">
              <a:rPr lang="nl-NL" altLang="en-US" smtClean="0">
                <a:solidFill>
                  <a:schemeClr val="tx1"/>
                </a:solidFill>
                <a:latin typeface="+mn-lt"/>
              </a:rPr>
              <a:pPr/>
              <a:t>14</a:t>
            </a:fld>
            <a:endParaRPr lang="nl-NL" noProof="0" dirty="0">
              <a:solidFill>
                <a:schemeClr val="tx1"/>
              </a:solidFill>
              <a:latin typeface="+mn-lt"/>
            </a:endParaRPr>
          </a:p>
        </p:txBody>
      </p:sp>
      <p:sp>
        <p:nvSpPr>
          <p:cNvPr id="46" name="Content 1">
            <a:extLst>
              <a:ext uri="{FF2B5EF4-FFF2-40B4-BE49-F238E27FC236}">
                <a16:creationId xmlns:a16="http://schemas.microsoft.com/office/drawing/2014/main" id="{249B598D-684B-4DDF-9715-49C8C7234D09}"/>
              </a:ext>
            </a:extLst>
          </p:cNvPr>
          <p:cNvSpPr>
            <a:spLocks noGrp="1"/>
          </p:cNvSpPr>
          <p:nvPr>
            <p:custDataLst>
              <p:tags r:id="rId14"/>
            </p:custDataLst>
          </p:nvPr>
        </p:nvSpPr>
        <p:spPr bwMode="auto">
          <a:xfrm>
            <a:off x="2751138" y="6115050"/>
            <a:ext cx="1778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74DC869-6AE6-49DC-A29A-D13F6E9477DB}" type="datetime'''''''''''''''''''''''1''''''''''''''''''5'''''''">
              <a:rPr lang="nl-NL" altLang="en-US" smtClean="0">
                <a:solidFill>
                  <a:schemeClr val="tx1"/>
                </a:solidFill>
                <a:latin typeface="+mn-lt"/>
              </a:rPr>
              <a:pPr/>
              <a:t>15</a:t>
            </a:fld>
            <a:endParaRPr lang="nl-NL" noProof="0" dirty="0">
              <a:solidFill>
                <a:schemeClr val="tx1"/>
              </a:solidFill>
              <a:latin typeface="+mn-lt"/>
            </a:endParaRPr>
          </a:p>
        </p:txBody>
      </p:sp>
      <p:sp>
        <p:nvSpPr>
          <p:cNvPr id="48" name="Content 1">
            <a:extLst>
              <a:ext uri="{FF2B5EF4-FFF2-40B4-BE49-F238E27FC236}">
                <a16:creationId xmlns:a16="http://schemas.microsoft.com/office/drawing/2014/main" id="{C8A718F9-409F-4877-BAD8-5DA1CEAAB8F6}"/>
              </a:ext>
            </a:extLst>
          </p:cNvPr>
          <p:cNvSpPr>
            <a:spLocks noGrp="1"/>
          </p:cNvSpPr>
          <p:nvPr>
            <p:custDataLst>
              <p:tags r:id="rId15"/>
            </p:custDataLst>
          </p:nvPr>
        </p:nvSpPr>
        <p:spPr bwMode="auto">
          <a:xfrm>
            <a:off x="3138488" y="6115050"/>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C6DC451-9FB7-4791-9803-3411D949EE32}" type="datetime'''''''''''''''''1''''6'''''''''''''''''''''''''''''''">
              <a:rPr lang="nl-NL" altLang="en-US" smtClean="0">
                <a:solidFill>
                  <a:schemeClr val="tx1"/>
                </a:solidFill>
                <a:latin typeface="+mn-lt"/>
              </a:rPr>
              <a:pPr/>
              <a:t>16</a:t>
            </a:fld>
            <a:endParaRPr lang="nl-NL" noProof="0" dirty="0">
              <a:solidFill>
                <a:schemeClr val="tx1"/>
              </a:solidFill>
              <a:latin typeface="+mn-lt"/>
            </a:endParaRPr>
          </a:p>
        </p:txBody>
      </p:sp>
      <p:sp>
        <p:nvSpPr>
          <p:cNvPr id="49" name="Content 1">
            <a:extLst>
              <a:ext uri="{FF2B5EF4-FFF2-40B4-BE49-F238E27FC236}">
                <a16:creationId xmlns:a16="http://schemas.microsoft.com/office/drawing/2014/main" id="{BCFC393D-6A44-42B0-AE92-D1E7C305D52C}"/>
              </a:ext>
            </a:extLst>
          </p:cNvPr>
          <p:cNvSpPr>
            <a:spLocks noGrp="1"/>
          </p:cNvSpPr>
          <p:nvPr>
            <p:custDataLst>
              <p:tags r:id="rId16"/>
            </p:custDataLst>
          </p:nvPr>
        </p:nvSpPr>
        <p:spPr bwMode="auto">
          <a:xfrm>
            <a:off x="3538538" y="6115050"/>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53BC6DA-FF53-4346-B9E4-02D5C37CD8CC}" type="datetime'''''''''1''''''''''''''''''7'''''''''''''''''">
              <a:rPr lang="nl-NL" altLang="en-US" smtClean="0">
                <a:solidFill>
                  <a:schemeClr val="tx1"/>
                </a:solidFill>
                <a:latin typeface="+mn-lt"/>
              </a:rPr>
              <a:pPr/>
              <a:t>17</a:t>
            </a:fld>
            <a:endParaRPr lang="nl-NL" noProof="0" dirty="0">
              <a:solidFill>
                <a:schemeClr val="tx1"/>
              </a:solidFill>
              <a:latin typeface="+mn-lt"/>
            </a:endParaRPr>
          </a:p>
        </p:txBody>
      </p:sp>
      <p:sp>
        <p:nvSpPr>
          <p:cNvPr id="50" name="Content 1">
            <a:extLst>
              <a:ext uri="{FF2B5EF4-FFF2-40B4-BE49-F238E27FC236}">
                <a16:creationId xmlns:a16="http://schemas.microsoft.com/office/drawing/2014/main" id="{C5EFCE00-CFC9-4C8C-8815-51F0EF7A285F}"/>
              </a:ext>
            </a:extLst>
          </p:cNvPr>
          <p:cNvSpPr>
            <a:spLocks noGrp="1"/>
          </p:cNvSpPr>
          <p:nvPr>
            <p:custDataLst>
              <p:tags r:id="rId17"/>
            </p:custDataLst>
          </p:nvPr>
        </p:nvSpPr>
        <p:spPr bwMode="auto">
          <a:xfrm>
            <a:off x="3919538" y="6115050"/>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BC82616-CEB5-4120-8D07-F05D5BBFA3EE}" type="datetime'''''''''''''''''1''8'''''''">
              <a:rPr lang="nl-NL" altLang="en-US" smtClean="0">
                <a:solidFill>
                  <a:schemeClr val="tx1"/>
                </a:solidFill>
                <a:latin typeface="+mn-lt"/>
              </a:rPr>
              <a:pPr/>
              <a:t>18</a:t>
            </a:fld>
            <a:endParaRPr lang="nl-NL" noProof="0" dirty="0">
              <a:solidFill>
                <a:schemeClr val="tx1"/>
              </a:solidFill>
              <a:latin typeface="+mn-lt"/>
            </a:endParaRPr>
          </a:p>
        </p:txBody>
      </p:sp>
      <p:sp>
        <p:nvSpPr>
          <p:cNvPr id="51" name="Content 1">
            <a:extLst>
              <a:ext uri="{FF2B5EF4-FFF2-40B4-BE49-F238E27FC236}">
                <a16:creationId xmlns:a16="http://schemas.microsoft.com/office/drawing/2014/main" id="{D3D1DCD5-4756-48F1-8046-6086FBC16195}"/>
              </a:ext>
            </a:extLst>
          </p:cNvPr>
          <p:cNvSpPr>
            <a:spLocks noGrp="1"/>
          </p:cNvSpPr>
          <p:nvPr>
            <p:custDataLst>
              <p:tags r:id="rId18"/>
            </p:custDataLst>
          </p:nvPr>
        </p:nvSpPr>
        <p:spPr bwMode="auto">
          <a:xfrm>
            <a:off x="4311650" y="6115050"/>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0895994-9AE9-44C6-BE3E-7ECDAB8CE6B5}" type="datetime'''''''''''''''''''''''''1''''''9'''''''''''''''''''''''''">
              <a:rPr lang="nl-NL" altLang="en-US" smtClean="0">
                <a:solidFill>
                  <a:schemeClr val="tx1"/>
                </a:solidFill>
                <a:latin typeface="+mn-lt"/>
              </a:rPr>
              <a:pPr/>
              <a:t>19</a:t>
            </a:fld>
            <a:endParaRPr lang="nl-NL" noProof="0" dirty="0">
              <a:solidFill>
                <a:schemeClr val="tx1"/>
              </a:solidFill>
              <a:latin typeface="+mn-lt"/>
            </a:endParaRPr>
          </a:p>
        </p:txBody>
      </p:sp>
      <p:sp>
        <p:nvSpPr>
          <p:cNvPr id="52" name="Content 1">
            <a:extLst>
              <a:ext uri="{FF2B5EF4-FFF2-40B4-BE49-F238E27FC236}">
                <a16:creationId xmlns:a16="http://schemas.microsoft.com/office/drawing/2014/main" id="{B471F9FE-9405-4975-AE24-A7AEE8CF2ECA}"/>
              </a:ext>
            </a:extLst>
          </p:cNvPr>
          <p:cNvSpPr>
            <a:spLocks noGrp="1"/>
          </p:cNvSpPr>
          <p:nvPr>
            <p:custDataLst>
              <p:tags r:id="rId19"/>
            </p:custDataLst>
          </p:nvPr>
        </p:nvSpPr>
        <p:spPr bwMode="auto">
          <a:xfrm>
            <a:off x="4699000" y="6115050"/>
            <a:ext cx="1920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185A6D0-9FFA-4BB3-AAA4-17C230CED574}" type="datetime'''''''''''''''''20'''''''''''''''''">
              <a:rPr lang="nl-NL" altLang="en-US" smtClean="0">
                <a:solidFill>
                  <a:schemeClr val="tx1"/>
                </a:solidFill>
                <a:latin typeface="+mn-lt"/>
              </a:rPr>
              <a:pPr/>
              <a:t>20</a:t>
            </a:fld>
            <a:endParaRPr lang="nl-NL" noProof="0" dirty="0">
              <a:solidFill>
                <a:schemeClr val="tx1"/>
              </a:solidFill>
              <a:latin typeface="+mn-lt"/>
            </a:endParaRPr>
          </a:p>
        </p:txBody>
      </p:sp>
      <p:sp>
        <p:nvSpPr>
          <p:cNvPr id="166" name="Text Placeholder 13">
            <a:extLst>
              <a:ext uri="{FF2B5EF4-FFF2-40B4-BE49-F238E27FC236}">
                <a16:creationId xmlns:a16="http://schemas.microsoft.com/office/drawing/2014/main" id="{8C8CD955-9FB0-46DC-B5FE-4E7F8AC694EE}"/>
              </a:ext>
            </a:extLst>
          </p:cNvPr>
          <p:cNvSpPr>
            <a:spLocks noGrp="1"/>
          </p:cNvSpPr>
          <p:nvPr>
            <p:ph type="body" sz="quarter" idx="34"/>
          </p:nvPr>
        </p:nvSpPr>
        <p:spPr>
          <a:xfrm>
            <a:off x="1196181" y="2050463"/>
            <a:ext cx="3875882" cy="360363"/>
          </a:xfrm>
        </p:spPr>
        <p:txBody>
          <a:bodyPr anchor="ctr"/>
          <a:lstStyle/>
          <a:p>
            <a:r>
              <a:rPr lang="nl-NL" dirty="0"/>
              <a:t>Werklastontwikkeling (2011 = 100) (%), 2011 - 2020</a:t>
            </a:r>
            <a:endParaRPr lang="nl-NL" sz="1200" dirty="0"/>
          </a:p>
        </p:txBody>
      </p:sp>
      <p:graphicFrame>
        <p:nvGraphicFramePr>
          <p:cNvPr id="56" name="Chart 55">
            <a:extLst>
              <a:ext uri="{FF2B5EF4-FFF2-40B4-BE49-F238E27FC236}">
                <a16:creationId xmlns:a16="http://schemas.microsoft.com/office/drawing/2014/main" id="{31187AF3-4DF6-48B8-9430-FCCEAB4950EF}"/>
              </a:ext>
            </a:extLst>
          </p:cNvPr>
          <p:cNvGraphicFramePr/>
          <p:nvPr>
            <p:custDataLst>
              <p:tags r:id="rId20"/>
            </p:custDataLst>
            <p:extLst>
              <p:ext uri="{D42A27DB-BD31-4B8C-83A1-F6EECF244321}">
                <p14:modId xmlns:p14="http://schemas.microsoft.com/office/powerpoint/2010/main" val="285911246"/>
              </p:ext>
            </p:extLst>
          </p:nvPr>
        </p:nvGraphicFramePr>
        <p:xfrm>
          <a:off x="6067425" y="1936750"/>
          <a:ext cx="4089400" cy="1719263"/>
        </p:xfrm>
        <a:graphic>
          <a:graphicData uri="http://schemas.openxmlformats.org/drawingml/2006/chart">
            <c:chart xmlns:c="http://schemas.openxmlformats.org/drawingml/2006/chart" xmlns:r="http://schemas.openxmlformats.org/officeDocument/2006/relationships" r:id="rId36"/>
          </a:graphicData>
        </a:graphic>
      </p:graphicFrame>
      <p:sp>
        <p:nvSpPr>
          <p:cNvPr id="246" name="Content 1">
            <a:extLst>
              <a:ext uri="{FF2B5EF4-FFF2-40B4-BE49-F238E27FC236}">
                <a16:creationId xmlns:a16="http://schemas.microsoft.com/office/drawing/2014/main" id="{4B9982FA-94CE-476E-98B9-AED20350F85D}"/>
              </a:ext>
            </a:extLst>
          </p:cNvPr>
          <p:cNvSpPr>
            <a:spLocks noGrp="1"/>
          </p:cNvSpPr>
          <p:nvPr>
            <p:custDataLst>
              <p:tags r:id="rId21"/>
            </p:custDataLst>
          </p:nvPr>
        </p:nvSpPr>
        <p:spPr bwMode="gray">
          <a:xfrm>
            <a:off x="7205663" y="3602038"/>
            <a:ext cx="1555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2CBBDA4-F9AD-4ED7-B163-B997B26022EE}" type="datetime'1''''''''''''''''3'''''''">
              <a:rPr lang="nl-NL" altLang="en-US" smtClean="0">
                <a:solidFill>
                  <a:schemeClr val="tx1"/>
                </a:solidFill>
                <a:latin typeface="+mn-lt"/>
              </a:rPr>
              <a:pPr/>
              <a:t>13</a:t>
            </a:fld>
            <a:endParaRPr lang="nl-NL" noProof="0" dirty="0">
              <a:solidFill>
                <a:schemeClr val="tx1"/>
              </a:solidFill>
              <a:latin typeface="+mn-lt"/>
            </a:endParaRPr>
          </a:p>
        </p:txBody>
      </p:sp>
      <p:sp>
        <p:nvSpPr>
          <p:cNvPr id="251" name="Content 1">
            <a:extLst>
              <a:ext uri="{FF2B5EF4-FFF2-40B4-BE49-F238E27FC236}">
                <a16:creationId xmlns:a16="http://schemas.microsoft.com/office/drawing/2014/main" id="{4B9982FA-94CE-476E-98B9-AED20350F85D}"/>
              </a:ext>
            </a:extLst>
          </p:cNvPr>
          <p:cNvSpPr>
            <a:spLocks noGrp="1"/>
          </p:cNvSpPr>
          <p:nvPr>
            <p:custDataLst>
              <p:tags r:id="rId22"/>
            </p:custDataLst>
          </p:nvPr>
        </p:nvSpPr>
        <p:spPr bwMode="gray">
          <a:xfrm>
            <a:off x="9113838" y="3602038"/>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BFFED53-C892-4359-835B-11AD5677250A}" type="datetime'''1''''''''''''''''8'''''''''''''''''''''''''''''''''">
              <a:rPr lang="nl-NL" altLang="en-US" smtClean="0">
                <a:solidFill>
                  <a:schemeClr val="tx1"/>
                </a:solidFill>
                <a:latin typeface="+mn-lt"/>
              </a:rPr>
              <a:pPr/>
              <a:t>18</a:t>
            </a:fld>
            <a:endParaRPr lang="nl-NL" noProof="0" dirty="0">
              <a:solidFill>
                <a:schemeClr val="tx1"/>
              </a:solidFill>
              <a:latin typeface="+mn-lt"/>
            </a:endParaRPr>
          </a:p>
        </p:txBody>
      </p:sp>
      <p:sp>
        <p:nvSpPr>
          <p:cNvPr id="244" name="Content 1">
            <a:extLst>
              <a:ext uri="{FF2B5EF4-FFF2-40B4-BE49-F238E27FC236}">
                <a16:creationId xmlns:a16="http://schemas.microsoft.com/office/drawing/2014/main" id="{4B9982FA-94CE-476E-98B9-AED20350F85D}"/>
              </a:ext>
            </a:extLst>
          </p:cNvPr>
          <p:cNvSpPr>
            <a:spLocks noGrp="1"/>
          </p:cNvSpPr>
          <p:nvPr>
            <p:custDataLst>
              <p:tags r:id="rId23"/>
            </p:custDataLst>
          </p:nvPr>
        </p:nvSpPr>
        <p:spPr bwMode="gray">
          <a:xfrm>
            <a:off x="6438900" y="3602038"/>
            <a:ext cx="1587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ADA2A88-9F88-4031-A8F9-4E10025AF141}" type="datetime'''''''''''''''''''''''''''''''''''''''''''''''''11'">
              <a:rPr lang="nl-NL" altLang="en-US" smtClean="0">
                <a:solidFill>
                  <a:schemeClr val="tx1"/>
                </a:solidFill>
                <a:latin typeface="+mn-lt"/>
              </a:rPr>
              <a:pPr/>
              <a:t>11</a:t>
            </a:fld>
            <a:endParaRPr lang="nl-NL" noProof="0" dirty="0">
              <a:solidFill>
                <a:schemeClr val="tx1"/>
              </a:solidFill>
              <a:latin typeface="+mn-lt"/>
            </a:endParaRPr>
          </a:p>
        </p:txBody>
      </p:sp>
      <p:sp>
        <p:nvSpPr>
          <p:cNvPr id="245" name="Content 1">
            <a:extLst>
              <a:ext uri="{FF2B5EF4-FFF2-40B4-BE49-F238E27FC236}">
                <a16:creationId xmlns:a16="http://schemas.microsoft.com/office/drawing/2014/main" id="{4B9982FA-94CE-476E-98B9-AED20350F85D}"/>
              </a:ext>
            </a:extLst>
          </p:cNvPr>
          <p:cNvSpPr>
            <a:spLocks noGrp="1"/>
          </p:cNvSpPr>
          <p:nvPr>
            <p:custDataLst>
              <p:tags r:id="rId24"/>
            </p:custDataLst>
          </p:nvPr>
        </p:nvSpPr>
        <p:spPr bwMode="gray">
          <a:xfrm>
            <a:off x="6816725" y="3602038"/>
            <a:ext cx="1698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74C64D1-807C-4088-9227-4EF3144FFC41}" type="datetime'''''''''1''''''''''''''''''''''''2'''''''''''''''''''''''''">
              <a:rPr lang="nl-NL" altLang="en-US" smtClean="0">
                <a:solidFill>
                  <a:schemeClr val="tx1"/>
                </a:solidFill>
                <a:latin typeface="+mn-lt"/>
              </a:rPr>
              <a:pPr/>
              <a:t>12</a:t>
            </a:fld>
            <a:endParaRPr lang="nl-NL" noProof="0" dirty="0">
              <a:solidFill>
                <a:schemeClr val="tx1"/>
              </a:solidFill>
              <a:latin typeface="+mn-lt"/>
            </a:endParaRPr>
          </a:p>
        </p:txBody>
      </p:sp>
      <p:sp>
        <p:nvSpPr>
          <p:cNvPr id="249" name="Content 1">
            <a:extLst>
              <a:ext uri="{FF2B5EF4-FFF2-40B4-BE49-F238E27FC236}">
                <a16:creationId xmlns:a16="http://schemas.microsoft.com/office/drawing/2014/main" id="{4B9982FA-94CE-476E-98B9-AED20350F85D}"/>
              </a:ext>
            </a:extLst>
          </p:cNvPr>
          <p:cNvSpPr>
            <a:spLocks noGrp="1"/>
          </p:cNvSpPr>
          <p:nvPr>
            <p:custDataLst>
              <p:tags r:id="rId25"/>
            </p:custDataLst>
          </p:nvPr>
        </p:nvSpPr>
        <p:spPr bwMode="gray">
          <a:xfrm>
            <a:off x="8347075" y="3602038"/>
            <a:ext cx="1730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1D84C8A-B20F-4742-A8C5-627E1CF505FB}" type="datetime'''''''''''''''''1''''6'''''''''''''''">
              <a:rPr lang="nl-NL" altLang="en-US" smtClean="0">
                <a:solidFill>
                  <a:schemeClr val="tx1"/>
                </a:solidFill>
                <a:latin typeface="+mn-lt"/>
              </a:rPr>
              <a:pPr/>
              <a:t>16</a:t>
            </a:fld>
            <a:endParaRPr lang="nl-NL" noProof="0" dirty="0">
              <a:solidFill>
                <a:schemeClr val="tx1"/>
              </a:solidFill>
              <a:latin typeface="+mn-lt"/>
            </a:endParaRPr>
          </a:p>
        </p:txBody>
      </p:sp>
      <p:sp>
        <p:nvSpPr>
          <p:cNvPr id="248"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gray">
          <a:xfrm>
            <a:off x="7967663" y="3602038"/>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AD4E74F-1B11-403A-9FBA-5CE471427A02}" type="datetime'''''''''''''''''''''''''''''''''''''1''''''''''5'''''''''''">
              <a:rPr lang="nl-NL" altLang="en-US" smtClean="0">
                <a:solidFill>
                  <a:schemeClr val="tx1"/>
                </a:solidFill>
                <a:latin typeface="+mn-lt"/>
              </a:rPr>
              <a:pPr/>
              <a:t>15</a:t>
            </a:fld>
            <a:endParaRPr lang="nl-NL" noProof="0" dirty="0">
              <a:solidFill>
                <a:schemeClr val="tx1"/>
              </a:solidFill>
              <a:latin typeface="+mn-lt"/>
            </a:endParaRPr>
          </a:p>
        </p:txBody>
      </p:sp>
      <p:sp>
        <p:nvSpPr>
          <p:cNvPr id="247"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7581900" y="3602038"/>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24F5325-AE41-4D0F-A0D6-7946AD47108B}" type="datetime'''''''''''''''14'''''''''''''''''">
              <a:rPr lang="nl-NL" altLang="en-US" smtClean="0">
                <a:solidFill>
                  <a:schemeClr val="tx1"/>
                </a:solidFill>
                <a:latin typeface="+mn-lt"/>
              </a:rPr>
              <a:pPr/>
              <a:t>14</a:t>
            </a:fld>
            <a:endParaRPr lang="nl-NL" noProof="0" dirty="0">
              <a:solidFill>
                <a:schemeClr val="tx1"/>
              </a:solidFill>
              <a:latin typeface="+mn-lt"/>
            </a:endParaRPr>
          </a:p>
        </p:txBody>
      </p:sp>
      <p:sp>
        <p:nvSpPr>
          <p:cNvPr id="250"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8739188" y="3602038"/>
            <a:ext cx="1524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B3D8F43-3A7B-435F-8DAC-C74D70103939}" type="datetime'''''''''''''''''''''''''''''''''''''''''1''7'''''">
              <a:rPr lang="nl-NL" altLang="en-US" smtClean="0">
                <a:solidFill>
                  <a:schemeClr val="tx1"/>
                </a:solidFill>
                <a:latin typeface="+mn-lt"/>
              </a:rPr>
              <a:pPr/>
              <a:t>17</a:t>
            </a:fld>
            <a:endParaRPr lang="nl-NL" noProof="0" dirty="0">
              <a:solidFill>
                <a:schemeClr val="tx1"/>
              </a:solidFill>
              <a:latin typeface="+mn-lt"/>
            </a:endParaRPr>
          </a:p>
        </p:txBody>
      </p:sp>
      <p:sp>
        <p:nvSpPr>
          <p:cNvPr id="252"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9496425" y="3602038"/>
            <a:ext cx="1730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8229D1A-1989-49C6-87B1-3F74B606F510}" type="datetime'''''''''''''''''''''1''''''''''''''''''''''''''9'''''''''">
              <a:rPr lang="nl-NL" altLang="en-US" smtClean="0">
                <a:solidFill>
                  <a:schemeClr val="tx1"/>
                </a:solidFill>
                <a:latin typeface="+mn-lt"/>
              </a:rPr>
              <a:pPr/>
              <a:t>19</a:t>
            </a:fld>
            <a:endParaRPr lang="nl-NL" noProof="0" dirty="0">
              <a:solidFill>
                <a:schemeClr val="tx1"/>
              </a:solidFill>
              <a:latin typeface="+mn-lt"/>
            </a:endParaRPr>
          </a:p>
        </p:txBody>
      </p:sp>
      <p:sp>
        <p:nvSpPr>
          <p:cNvPr id="253"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gray">
          <a:xfrm>
            <a:off x="9875838" y="3602038"/>
            <a:ext cx="1793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A0D473A-0A00-4688-99C6-F5D42BEAB9BC}" type="datetime'20'''">
              <a:rPr lang="nl-NL" altLang="en-US" smtClean="0">
                <a:solidFill>
                  <a:schemeClr val="tx1"/>
                </a:solidFill>
                <a:latin typeface="+mn-lt"/>
              </a:rPr>
              <a:pPr/>
              <a:t>20</a:t>
            </a:fld>
            <a:endParaRPr lang="nl-NL" noProof="0" dirty="0">
              <a:solidFill>
                <a:schemeClr val="tx1"/>
              </a:solidFill>
              <a:latin typeface="+mn-lt"/>
            </a:endParaRPr>
          </a:p>
        </p:txBody>
      </p:sp>
      <p:sp>
        <p:nvSpPr>
          <p:cNvPr id="68" name="TextBox 67">
            <a:extLst>
              <a:ext uri="{FF2B5EF4-FFF2-40B4-BE49-F238E27FC236}">
                <a16:creationId xmlns:a16="http://schemas.microsoft.com/office/drawing/2014/main" id="{F5DAF1C8-7F49-43C6-B7A6-6866215AF845}"/>
              </a:ext>
            </a:extLst>
          </p:cNvPr>
          <p:cNvSpPr txBox="1"/>
          <p:nvPr/>
        </p:nvSpPr>
        <p:spPr>
          <a:xfrm>
            <a:off x="6449457" y="1719263"/>
            <a:ext cx="4234093" cy="252174"/>
          </a:xfrm>
          <a:prstGeom prst="rect">
            <a:avLst/>
          </a:prstGeom>
        </p:spPr>
        <p:txBody>
          <a:bodyPr vert="horz" wrap="square" lIns="91440" tIns="45720" rIns="91440" bIns="45720" rtlCol="0">
            <a:noAutofit/>
          </a:bodyPr>
          <a:lstStyle/>
          <a:p>
            <a:pPr marL="0" indent="0">
              <a:buNone/>
            </a:pPr>
            <a:r>
              <a:rPr lang="nl-NL" altLang="en-US" sz="1200" b="1" dirty="0">
                <a:solidFill>
                  <a:schemeClr val="tx1"/>
                </a:solidFill>
                <a:effectLst/>
                <a:latin typeface="+mn-lt"/>
              </a:rPr>
              <a:t>I</a:t>
            </a:r>
            <a:r>
              <a:rPr lang="nl-NL" altLang="en-US" sz="1200" b="1" dirty="0">
                <a:solidFill>
                  <a:schemeClr val="tx1"/>
                </a:solidFill>
                <a:latin typeface="+mn-lt"/>
              </a:rPr>
              <a:t>nwonersaantal Nederland </a:t>
            </a:r>
            <a:r>
              <a:rPr lang="nl-NL" altLang="en-US" sz="1200" b="1" dirty="0">
                <a:solidFill>
                  <a:schemeClr val="tx1"/>
                </a:solidFill>
                <a:effectLst/>
                <a:latin typeface="+mn-lt"/>
              </a:rPr>
              <a:t>(x mln), 2011 - 2020</a:t>
            </a:r>
            <a:endParaRPr lang="nl-NL" sz="1200" b="1" noProof="0" dirty="0">
              <a:solidFill>
                <a:schemeClr val="tx1"/>
              </a:solidFill>
              <a:latin typeface="+mn-lt"/>
            </a:endParaRPr>
          </a:p>
          <a:p>
            <a:pPr marL="0" indent="0" algn="l">
              <a:buNone/>
            </a:pPr>
            <a:endParaRPr lang="nl-NL" sz="1200" b="1" noProof="0" dirty="0"/>
          </a:p>
        </p:txBody>
      </p:sp>
      <p:sp>
        <p:nvSpPr>
          <p:cNvPr id="69" name="Rectangle: Rounded Corners 68">
            <a:extLst>
              <a:ext uri="{FF2B5EF4-FFF2-40B4-BE49-F238E27FC236}">
                <a16:creationId xmlns:a16="http://schemas.microsoft.com/office/drawing/2014/main" id="{7D7E24F9-DEC1-4F65-A866-95B0E9A06244}"/>
              </a:ext>
            </a:extLst>
          </p:cNvPr>
          <p:cNvSpPr/>
          <p:nvPr/>
        </p:nvSpPr>
        <p:spPr>
          <a:xfrm>
            <a:off x="10451977" y="2506663"/>
            <a:ext cx="1077243" cy="338138"/>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600" b="1" dirty="0">
                <a:solidFill>
                  <a:schemeClr val="tx1"/>
                </a:solidFill>
              </a:rPr>
              <a:t>+ 4,6%</a:t>
            </a:r>
          </a:p>
        </p:txBody>
      </p:sp>
      <p:sp>
        <p:nvSpPr>
          <p:cNvPr id="70" name="Rectangle: Rounded Corners 69">
            <a:extLst>
              <a:ext uri="{FF2B5EF4-FFF2-40B4-BE49-F238E27FC236}">
                <a16:creationId xmlns:a16="http://schemas.microsoft.com/office/drawing/2014/main" id="{C1F2EE04-AC77-45B3-877B-0A8A37A635ED}"/>
              </a:ext>
            </a:extLst>
          </p:cNvPr>
          <p:cNvSpPr/>
          <p:nvPr/>
        </p:nvSpPr>
        <p:spPr>
          <a:xfrm>
            <a:off x="10572699" y="2914650"/>
            <a:ext cx="835503" cy="200025"/>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100" b="1" dirty="0">
                <a:solidFill>
                  <a:schemeClr val="tx1"/>
                </a:solidFill>
              </a:rPr>
              <a:t>+ 0,5% p.j.</a:t>
            </a:r>
          </a:p>
        </p:txBody>
      </p:sp>
      <p:sp>
        <p:nvSpPr>
          <p:cNvPr id="19" name="Rectangle: Rounded Corners 18">
            <a:extLst>
              <a:ext uri="{FF2B5EF4-FFF2-40B4-BE49-F238E27FC236}">
                <a16:creationId xmlns:a16="http://schemas.microsoft.com/office/drawing/2014/main" id="{41FEDA58-CAA8-4D1F-A5BA-078BB566EE6E}"/>
              </a:ext>
            </a:extLst>
          </p:cNvPr>
          <p:cNvSpPr/>
          <p:nvPr/>
        </p:nvSpPr>
        <p:spPr>
          <a:xfrm>
            <a:off x="6518274" y="4062870"/>
            <a:ext cx="1783607" cy="2252663"/>
          </a:xfrm>
          <a:prstGeom prst="roundRect">
            <a:avLst>
              <a:gd name="adj" fmla="val 4736"/>
            </a:avLst>
          </a:prstGeom>
          <a:noFill/>
          <a:ln w="28575" cap="flat">
            <a:solidFill>
              <a:srgbClr val="68ABB0"/>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dirty="0"/>
          </a:p>
        </p:txBody>
      </p:sp>
      <p:sp>
        <p:nvSpPr>
          <p:cNvPr id="72" name="Rectangle: Rounded Corners 71">
            <a:extLst>
              <a:ext uri="{FF2B5EF4-FFF2-40B4-BE49-F238E27FC236}">
                <a16:creationId xmlns:a16="http://schemas.microsoft.com/office/drawing/2014/main" id="{74AB8BF9-FE65-4394-8DBB-6E1D6FC75C24}"/>
              </a:ext>
            </a:extLst>
          </p:cNvPr>
          <p:cNvSpPr/>
          <p:nvPr/>
        </p:nvSpPr>
        <p:spPr>
          <a:xfrm>
            <a:off x="8381255" y="4053634"/>
            <a:ext cx="1783607" cy="1093587"/>
          </a:xfrm>
          <a:prstGeom prst="roundRect">
            <a:avLst>
              <a:gd name="adj" fmla="val 7737"/>
            </a:avLst>
          </a:prstGeom>
          <a:noFill/>
          <a:ln w="28575" cap="flat">
            <a:solidFill>
              <a:srgbClr val="DBDBDB"/>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dirty="0"/>
          </a:p>
        </p:txBody>
      </p:sp>
      <p:sp>
        <p:nvSpPr>
          <p:cNvPr id="20" name="TextBox 19">
            <a:extLst>
              <a:ext uri="{FF2B5EF4-FFF2-40B4-BE49-F238E27FC236}">
                <a16:creationId xmlns:a16="http://schemas.microsoft.com/office/drawing/2014/main" id="{1373D97F-C48C-409D-8F78-FAB0B1CA7A02}"/>
              </a:ext>
            </a:extLst>
          </p:cNvPr>
          <p:cNvSpPr txBox="1"/>
          <p:nvPr/>
        </p:nvSpPr>
        <p:spPr>
          <a:xfrm>
            <a:off x="6493107" y="4845764"/>
            <a:ext cx="1845579" cy="758488"/>
          </a:xfrm>
          <a:prstGeom prst="rect">
            <a:avLst/>
          </a:prstGeom>
        </p:spPr>
        <p:txBody>
          <a:bodyPr vert="horz" wrap="square" lIns="91440" tIns="45720" rIns="91440" bIns="45720" rtlCol="0" anchor="ctr">
            <a:noAutofit/>
          </a:bodyPr>
          <a:lstStyle/>
          <a:p>
            <a:pPr marL="0" indent="0" algn="ctr">
              <a:buNone/>
            </a:pPr>
            <a:r>
              <a:rPr lang="nl-NL" b="1" dirty="0"/>
              <a:t>Geraamde werklastontwikkeling per inwoner</a:t>
            </a:r>
          </a:p>
        </p:txBody>
      </p:sp>
      <p:sp>
        <p:nvSpPr>
          <p:cNvPr id="79" name="TextBox 78">
            <a:extLst>
              <a:ext uri="{FF2B5EF4-FFF2-40B4-BE49-F238E27FC236}">
                <a16:creationId xmlns:a16="http://schemas.microsoft.com/office/drawing/2014/main" id="{06E9C4DB-6110-4325-8695-D3FC701E91C4}"/>
              </a:ext>
            </a:extLst>
          </p:cNvPr>
          <p:cNvSpPr txBox="1"/>
          <p:nvPr/>
        </p:nvSpPr>
        <p:spPr>
          <a:xfrm>
            <a:off x="8507247" y="4019557"/>
            <a:ext cx="1535113" cy="555006"/>
          </a:xfrm>
          <a:prstGeom prst="rect">
            <a:avLst/>
          </a:prstGeom>
        </p:spPr>
        <p:txBody>
          <a:bodyPr vert="horz" wrap="square" lIns="91440" tIns="45720" rIns="91440" bIns="45720" rtlCol="0" anchor="ctr">
            <a:noAutofit/>
          </a:bodyPr>
          <a:lstStyle/>
          <a:p>
            <a:pPr marL="0" indent="0" algn="ctr">
              <a:buNone/>
            </a:pPr>
            <a:r>
              <a:rPr lang="nl-NL" sz="1800" b="1" dirty="0"/>
              <a:t>+ 3,5 % </a:t>
            </a:r>
          </a:p>
        </p:txBody>
      </p:sp>
      <p:sp>
        <p:nvSpPr>
          <p:cNvPr id="81" name="TextBox 80">
            <a:extLst>
              <a:ext uri="{FF2B5EF4-FFF2-40B4-BE49-F238E27FC236}">
                <a16:creationId xmlns:a16="http://schemas.microsoft.com/office/drawing/2014/main" id="{F783907C-85B8-4BC5-A828-F8EAF4EA81EE}"/>
              </a:ext>
            </a:extLst>
          </p:cNvPr>
          <p:cNvSpPr txBox="1"/>
          <p:nvPr/>
        </p:nvSpPr>
        <p:spPr>
          <a:xfrm>
            <a:off x="8507247" y="4513366"/>
            <a:ext cx="1535113" cy="555006"/>
          </a:xfrm>
          <a:prstGeom prst="rect">
            <a:avLst/>
          </a:prstGeom>
        </p:spPr>
        <p:txBody>
          <a:bodyPr vert="horz" wrap="square" lIns="91440" tIns="45720" rIns="91440" bIns="45720" rtlCol="0" anchor="ctr">
            <a:noAutofit/>
          </a:bodyPr>
          <a:lstStyle/>
          <a:p>
            <a:pPr marL="0" indent="0" algn="ctr">
              <a:buNone/>
            </a:pPr>
            <a:r>
              <a:rPr lang="nl-NL" dirty="0"/>
              <a:t>Geraamde ontwikkeling doelgroepen</a:t>
            </a:r>
          </a:p>
        </p:txBody>
      </p:sp>
      <p:sp>
        <p:nvSpPr>
          <p:cNvPr id="84" name="Rectangle: Rounded Corners 83">
            <a:extLst>
              <a:ext uri="{FF2B5EF4-FFF2-40B4-BE49-F238E27FC236}">
                <a16:creationId xmlns:a16="http://schemas.microsoft.com/office/drawing/2014/main" id="{3E40B5B4-DCF5-4049-A26C-55FF2C0D86E8}"/>
              </a:ext>
            </a:extLst>
          </p:cNvPr>
          <p:cNvSpPr/>
          <p:nvPr/>
        </p:nvSpPr>
        <p:spPr>
          <a:xfrm>
            <a:off x="8381255" y="5225008"/>
            <a:ext cx="1783607" cy="1093587"/>
          </a:xfrm>
          <a:prstGeom prst="roundRect">
            <a:avLst>
              <a:gd name="adj" fmla="val 6925"/>
            </a:avLst>
          </a:prstGeom>
          <a:noFill/>
          <a:ln w="28575" cap="flat">
            <a:solidFill>
              <a:srgbClr val="DBDBDB"/>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dirty="0"/>
          </a:p>
        </p:txBody>
      </p:sp>
      <p:sp>
        <p:nvSpPr>
          <p:cNvPr id="85" name="TextBox 84">
            <a:extLst>
              <a:ext uri="{FF2B5EF4-FFF2-40B4-BE49-F238E27FC236}">
                <a16:creationId xmlns:a16="http://schemas.microsoft.com/office/drawing/2014/main" id="{01263431-C2F0-404B-8B8A-213DB2ED9290}"/>
              </a:ext>
            </a:extLst>
          </p:cNvPr>
          <p:cNvSpPr txBox="1"/>
          <p:nvPr/>
        </p:nvSpPr>
        <p:spPr>
          <a:xfrm>
            <a:off x="8507247" y="5190931"/>
            <a:ext cx="1535113" cy="555006"/>
          </a:xfrm>
          <a:prstGeom prst="rect">
            <a:avLst/>
          </a:prstGeom>
        </p:spPr>
        <p:txBody>
          <a:bodyPr vert="horz" wrap="square" lIns="91440" tIns="45720" rIns="91440" bIns="45720" rtlCol="0" anchor="ctr">
            <a:noAutofit/>
          </a:bodyPr>
          <a:lstStyle/>
          <a:p>
            <a:pPr marL="0" indent="0" algn="ctr">
              <a:buNone/>
            </a:pPr>
            <a:r>
              <a:rPr lang="nl-NL" sz="1800" b="1" dirty="0"/>
              <a:t>+ 5,5 % </a:t>
            </a:r>
          </a:p>
        </p:txBody>
      </p:sp>
      <p:sp>
        <p:nvSpPr>
          <p:cNvPr id="86" name="TextBox 85">
            <a:extLst>
              <a:ext uri="{FF2B5EF4-FFF2-40B4-BE49-F238E27FC236}">
                <a16:creationId xmlns:a16="http://schemas.microsoft.com/office/drawing/2014/main" id="{DA9F4C93-ACB6-4E76-9A2A-CD4AD7B376E7}"/>
              </a:ext>
            </a:extLst>
          </p:cNvPr>
          <p:cNvSpPr txBox="1"/>
          <p:nvPr/>
        </p:nvSpPr>
        <p:spPr>
          <a:xfrm>
            <a:off x="8507247" y="5684740"/>
            <a:ext cx="1535113" cy="555006"/>
          </a:xfrm>
          <a:prstGeom prst="rect">
            <a:avLst/>
          </a:prstGeom>
        </p:spPr>
        <p:txBody>
          <a:bodyPr vert="horz" wrap="square" lIns="91440" tIns="45720" rIns="91440" bIns="45720" rtlCol="0" anchor="ctr">
            <a:noAutofit/>
          </a:bodyPr>
          <a:lstStyle/>
          <a:p>
            <a:pPr marL="0" indent="0" algn="ctr">
              <a:buNone/>
            </a:pPr>
            <a:r>
              <a:rPr lang="nl-NL" dirty="0"/>
              <a:t>Niet verklaarde ontwikkeling</a:t>
            </a:r>
          </a:p>
        </p:txBody>
      </p:sp>
      <p:sp>
        <p:nvSpPr>
          <p:cNvPr id="91" name="Rectangle: Rounded Corners 90">
            <a:extLst>
              <a:ext uri="{FF2B5EF4-FFF2-40B4-BE49-F238E27FC236}">
                <a16:creationId xmlns:a16="http://schemas.microsoft.com/office/drawing/2014/main" id="{4D6E8D23-56CA-43A4-AF81-A7E53DE635C0}"/>
              </a:ext>
            </a:extLst>
          </p:cNvPr>
          <p:cNvSpPr/>
          <p:nvPr/>
        </p:nvSpPr>
        <p:spPr>
          <a:xfrm>
            <a:off x="2384425" y="2852738"/>
            <a:ext cx="1582738" cy="444500"/>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+ 14,0 %</a:t>
            </a:r>
          </a:p>
        </p:txBody>
      </p:sp>
      <p:sp>
        <p:nvSpPr>
          <p:cNvPr id="92" name="Rectangle: Rounded Corners 91">
            <a:extLst>
              <a:ext uri="{FF2B5EF4-FFF2-40B4-BE49-F238E27FC236}">
                <a16:creationId xmlns:a16="http://schemas.microsoft.com/office/drawing/2014/main" id="{C727D69D-F4D1-4BE6-A235-53ACCA786800}"/>
              </a:ext>
            </a:extLst>
          </p:cNvPr>
          <p:cNvSpPr/>
          <p:nvPr/>
        </p:nvSpPr>
        <p:spPr>
          <a:xfrm>
            <a:off x="2715590" y="3363913"/>
            <a:ext cx="962648" cy="27146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chemeClr val="tx1"/>
                </a:solidFill>
              </a:rPr>
              <a:t>+ 1,6% p.j.</a:t>
            </a:r>
          </a:p>
        </p:txBody>
      </p:sp>
      <p:sp>
        <p:nvSpPr>
          <p:cNvPr id="53" name="Rectangle: Rounded Corners 52">
            <a:extLst>
              <a:ext uri="{FF2B5EF4-FFF2-40B4-BE49-F238E27FC236}">
                <a16:creationId xmlns:a16="http://schemas.microsoft.com/office/drawing/2014/main" id="{A4992B9A-7245-4110-8B03-8C2ED011364F}"/>
              </a:ext>
            </a:extLst>
          </p:cNvPr>
          <p:cNvSpPr/>
          <p:nvPr/>
        </p:nvSpPr>
        <p:spPr>
          <a:xfrm>
            <a:off x="10451977" y="4817021"/>
            <a:ext cx="1077243" cy="338138"/>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600" b="1" dirty="0">
                <a:solidFill>
                  <a:schemeClr val="tx1"/>
                </a:solidFill>
              </a:rPr>
              <a:t>+ 9,0%</a:t>
            </a:r>
          </a:p>
        </p:txBody>
      </p:sp>
      <p:sp>
        <p:nvSpPr>
          <p:cNvPr id="54" name="Rectangle: Rounded Corners 53">
            <a:extLst>
              <a:ext uri="{FF2B5EF4-FFF2-40B4-BE49-F238E27FC236}">
                <a16:creationId xmlns:a16="http://schemas.microsoft.com/office/drawing/2014/main" id="{B39E0CC8-5881-4961-8088-40A22FA95BF9}"/>
              </a:ext>
            </a:extLst>
          </p:cNvPr>
          <p:cNvSpPr/>
          <p:nvPr/>
        </p:nvSpPr>
        <p:spPr>
          <a:xfrm>
            <a:off x="10572699" y="5225008"/>
            <a:ext cx="835503" cy="200025"/>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100" b="1" dirty="0">
                <a:solidFill>
                  <a:schemeClr val="tx1"/>
                </a:solidFill>
              </a:rPr>
              <a:t>+ 1,0% p.j.</a:t>
            </a:r>
          </a:p>
        </p:txBody>
      </p:sp>
      <p:sp>
        <p:nvSpPr>
          <p:cNvPr id="122" name="Text Placeholder 10">
            <a:extLst>
              <a:ext uri="{FF2B5EF4-FFF2-40B4-BE49-F238E27FC236}">
                <a16:creationId xmlns:a16="http://schemas.microsoft.com/office/drawing/2014/main" id="{FE492371-315C-4321-96DF-1FE0519AF2E9}"/>
              </a:ext>
            </a:extLst>
          </p:cNvPr>
          <p:cNvSpPr txBox="1">
            <a:spLocks/>
          </p:cNvSpPr>
          <p:nvPr/>
        </p:nvSpPr>
        <p:spPr>
          <a:xfrm>
            <a:off x="658813" y="6643396"/>
            <a:ext cx="10869613" cy="259585"/>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Financiële jaarverslagen van het rijk, 2011 - 2020; CBS data</a:t>
            </a:r>
          </a:p>
          <a:p>
            <a:endParaRPr lang="nl-NL" dirty="0"/>
          </a:p>
        </p:txBody>
      </p:sp>
      <p:sp>
        <p:nvSpPr>
          <p:cNvPr id="123" name="Slide Number Placeholder 9">
            <a:extLst>
              <a:ext uri="{FF2B5EF4-FFF2-40B4-BE49-F238E27FC236}">
                <a16:creationId xmlns:a16="http://schemas.microsoft.com/office/drawing/2014/main" id="{1CFC8601-83E8-4DF9-8C9E-5AD091ED51C6}"/>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16</a:t>
            </a:fld>
            <a:endParaRPr lang="nl-NL" noProof="0" dirty="0"/>
          </a:p>
        </p:txBody>
      </p:sp>
      <p:sp>
        <p:nvSpPr>
          <p:cNvPr id="77" name="Rectangle: Rounded Corners 76">
            <a:extLst>
              <a:ext uri="{FF2B5EF4-FFF2-40B4-BE49-F238E27FC236}">
                <a16:creationId xmlns:a16="http://schemas.microsoft.com/office/drawing/2014/main" id="{BEDA384E-3F22-4752-9737-AB1B70DE2AD1}"/>
              </a:ext>
            </a:extLst>
          </p:cNvPr>
          <p:cNvSpPr/>
          <p:nvPr/>
        </p:nvSpPr>
        <p:spPr>
          <a:xfrm>
            <a:off x="9929067" y="4116695"/>
            <a:ext cx="1136342" cy="495300"/>
          </a:xfrm>
          <a:prstGeom prst="roundRect">
            <a:avLst/>
          </a:prstGeom>
          <a:solidFill>
            <a:schemeClr val="bg1"/>
          </a:solidFill>
          <a:ln w="19050" cap="flat">
            <a:solidFill>
              <a:srgbClr val="FFC000"/>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000" b="1" dirty="0"/>
              <a:t>Zie volgende pagina voor meer informatie</a:t>
            </a:r>
          </a:p>
        </p:txBody>
      </p:sp>
    </p:spTree>
    <p:extLst>
      <p:ext uri="{BB962C8B-B14F-4D97-AF65-F5344CB8AC3E}">
        <p14:creationId xmlns:p14="http://schemas.microsoft.com/office/powerpoint/2010/main" val="342930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3B1BDDD0-C7A8-45E5-9DE2-8FC484A2EAE5}"/>
              </a:ext>
            </a:extLst>
          </p:cNvPr>
          <p:cNvGraphicFramePr>
            <a:graphicFrameLocks noChangeAspect="1"/>
          </p:cNvGraphicFramePr>
          <p:nvPr>
            <p:custDataLst>
              <p:tags r:id="rId2"/>
            </p:custDataLst>
            <p:extLst>
              <p:ext uri="{D42A27DB-BD31-4B8C-83A1-F6EECF244321}">
                <p14:modId xmlns:p14="http://schemas.microsoft.com/office/powerpoint/2010/main" val="176454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9" name="think-cell Slide" r:id="rId22" imgW="425" imgH="424" progId="TCLayout.ActiveDocument.1">
                  <p:embed/>
                </p:oleObj>
              </mc:Choice>
              <mc:Fallback>
                <p:oleObj name="think-cell Slide" r:id="rId22" imgW="425" imgH="424" progId="TCLayout.ActiveDocument.1">
                  <p:embed/>
                  <p:pic>
                    <p:nvPicPr>
                      <p:cNvPr id="15" name="Object 14" hidden="1">
                        <a:extLst>
                          <a:ext uri="{FF2B5EF4-FFF2-40B4-BE49-F238E27FC236}">
                            <a16:creationId xmlns:a16="http://schemas.microsoft.com/office/drawing/2014/main" id="{3B1BDDD0-C7A8-45E5-9DE2-8FC484A2EAE5}"/>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3" name="Text Placeholder 12">
            <a:extLst>
              <a:ext uri="{FF2B5EF4-FFF2-40B4-BE49-F238E27FC236}">
                <a16:creationId xmlns:a16="http://schemas.microsoft.com/office/drawing/2014/main" id="{213B2BBD-A668-4287-8ED3-DCB17D89FBB4}"/>
              </a:ext>
            </a:extLst>
          </p:cNvPr>
          <p:cNvSpPr>
            <a:spLocks noGrp="1"/>
          </p:cNvSpPr>
          <p:nvPr>
            <p:ph type="body" sz="quarter" idx="20"/>
          </p:nvPr>
        </p:nvSpPr>
        <p:spPr/>
        <p:txBody>
          <a:bodyPr/>
          <a:lstStyle/>
          <a:p>
            <a:r>
              <a:rPr lang="nl-NL" dirty="0"/>
              <a:t>Omgevingsadressendichtheid</a:t>
            </a:r>
          </a:p>
        </p:txBody>
      </p:sp>
      <p:sp>
        <p:nvSpPr>
          <p:cNvPr id="10" name="Slide Number Placeholder 9">
            <a:extLst>
              <a:ext uri="{FF2B5EF4-FFF2-40B4-BE49-F238E27FC236}">
                <a16:creationId xmlns:a16="http://schemas.microsoft.com/office/drawing/2014/main" id="{694F1AA9-AFD2-4A93-8DEA-2EA34EBFD8C0}"/>
              </a:ext>
            </a:extLst>
          </p:cNvPr>
          <p:cNvSpPr>
            <a:spLocks noGrp="1"/>
          </p:cNvSpPr>
          <p:nvPr>
            <p:ph type="sldNum" sz="quarter" idx="12"/>
          </p:nvPr>
        </p:nvSpPr>
        <p:spPr/>
        <p:txBody>
          <a:bodyPr/>
          <a:lstStyle/>
          <a:p>
            <a:fld id="{992CD0B2-8AB2-4C6C-8876-E15753662C9B}" type="slidenum">
              <a:rPr lang="nl-NL" noProof="0" smtClean="0"/>
              <a:pPr/>
              <a:t>17</a:t>
            </a:fld>
            <a:endParaRPr lang="nl-NL" noProof="0" dirty="0"/>
          </a:p>
        </p:txBody>
      </p:sp>
      <p:sp>
        <p:nvSpPr>
          <p:cNvPr id="12" name="Text Placeholder 11">
            <a:extLst>
              <a:ext uri="{FF2B5EF4-FFF2-40B4-BE49-F238E27FC236}">
                <a16:creationId xmlns:a16="http://schemas.microsoft.com/office/drawing/2014/main" id="{137949D3-DF5A-451E-B7B1-48488C60C4F5}"/>
              </a:ext>
            </a:extLst>
          </p:cNvPr>
          <p:cNvSpPr>
            <a:spLocks noGrp="1"/>
          </p:cNvSpPr>
          <p:nvPr>
            <p:ph type="body" sz="quarter" idx="14"/>
          </p:nvPr>
        </p:nvSpPr>
        <p:spPr/>
        <p:txBody>
          <a:bodyPr/>
          <a:lstStyle/>
          <a:p>
            <a:r>
              <a:rPr lang="nl-NL" dirty="0"/>
              <a:t>Ontwikkeling van werklast per inwoner </a:t>
            </a:r>
            <a:r>
              <a:rPr lang="nl-NL" b="1" dirty="0"/>
              <a:t>(2011 = 100) </a:t>
            </a:r>
            <a:r>
              <a:rPr lang="nl-NL" dirty="0"/>
              <a:t>(</a:t>
            </a:r>
            <a:r>
              <a:rPr lang="nl-NL" b="1" dirty="0"/>
              <a:t>∆ eenheden x gewicht), 2011 - 2019</a:t>
            </a:r>
            <a:r>
              <a:rPr lang="nl-NL" dirty="0"/>
              <a:t> </a:t>
            </a:r>
          </a:p>
        </p:txBody>
      </p:sp>
      <p:sp>
        <p:nvSpPr>
          <p:cNvPr id="11" name="Title 10">
            <a:extLst>
              <a:ext uri="{FF2B5EF4-FFF2-40B4-BE49-F238E27FC236}">
                <a16:creationId xmlns:a16="http://schemas.microsoft.com/office/drawing/2014/main" id="{B20EE329-612E-4237-8676-A13A011C3897}"/>
              </a:ext>
            </a:extLst>
          </p:cNvPr>
          <p:cNvSpPr>
            <a:spLocks noGrp="1"/>
          </p:cNvSpPr>
          <p:nvPr>
            <p:ph type="title"/>
          </p:nvPr>
        </p:nvSpPr>
        <p:spPr/>
        <p:txBody>
          <a:bodyPr vert="horz"/>
          <a:lstStyle/>
          <a:p>
            <a:r>
              <a:rPr lang="nl-NL" dirty="0"/>
              <a:t>Werklast per inwoner neemt toe omdat </a:t>
            </a:r>
            <a:r>
              <a:rPr lang="nl-NL" dirty="0" err="1"/>
              <a:t>werkintensievere</a:t>
            </a:r>
            <a:r>
              <a:rPr lang="nl-NL" dirty="0"/>
              <a:t> doelgroepen sneller toenemen dan de totale bevolking </a:t>
            </a:r>
          </a:p>
        </p:txBody>
      </p:sp>
      <p:graphicFrame>
        <p:nvGraphicFramePr>
          <p:cNvPr id="42" name="Chart 41">
            <a:extLst>
              <a:ext uri="{FF2B5EF4-FFF2-40B4-BE49-F238E27FC236}">
                <a16:creationId xmlns:a16="http://schemas.microsoft.com/office/drawing/2014/main" id="{8A0815BD-3527-4A23-93F7-0D9D1684C9D8}"/>
              </a:ext>
            </a:extLst>
          </p:cNvPr>
          <p:cNvGraphicFramePr/>
          <p:nvPr>
            <p:custDataLst>
              <p:tags r:id="rId3"/>
            </p:custDataLst>
            <p:extLst>
              <p:ext uri="{D42A27DB-BD31-4B8C-83A1-F6EECF244321}">
                <p14:modId xmlns:p14="http://schemas.microsoft.com/office/powerpoint/2010/main" val="2085671487"/>
              </p:ext>
            </p:extLst>
          </p:nvPr>
        </p:nvGraphicFramePr>
        <p:xfrm>
          <a:off x="493713" y="2725738"/>
          <a:ext cx="2055812" cy="3022600"/>
        </p:xfrm>
        <a:graphic>
          <a:graphicData uri="http://schemas.openxmlformats.org/drawingml/2006/chart">
            <c:chart xmlns:c="http://schemas.openxmlformats.org/drawingml/2006/chart" xmlns:r="http://schemas.openxmlformats.org/officeDocument/2006/relationships" r:id="rId24"/>
          </a:graphicData>
        </a:graphic>
      </p:graphicFrame>
      <p:sp>
        <p:nvSpPr>
          <p:cNvPr id="27"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auto">
          <a:xfrm>
            <a:off x="1179513" y="5724525"/>
            <a:ext cx="68421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dirty="0">
                <a:solidFill>
                  <a:schemeClr val="tx1"/>
                </a:solidFill>
                <a:latin typeface="+mn-lt"/>
              </a:rPr>
              <a:t>inwoners</a:t>
            </a:r>
            <a:endParaRPr lang="nl-NL" noProof="0" dirty="0">
              <a:solidFill>
                <a:schemeClr val="tx1"/>
              </a:solidFill>
              <a:latin typeface="+mn-lt"/>
            </a:endParaRPr>
          </a:p>
        </p:txBody>
      </p:sp>
      <p:graphicFrame>
        <p:nvGraphicFramePr>
          <p:cNvPr id="43" name="Chart 42">
            <a:extLst>
              <a:ext uri="{FF2B5EF4-FFF2-40B4-BE49-F238E27FC236}">
                <a16:creationId xmlns:a16="http://schemas.microsoft.com/office/drawing/2014/main" id="{4C1A8141-C266-4C99-9843-1E24BEA5F450}"/>
              </a:ext>
            </a:extLst>
          </p:cNvPr>
          <p:cNvGraphicFramePr/>
          <p:nvPr>
            <p:custDataLst>
              <p:tags r:id="rId5"/>
            </p:custDataLst>
            <p:extLst>
              <p:ext uri="{D42A27DB-BD31-4B8C-83A1-F6EECF244321}">
                <p14:modId xmlns:p14="http://schemas.microsoft.com/office/powerpoint/2010/main" val="2969932086"/>
              </p:ext>
            </p:extLst>
          </p:nvPr>
        </p:nvGraphicFramePr>
        <p:xfrm>
          <a:off x="2006600" y="2725738"/>
          <a:ext cx="2055813" cy="3022600"/>
        </p:xfrm>
        <a:graphic>
          <a:graphicData uri="http://schemas.openxmlformats.org/drawingml/2006/chart">
            <c:chart xmlns:c="http://schemas.openxmlformats.org/drawingml/2006/chart" xmlns:r="http://schemas.openxmlformats.org/officeDocument/2006/relationships" r:id="rId25"/>
          </a:graphicData>
        </a:graphic>
      </p:graphicFrame>
      <p:sp>
        <p:nvSpPr>
          <p:cNvPr id="54"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auto">
          <a:xfrm>
            <a:off x="2282825" y="5724525"/>
            <a:ext cx="15017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53EC212-4033-4F13-8AFE-EC0958ADA63E}" type="datetime'''''b''''''''i''''jsta''''ndson''''t''''''''van''g''''e''rs'''">
              <a:rPr lang="nl-NL" altLang="en-US" smtClean="0">
                <a:solidFill>
                  <a:schemeClr val="tx1"/>
                </a:solidFill>
                <a:latin typeface="+mn-lt"/>
              </a:rPr>
              <a:pPr/>
              <a:t>bijstandsontvangers</a:t>
            </a:fld>
            <a:endParaRPr lang="nl-NL" noProof="0" dirty="0">
              <a:solidFill>
                <a:schemeClr val="tx1"/>
              </a:solidFill>
              <a:latin typeface="+mn-lt"/>
            </a:endParaRPr>
          </a:p>
        </p:txBody>
      </p:sp>
      <p:graphicFrame>
        <p:nvGraphicFramePr>
          <p:cNvPr id="44" name="Chart 43">
            <a:extLst>
              <a:ext uri="{FF2B5EF4-FFF2-40B4-BE49-F238E27FC236}">
                <a16:creationId xmlns:a16="http://schemas.microsoft.com/office/drawing/2014/main" id="{657DBFF2-8166-4426-AE77-298A22BF566C}"/>
              </a:ext>
            </a:extLst>
          </p:cNvPr>
          <p:cNvGraphicFramePr/>
          <p:nvPr>
            <p:custDataLst>
              <p:tags r:id="rId7"/>
            </p:custDataLst>
            <p:extLst>
              <p:ext uri="{D42A27DB-BD31-4B8C-83A1-F6EECF244321}">
                <p14:modId xmlns:p14="http://schemas.microsoft.com/office/powerpoint/2010/main" val="445212494"/>
              </p:ext>
            </p:extLst>
          </p:nvPr>
        </p:nvGraphicFramePr>
        <p:xfrm>
          <a:off x="3465513" y="2725738"/>
          <a:ext cx="2055812" cy="3022600"/>
        </p:xfrm>
        <a:graphic>
          <a:graphicData uri="http://schemas.openxmlformats.org/drawingml/2006/chart">
            <c:chart xmlns:c="http://schemas.openxmlformats.org/drawingml/2006/chart" xmlns:r="http://schemas.openxmlformats.org/officeDocument/2006/relationships" r:id="rId26"/>
          </a:graphicData>
        </a:graphic>
      </p:graphicFrame>
      <p:sp>
        <p:nvSpPr>
          <p:cNvPr id="83"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auto">
          <a:xfrm>
            <a:off x="4227513" y="5724525"/>
            <a:ext cx="53022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dirty="0">
                <a:solidFill>
                  <a:schemeClr val="tx1"/>
                </a:solidFill>
                <a:latin typeface="+mn-lt"/>
              </a:rPr>
              <a:t>65+’ers</a:t>
            </a:r>
            <a:endParaRPr lang="nl-NL" noProof="0" dirty="0">
              <a:solidFill>
                <a:schemeClr val="tx1"/>
              </a:solidFill>
              <a:latin typeface="+mn-lt"/>
            </a:endParaRPr>
          </a:p>
        </p:txBody>
      </p:sp>
      <p:graphicFrame>
        <p:nvGraphicFramePr>
          <p:cNvPr id="46" name="Chart 45">
            <a:extLst>
              <a:ext uri="{FF2B5EF4-FFF2-40B4-BE49-F238E27FC236}">
                <a16:creationId xmlns:a16="http://schemas.microsoft.com/office/drawing/2014/main" id="{3825B67F-74A8-4708-AF47-F125E59BC706}"/>
              </a:ext>
            </a:extLst>
          </p:cNvPr>
          <p:cNvGraphicFramePr/>
          <p:nvPr>
            <p:custDataLst>
              <p:tags r:id="rId9"/>
            </p:custDataLst>
            <p:extLst>
              <p:ext uri="{D42A27DB-BD31-4B8C-83A1-F6EECF244321}">
                <p14:modId xmlns:p14="http://schemas.microsoft.com/office/powerpoint/2010/main" val="3855072173"/>
              </p:ext>
            </p:extLst>
          </p:nvPr>
        </p:nvGraphicFramePr>
        <p:xfrm>
          <a:off x="4841875" y="2725738"/>
          <a:ext cx="2055813" cy="3022600"/>
        </p:xfrm>
        <a:graphic>
          <a:graphicData uri="http://schemas.openxmlformats.org/drawingml/2006/chart">
            <c:chart xmlns:c="http://schemas.openxmlformats.org/drawingml/2006/chart" xmlns:r="http://schemas.openxmlformats.org/officeDocument/2006/relationships" r:id="rId27"/>
          </a:graphicData>
        </a:graphic>
      </p:graphicFrame>
      <p:sp>
        <p:nvSpPr>
          <p:cNvPr id="108"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auto">
          <a:xfrm>
            <a:off x="5368925" y="5724525"/>
            <a:ext cx="100171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20222BD-1C00-40FD-B9FB-EA57A4D7E996}" type="datetime'''''''m''''''i''n''d''''''e''''r''''''h''e''d''''''''''''e''n'">
              <a:rPr lang="nl-NL" altLang="en-US" smtClean="0">
                <a:solidFill>
                  <a:schemeClr val="tx1"/>
                </a:solidFill>
                <a:latin typeface="+mn-lt"/>
              </a:rPr>
              <a:pPr/>
              <a:t>minderheden</a:t>
            </a:fld>
            <a:endParaRPr lang="nl-NL" noProof="0" dirty="0">
              <a:solidFill>
                <a:schemeClr val="tx1"/>
              </a:solidFill>
              <a:latin typeface="+mn-lt"/>
            </a:endParaRPr>
          </a:p>
        </p:txBody>
      </p:sp>
      <p:graphicFrame>
        <p:nvGraphicFramePr>
          <p:cNvPr id="47" name="Chart 46">
            <a:extLst>
              <a:ext uri="{FF2B5EF4-FFF2-40B4-BE49-F238E27FC236}">
                <a16:creationId xmlns:a16="http://schemas.microsoft.com/office/drawing/2014/main" id="{186F23CE-35B8-482A-9596-EDA7A97C5F0D}"/>
              </a:ext>
            </a:extLst>
          </p:cNvPr>
          <p:cNvGraphicFramePr/>
          <p:nvPr>
            <p:custDataLst>
              <p:tags r:id="rId11"/>
            </p:custDataLst>
            <p:extLst>
              <p:ext uri="{D42A27DB-BD31-4B8C-83A1-F6EECF244321}">
                <p14:modId xmlns:p14="http://schemas.microsoft.com/office/powerpoint/2010/main" val="2864244468"/>
              </p:ext>
            </p:extLst>
          </p:nvPr>
        </p:nvGraphicFramePr>
        <p:xfrm>
          <a:off x="7942263" y="2725738"/>
          <a:ext cx="2055812" cy="3022600"/>
        </p:xfrm>
        <a:graphic>
          <a:graphicData uri="http://schemas.openxmlformats.org/drawingml/2006/chart">
            <c:chart xmlns:c="http://schemas.openxmlformats.org/drawingml/2006/chart" xmlns:r="http://schemas.openxmlformats.org/officeDocument/2006/relationships" r:id="rId28"/>
          </a:graphicData>
        </a:graphic>
      </p:graphicFrame>
      <p:sp>
        <p:nvSpPr>
          <p:cNvPr id="180"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auto">
          <a:xfrm>
            <a:off x="8726488" y="5724525"/>
            <a:ext cx="4857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dirty="0">
                <a:solidFill>
                  <a:schemeClr val="tx1"/>
                </a:solidFill>
                <a:latin typeface="+mn-lt"/>
              </a:rPr>
              <a:t>o.a.d.</a:t>
            </a:r>
            <a:r>
              <a:rPr lang="nl-NL" baseline="30000" dirty="0">
                <a:solidFill>
                  <a:schemeClr val="tx1"/>
                </a:solidFill>
                <a:latin typeface="+mn-lt"/>
              </a:rPr>
              <a:t>1</a:t>
            </a:r>
            <a:endParaRPr lang="nl-NL" noProof="0" dirty="0">
              <a:solidFill>
                <a:schemeClr val="tx1"/>
              </a:solidFill>
              <a:latin typeface="+mn-lt"/>
            </a:endParaRPr>
          </a:p>
        </p:txBody>
      </p:sp>
      <p:graphicFrame>
        <p:nvGraphicFramePr>
          <p:cNvPr id="51" name="Chart 50">
            <a:extLst>
              <a:ext uri="{FF2B5EF4-FFF2-40B4-BE49-F238E27FC236}">
                <a16:creationId xmlns:a16="http://schemas.microsoft.com/office/drawing/2014/main" id="{0EDDDFBC-3DF6-43DC-AE43-7F964C46C55D}"/>
              </a:ext>
            </a:extLst>
          </p:cNvPr>
          <p:cNvGraphicFramePr/>
          <p:nvPr>
            <p:custDataLst>
              <p:tags r:id="rId13"/>
            </p:custDataLst>
            <p:extLst>
              <p:ext uri="{D42A27DB-BD31-4B8C-83A1-F6EECF244321}">
                <p14:modId xmlns:p14="http://schemas.microsoft.com/office/powerpoint/2010/main" val="728810101"/>
              </p:ext>
            </p:extLst>
          </p:nvPr>
        </p:nvGraphicFramePr>
        <p:xfrm>
          <a:off x="6510338" y="2552700"/>
          <a:ext cx="2103437" cy="3195638"/>
        </p:xfrm>
        <a:graphic>
          <a:graphicData uri="http://schemas.openxmlformats.org/drawingml/2006/chart">
            <c:chart xmlns:c="http://schemas.openxmlformats.org/drawingml/2006/chart" xmlns:r="http://schemas.openxmlformats.org/officeDocument/2006/relationships" r:id="rId29"/>
          </a:graphicData>
        </a:graphic>
      </p:graphicFrame>
      <p:sp>
        <p:nvSpPr>
          <p:cNvPr id="234" name="Content 1">
            <a:extLst>
              <a:ext uri="{FF2B5EF4-FFF2-40B4-BE49-F238E27FC236}">
                <a16:creationId xmlns:a16="http://schemas.microsoft.com/office/drawing/2014/main" id="{4B9982FA-94CE-476E-98B9-AED20350F85D}"/>
              </a:ext>
            </a:extLst>
          </p:cNvPr>
          <p:cNvSpPr>
            <a:spLocks noGrp="1"/>
          </p:cNvSpPr>
          <p:nvPr>
            <p:custDataLst>
              <p:tags r:id="rId14"/>
            </p:custDataLst>
          </p:nvPr>
        </p:nvSpPr>
        <p:spPr bwMode="auto">
          <a:xfrm>
            <a:off x="6853238" y="5724525"/>
            <a:ext cx="14160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F935C62-E831-4A36-8407-CD2D55CA695C}" type="datetime'''''be''''d''ri''''''''''j''''''fs''v''es''tigi''ng''''e''n'">
              <a:rPr lang="nl-NL" altLang="en-US" smtClean="0">
                <a:solidFill>
                  <a:schemeClr val="tx1"/>
                </a:solidFill>
                <a:latin typeface="+mn-lt"/>
              </a:rPr>
              <a:pPr/>
              <a:t>bedrijfsvestigingen</a:t>
            </a:fld>
            <a:endParaRPr lang="nl-NL" noProof="0" dirty="0">
              <a:solidFill>
                <a:schemeClr val="tx1"/>
              </a:solidFill>
              <a:latin typeface="+mn-lt"/>
            </a:endParaRPr>
          </a:p>
        </p:txBody>
      </p:sp>
      <p:graphicFrame>
        <p:nvGraphicFramePr>
          <p:cNvPr id="55" name="Chart 54">
            <a:extLst>
              <a:ext uri="{FF2B5EF4-FFF2-40B4-BE49-F238E27FC236}">
                <a16:creationId xmlns:a16="http://schemas.microsoft.com/office/drawing/2014/main" id="{66945F07-F18D-463A-B017-64B30D3C354A}"/>
              </a:ext>
            </a:extLst>
          </p:cNvPr>
          <p:cNvGraphicFramePr/>
          <p:nvPr>
            <p:custDataLst>
              <p:tags r:id="rId15"/>
            </p:custDataLst>
            <p:extLst>
              <p:ext uri="{D42A27DB-BD31-4B8C-83A1-F6EECF244321}">
                <p14:modId xmlns:p14="http://schemas.microsoft.com/office/powerpoint/2010/main" val="3070113740"/>
              </p:ext>
            </p:extLst>
          </p:nvPr>
        </p:nvGraphicFramePr>
        <p:xfrm>
          <a:off x="9313863" y="2725738"/>
          <a:ext cx="2055812" cy="3022600"/>
        </p:xfrm>
        <a:graphic>
          <a:graphicData uri="http://schemas.openxmlformats.org/drawingml/2006/chart">
            <c:chart xmlns:c="http://schemas.openxmlformats.org/drawingml/2006/chart" xmlns:r="http://schemas.openxmlformats.org/officeDocument/2006/relationships" r:id="rId30"/>
          </a:graphicData>
        </a:graphic>
      </p:graphicFrame>
      <p:sp>
        <p:nvSpPr>
          <p:cNvPr id="323" name="Content 1">
            <a:extLst>
              <a:ext uri="{FF2B5EF4-FFF2-40B4-BE49-F238E27FC236}">
                <a16:creationId xmlns:a16="http://schemas.microsoft.com/office/drawing/2014/main" id="{4B9982FA-94CE-476E-98B9-AED20350F85D}"/>
              </a:ext>
            </a:extLst>
          </p:cNvPr>
          <p:cNvSpPr>
            <a:spLocks noGrp="1"/>
          </p:cNvSpPr>
          <p:nvPr>
            <p:custDataLst>
              <p:tags r:id="rId16"/>
            </p:custDataLst>
          </p:nvPr>
        </p:nvSpPr>
        <p:spPr bwMode="auto">
          <a:xfrm>
            <a:off x="10104439" y="5724525"/>
            <a:ext cx="4746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dirty="0">
                <a:solidFill>
                  <a:schemeClr val="tx1"/>
                </a:solidFill>
                <a:latin typeface="+mn-lt"/>
              </a:rPr>
              <a:t>overig</a:t>
            </a:r>
            <a:endParaRPr lang="nl-NL" noProof="0" dirty="0">
              <a:solidFill>
                <a:schemeClr val="tx1"/>
              </a:solidFill>
              <a:latin typeface="+mn-lt"/>
            </a:endParaRPr>
          </a:p>
        </p:txBody>
      </p:sp>
      <p:sp>
        <p:nvSpPr>
          <p:cNvPr id="328" name="Rectangle 327">
            <a:extLst>
              <a:ext uri="{FF2B5EF4-FFF2-40B4-BE49-F238E27FC236}">
                <a16:creationId xmlns:a16="http://schemas.microsoft.com/office/drawing/2014/main" id="{5D472D9F-845B-424A-8B60-1843560D5DD6}"/>
              </a:ext>
            </a:extLst>
          </p:cNvPr>
          <p:cNvSpPr/>
          <p:nvPr>
            <p:custDataLst>
              <p:tags r:id="rId17"/>
            </p:custDataLst>
          </p:nvPr>
        </p:nvSpPr>
        <p:spPr bwMode="auto">
          <a:xfrm>
            <a:off x="1082675" y="2533650"/>
            <a:ext cx="250825" cy="187325"/>
          </a:xfrm>
          <a:prstGeom prst="rect">
            <a:avLst/>
          </a:prstGeom>
          <a:solidFill>
            <a:schemeClr val="accent2"/>
          </a:solidFill>
          <a:ln w="9525" cap="flat" algn="ctr">
            <a:solidFill>
              <a:schemeClr val="bg1"/>
            </a:solidFill>
            <a:prstDash val="solid"/>
            <a:miter/>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327" name="Rectangle 326">
            <a:extLst>
              <a:ext uri="{FF2B5EF4-FFF2-40B4-BE49-F238E27FC236}">
                <a16:creationId xmlns:a16="http://schemas.microsoft.com/office/drawing/2014/main" id="{C36F9E81-79EA-4A11-BE65-F3A4E5670724}"/>
              </a:ext>
            </a:extLst>
          </p:cNvPr>
          <p:cNvSpPr/>
          <p:nvPr>
            <p:custDataLst>
              <p:tags r:id="rId18"/>
            </p:custDataLst>
          </p:nvPr>
        </p:nvSpPr>
        <p:spPr bwMode="auto">
          <a:xfrm>
            <a:off x="1082675" y="2279650"/>
            <a:ext cx="250825" cy="187325"/>
          </a:xfrm>
          <a:prstGeom prst="rect">
            <a:avLst/>
          </a:prstGeom>
          <a:solidFill>
            <a:schemeClr val="accent5"/>
          </a:solidFill>
          <a:ln w="9525" cap="flat" algn="ctr">
            <a:solidFill>
              <a:schemeClr val="bg1"/>
            </a:solidFill>
            <a:prstDash val="solid"/>
            <a:miter/>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322" name="Content 1">
            <a:extLst>
              <a:ext uri="{FF2B5EF4-FFF2-40B4-BE49-F238E27FC236}">
                <a16:creationId xmlns:a16="http://schemas.microsoft.com/office/drawing/2014/main" id="{4B9982FA-94CE-476E-98B9-AED20350F85D}"/>
              </a:ext>
            </a:extLst>
          </p:cNvPr>
          <p:cNvSpPr>
            <a:spLocks noGrp="1"/>
          </p:cNvSpPr>
          <p:nvPr>
            <p:custDataLst>
              <p:tags r:id="rId19"/>
            </p:custDataLst>
          </p:nvPr>
        </p:nvSpPr>
        <p:spPr bwMode="auto">
          <a:xfrm>
            <a:off x="1384300" y="2544763"/>
            <a:ext cx="35401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F5F302A2-971C-4224-A7BB-CB88A32EF288}" type="datetime'''''''''''2''''''0''''''2''''''0'''''''''''''''''''''">
              <a:rPr lang="nl-NL" altLang="en-US" smtClean="0">
                <a:solidFill>
                  <a:schemeClr val="tx1"/>
                </a:solidFill>
                <a:latin typeface="+mn-lt"/>
              </a:rPr>
              <a:pPr/>
              <a:t>2020</a:t>
            </a:fld>
            <a:endParaRPr lang="nl-NL" noProof="0" dirty="0">
              <a:solidFill>
                <a:schemeClr val="tx1"/>
              </a:solidFill>
              <a:latin typeface="+mn-lt"/>
            </a:endParaRPr>
          </a:p>
        </p:txBody>
      </p:sp>
      <p:sp>
        <p:nvSpPr>
          <p:cNvPr id="320" name="Content 1">
            <a:extLst>
              <a:ext uri="{FF2B5EF4-FFF2-40B4-BE49-F238E27FC236}">
                <a16:creationId xmlns:a16="http://schemas.microsoft.com/office/drawing/2014/main" id="{4B9982FA-94CE-476E-98B9-AED20350F85D}"/>
              </a:ext>
            </a:extLst>
          </p:cNvPr>
          <p:cNvSpPr>
            <a:spLocks noGrp="1"/>
          </p:cNvSpPr>
          <p:nvPr>
            <p:custDataLst>
              <p:tags r:id="rId20"/>
            </p:custDataLst>
          </p:nvPr>
        </p:nvSpPr>
        <p:spPr bwMode="auto">
          <a:xfrm>
            <a:off x="1384300" y="2290763"/>
            <a:ext cx="3381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05CA842D-5F10-4CCD-B249-912A3B5A22E6}" type="datetime'''''''''''''''''''2''''''''''''''''0''''''''1''''''1'''''">
              <a:rPr lang="nl-NL" altLang="en-US" smtClean="0">
                <a:solidFill>
                  <a:schemeClr val="tx1"/>
                </a:solidFill>
                <a:latin typeface="+mn-lt"/>
              </a:rPr>
              <a:pPr/>
              <a:t>2011</a:t>
            </a:fld>
            <a:endParaRPr lang="nl-NL" noProof="0" dirty="0">
              <a:solidFill>
                <a:schemeClr val="tx1"/>
              </a:solidFill>
              <a:latin typeface="+mn-lt"/>
            </a:endParaRPr>
          </a:p>
        </p:txBody>
      </p:sp>
      <p:sp>
        <p:nvSpPr>
          <p:cNvPr id="351" name="Rectangle 350">
            <a:extLst>
              <a:ext uri="{FF2B5EF4-FFF2-40B4-BE49-F238E27FC236}">
                <a16:creationId xmlns:a16="http://schemas.microsoft.com/office/drawing/2014/main" id="{1495870C-444A-441C-866F-6373BAA96A0C}"/>
              </a:ext>
            </a:extLst>
          </p:cNvPr>
          <p:cNvSpPr/>
          <p:nvPr/>
        </p:nvSpPr>
        <p:spPr>
          <a:xfrm>
            <a:off x="2388093" y="5984426"/>
            <a:ext cx="4122245" cy="324299"/>
          </a:xfrm>
          <a:prstGeom prst="rect">
            <a:avLst/>
          </a:prstGeom>
          <a:solidFill>
            <a:srgbClr val="8C8C8C"/>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solidFill>
                  <a:schemeClr val="bg1"/>
                </a:solidFill>
              </a:rPr>
              <a:t>Doelgroepen</a:t>
            </a:r>
          </a:p>
        </p:txBody>
      </p:sp>
      <p:sp>
        <p:nvSpPr>
          <p:cNvPr id="352" name="Rectangle 351">
            <a:extLst>
              <a:ext uri="{FF2B5EF4-FFF2-40B4-BE49-F238E27FC236}">
                <a16:creationId xmlns:a16="http://schemas.microsoft.com/office/drawing/2014/main" id="{36B6BBBD-841C-40A7-AB04-0FFEC76395A8}"/>
              </a:ext>
            </a:extLst>
          </p:cNvPr>
          <p:cNvSpPr/>
          <p:nvPr/>
        </p:nvSpPr>
        <p:spPr>
          <a:xfrm>
            <a:off x="6902836" y="5984425"/>
            <a:ext cx="4086608" cy="324299"/>
          </a:xfrm>
          <a:prstGeom prst="rect">
            <a:avLst/>
          </a:prstGeom>
          <a:solidFill>
            <a:srgbClr val="8C8C8C"/>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solidFill>
                  <a:schemeClr val="bg1"/>
                </a:solidFill>
              </a:rPr>
              <a:t>Overige maatstaven</a:t>
            </a:r>
          </a:p>
        </p:txBody>
      </p:sp>
      <p:sp>
        <p:nvSpPr>
          <p:cNvPr id="451" name="Oval 450">
            <a:extLst>
              <a:ext uri="{FF2B5EF4-FFF2-40B4-BE49-F238E27FC236}">
                <a16:creationId xmlns:a16="http://schemas.microsoft.com/office/drawing/2014/main" id="{839CC381-E413-4E13-B09C-70553EFD0DC0}"/>
              </a:ext>
            </a:extLst>
          </p:cNvPr>
          <p:cNvSpPr/>
          <p:nvPr/>
        </p:nvSpPr>
        <p:spPr>
          <a:xfrm>
            <a:off x="1011198" y="3105149"/>
            <a:ext cx="1020842" cy="531813"/>
          </a:xfrm>
          <a:prstGeom prst="ellipse">
            <a:avLst/>
          </a:prstGeom>
          <a:solidFill>
            <a:srgbClr val="8C8C8C"/>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solidFill>
                  <a:schemeClr val="bg1"/>
                </a:solidFill>
              </a:rPr>
              <a:t>+4,6%pt</a:t>
            </a:r>
            <a:br>
              <a:rPr lang="nl-NL" sz="1200" b="1" dirty="0">
                <a:solidFill>
                  <a:schemeClr val="bg1"/>
                </a:solidFill>
              </a:rPr>
            </a:br>
            <a:r>
              <a:rPr lang="nl-NL" sz="1200" b="1" dirty="0">
                <a:solidFill>
                  <a:schemeClr val="bg1"/>
                </a:solidFill>
              </a:rPr>
              <a:t>werklast</a:t>
            </a:r>
          </a:p>
        </p:txBody>
      </p:sp>
      <p:sp>
        <p:nvSpPr>
          <p:cNvPr id="452" name="Oval 451">
            <a:extLst>
              <a:ext uri="{FF2B5EF4-FFF2-40B4-BE49-F238E27FC236}">
                <a16:creationId xmlns:a16="http://schemas.microsoft.com/office/drawing/2014/main" id="{16DB0046-66DE-4E39-9955-8C457C10D3F8}"/>
              </a:ext>
            </a:extLst>
          </p:cNvPr>
          <p:cNvSpPr/>
          <p:nvPr/>
        </p:nvSpPr>
        <p:spPr>
          <a:xfrm>
            <a:off x="2524085" y="3105150"/>
            <a:ext cx="1020842" cy="528638"/>
          </a:xfrm>
          <a:prstGeom prst="ellipse">
            <a:avLst/>
          </a:prstGeom>
          <a:solidFill>
            <a:srgbClr val="DBDBD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+ 1,1%pt</a:t>
            </a:r>
            <a:br>
              <a:rPr lang="nl-NL" sz="1200" dirty="0"/>
            </a:br>
            <a:r>
              <a:rPr lang="nl-NL" sz="1200" dirty="0"/>
              <a:t>werklast</a:t>
            </a:r>
          </a:p>
        </p:txBody>
      </p:sp>
      <p:sp>
        <p:nvSpPr>
          <p:cNvPr id="453" name="Oval 452">
            <a:extLst>
              <a:ext uri="{FF2B5EF4-FFF2-40B4-BE49-F238E27FC236}">
                <a16:creationId xmlns:a16="http://schemas.microsoft.com/office/drawing/2014/main" id="{D83C9518-1410-4F6C-B155-1312F77E6F6E}"/>
              </a:ext>
            </a:extLst>
          </p:cNvPr>
          <p:cNvSpPr/>
          <p:nvPr/>
        </p:nvSpPr>
        <p:spPr>
          <a:xfrm>
            <a:off x="4036972" y="3105150"/>
            <a:ext cx="1020842" cy="528638"/>
          </a:xfrm>
          <a:prstGeom prst="ellipse">
            <a:avLst/>
          </a:prstGeom>
          <a:solidFill>
            <a:srgbClr val="DBDBD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+ 0,7%pt</a:t>
            </a:r>
            <a:br>
              <a:rPr lang="nl-NL" sz="1200" dirty="0"/>
            </a:br>
            <a:r>
              <a:rPr lang="nl-NL" sz="1200" dirty="0"/>
              <a:t>werklast</a:t>
            </a:r>
          </a:p>
        </p:txBody>
      </p:sp>
      <p:sp>
        <p:nvSpPr>
          <p:cNvPr id="454" name="Oval 453">
            <a:extLst>
              <a:ext uri="{FF2B5EF4-FFF2-40B4-BE49-F238E27FC236}">
                <a16:creationId xmlns:a16="http://schemas.microsoft.com/office/drawing/2014/main" id="{1B3745B1-9A99-493F-82CF-8D07CF63BF3E}"/>
              </a:ext>
            </a:extLst>
          </p:cNvPr>
          <p:cNvSpPr/>
          <p:nvPr/>
        </p:nvSpPr>
        <p:spPr>
          <a:xfrm>
            <a:off x="5360948" y="3105150"/>
            <a:ext cx="1020842" cy="528638"/>
          </a:xfrm>
          <a:prstGeom prst="ellipse">
            <a:avLst/>
          </a:prstGeom>
          <a:solidFill>
            <a:srgbClr val="DBDBD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+ 0,7%pt</a:t>
            </a:r>
            <a:br>
              <a:rPr lang="nl-NL" sz="1200" dirty="0"/>
            </a:br>
            <a:r>
              <a:rPr lang="nl-NL" sz="1200" dirty="0"/>
              <a:t>werklast</a:t>
            </a:r>
          </a:p>
        </p:txBody>
      </p:sp>
      <p:sp>
        <p:nvSpPr>
          <p:cNvPr id="455" name="Oval 454">
            <a:extLst>
              <a:ext uri="{FF2B5EF4-FFF2-40B4-BE49-F238E27FC236}">
                <a16:creationId xmlns:a16="http://schemas.microsoft.com/office/drawing/2014/main" id="{75EB5290-D5B1-4ED0-90B7-B170846B8A27}"/>
              </a:ext>
            </a:extLst>
          </p:cNvPr>
          <p:cNvSpPr/>
          <p:nvPr/>
        </p:nvSpPr>
        <p:spPr>
          <a:xfrm>
            <a:off x="7048654" y="3105150"/>
            <a:ext cx="1020842" cy="528638"/>
          </a:xfrm>
          <a:prstGeom prst="ellipse">
            <a:avLst/>
          </a:prstGeom>
          <a:solidFill>
            <a:srgbClr val="DBDBD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+ 1,2%pt</a:t>
            </a:r>
            <a:br>
              <a:rPr lang="nl-NL" sz="1200" dirty="0"/>
            </a:br>
            <a:r>
              <a:rPr lang="nl-NL" sz="1200" dirty="0"/>
              <a:t>werklast</a:t>
            </a:r>
          </a:p>
        </p:txBody>
      </p:sp>
      <p:sp>
        <p:nvSpPr>
          <p:cNvPr id="456" name="Oval 455">
            <a:extLst>
              <a:ext uri="{FF2B5EF4-FFF2-40B4-BE49-F238E27FC236}">
                <a16:creationId xmlns:a16="http://schemas.microsoft.com/office/drawing/2014/main" id="{BBF8F770-BC96-4B5F-923D-68A95E2DE954}"/>
              </a:ext>
            </a:extLst>
          </p:cNvPr>
          <p:cNvSpPr/>
          <p:nvPr/>
        </p:nvSpPr>
        <p:spPr>
          <a:xfrm>
            <a:off x="8435719" y="3105150"/>
            <a:ext cx="1020842" cy="528638"/>
          </a:xfrm>
          <a:prstGeom prst="ellipse">
            <a:avLst/>
          </a:prstGeom>
          <a:solidFill>
            <a:srgbClr val="DBDBD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+ 1,1%pt</a:t>
            </a:r>
            <a:br>
              <a:rPr lang="nl-NL" sz="1200" dirty="0"/>
            </a:br>
            <a:r>
              <a:rPr lang="nl-NL" sz="1200" dirty="0"/>
              <a:t>werklast</a:t>
            </a:r>
          </a:p>
        </p:txBody>
      </p:sp>
      <p:sp>
        <p:nvSpPr>
          <p:cNvPr id="457" name="Oval 456">
            <a:extLst>
              <a:ext uri="{FF2B5EF4-FFF2-40B4-BE49-F238E27FC236}">
                <a16:creationId xmlns:a16="http://schemas.microsoft.com/office/drawing/2014/main" id="{1C3015B6-642E-4A58-AA26-E66A33AE18C1}"/>
              </a:ext>
            </a:extLst>
          </p:cNvPr>
          <p:cNvSpPr/>
          <p:nvPr/>
        </p:nvSpPr>
        <p:spPr>
          <a:xfrm>
            <a:off x="9809163" y="3108325"/>
            <a:ext cx="1020842" cy="530225"/>
          </a:xfrm>
          <a:prstGeom prst="ellipse">
            <a:avLst/>
          </a:prstGeom>
          <a:solidFill>
            <a:srgbClr val="DBDBD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- 1,3%pt</a:t>
            </a:r>
            <a:br>
              <a:rPr lang="nl-NL" sz="1200" dirty="0"/>
            </a:br>
            <a:r>
              <a:rPr lang="nl-NL" sz="1200" dirty="0"/>
              <a:t>werklast</a:t>
            </a:r>
          </a:p>
        </p:txBody>
      </p:sp>
      <p:sp>
        <p:nvSpPr>
          <p:cNvPr id="458" name="Right Brace 457">
            <a:extLst>
              <a:ext uri="{FF2B5EF4-FFF2-40B4-BE49-F238E27FC236}">
                <a16:creationId xmlns:a16="http://schemas.microsoft.com/office/drawing/2014/main" id="{EA0BCDC4-613C-45C5-9F84-95D3231E8731}"/>
              </a:ext>
            </a:extLst>
          </p:cNvPr>
          <p:cNvSpPr/>
          <p:nvPr/>
        </p:nvSpPr>
        <p:spPr>
          <a:xfrm rot="16200000">
            <a:off x="6432313" y="-1655673"/>
            <a:ext cx="514904" cy="8280479"/>
          </a:xfrm>
          <a:prstGeom prst="rightBrace">
            <a:avLst/>
          </a:prstGeom>
          <a:ln w="19050">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459" name="Oval 458">
            <a:extLst>
              <a:ext uri="{FF2B5EF4-FFF2-40B4-BE49-F238E27FC236}">
                <a16:creationId xmlns:a16="http://schemas.microsoft.com/office/drawing/2014/main" id="{F3085E32-1939-4B88-B721-72561FF2797F}"/>
              </a:ext>
            </a:extLst>
          </p:cNvPr>
          <p:cNvSpPr/>
          <p:nvPr/>
        </p:nvSpPr>
        <p:spPr>
          <a:xfrm>
            <a:off x="6179344" y="1614252"/>
            <a:ext cx="1020842" cy="529239"/>
          </a:xfrm>
          <a:prstGeom prst="ellipse">
            <a:avLst/>
          </a:prstGeom>
          <a:solidFill>
            <a:srgbClr val="8C8C8C"/>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solidFill>
                  <a:schemeClr val="bg1"/>
                </a:solidFill>
              </a:rPr>
              <a:t>+3,5%pt</a:t>
            </a:r>
            <a:br>
              <a:rPr lang="nl-NL" sz="1200" b="1" dirty="0">
                <a:solidFill>
                  <a:schemeClr val="bg1"/>
                </a:solidFill>
              </a:rPr>
            </a:br>
            <a:r>
              <a:rPr lang="nl-NL" sz="1200" b="1" dirty="0">
                <a:solidFill>
                  <a:schemeClr val="bg1"/>
                </a:solidFill>
              </a:rPr>
              <a:t>werklast</a:t>
            </a:r>
          </a:p>
        </p:txBody>
      </p:sp>
      <p:sp>
        <p:nvSpPr>
          <p:cNvPr id="467" name="Rectangle 466">
            <a:extLst>
              <a:ext uri="{FF2B5EF4-FFF2-40B4-BE49-F238E27FC236}">
                <a16:creationId xmlns:a16="http://schemas.microsoft.com/office/drawing/2014/main" id="{93C75149-A93E-4B2D-A417-D145710C8C8C}"/>
              </a:ext>
            </a:extLst>
          </p:cNvPr>
          <p:cNvSpPr/>
          <p:nvPr/>
        </p:nvSpPr>
        <p:spPr>
          <a:xfrm>
            <a:off x="852255" y="5984426"/>
            <a:ext cx="1313895" cy="324299"/>
          </a:xfrm>
          <a:prstGeom prst="rect">
            <a:avLst/>
          </a:prstGeom>
          <a:solidFill>
            <a:srgbClr val="8C8C8C"/>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solidFill>
                  <a:schemeClr val="bg1"/>
                </a:solidFill>
              </a:rPr>
              <a:t>Baseline</a:t>
            </a:r>
          </a:p>
        </p:txBody>
      </p:sp>
      <p:sp>
        <p:nvSpPr>
          <p:cNvPr id="58" name="Text Placeholder 10">
            <a:extLst>
              <a:ext uri="{FF2B5EF4-FFF2-40B4-BE49-F238E27FC236}">
                <a16:creationId xmlns:a16="http://schemas.microsoft.com/office/drawing/2014/main" id="{D14C906F-41FB-4E65-B024-B1663CD190FC}"/>
              </a:ext>
            </a:extLst>
          </p:cNvPr>
          <p:cNvSpPr txBox="1">
            <a:spLocks/>
          </p:cNvSpPr>
          <p:nvPr/>
        </p:nvSpPr>
        <p:spPr>
          <a:xfrm>
            <a:off x="658813" y="6643396"/>
            <a:ext cx="10869613" cy="259585"/>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Financiële jaarverslagen van het rijk, 2011 - 2020; Mei- en decembercirculaires 2012-2021; CBS data</a:t>
            </a:r>
          </a:p>
          <a:p>
            <a:endParaRPr lang="nl-NL" dirty="0"/>
          </a:p>
        </p:txBody>
      </p:sp>
    </p:spTree>
    <p:extLst>
      <p:ext uri="{BB962C8B-B14F-4D97-AF65-F5344CB8AC3E}">
        <p14:creationId xmlns:p14="http://schemas.microsoft.com/office/powerpoint/2010/main" val="302662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449C31-C4D6-4FCC-A8B6-A1D50266504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3"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4E449C31-C4D6-4FCC-A8B6-A1D5026650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3A10119-DAE0-4D04-89F2-494A0A91B27B}"/>
              </a:ext>
            </a:extLst>
          </p:cNvPr>
          <p:cNvSpPr>
            <a:spLocks noGrp="1"/>
          </p:cNvSpPr>
          <p:nvPr>
            <p:ph type="title"/>
          </p:nvPr>
        </p:nvSpPr>
        <p:spPr/>
        <p:txBody>
          <a:bodyPr vert="horz"/>
          <a:lstStyle/>
          <a:p>
            <a:r>
              <a:rPr lang="nl-NL" dirty="0"/>
              <a:t>Agenda</a:t>
            </a:r>
          </a:p>
        </p:txBody>
      </p:sp>
      <p:sp>
        <p:nvSpPr>
          <p:cNvPr id="11" name="Rectangle 10">
            <a:hlinkClick r:id="" action="ppaction://noaction"/>
            <a:extLst>
              <a:ext uri="{FF2B5EF4-FFF2-40B4-BE49-F238E27FC236}">
                <a16:creationId xmlns:a16="http://schemas.microsoft.com/office/drawing/2014/main" id="{BC4824D6-48FC-4640-807E-056096679781}"/>
              </a:ext>
            </a:extLst>
          </p:cNvPr>
          <p:cNvSpPr/>
          <p:nvPr/>
        </p:nvSpPr>
        <p:spPr>
          <a:xfrm>
            <a:off x="666747" y="3519651"/>
            <a:ext cx="10866441" cy="861688"/>
          </a:xfrm>
          <a:prstGeom prst="rect">
            <a:avLst/>
          </a:prstGeom>
          <a:solidFill>
            <a:srgbClr val="22777B"/>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bg1"/>
                </a:solidFill>
              </a:rPr>
              <a:t>3. Werking en impact t</a:t>
            </a:r>
            <a:r>
              <a:rPr lang="nl-NL" sz="1800" b="1" dirty="0">
                <a:solidFill>
                  <a:schemeClr val="bg1"/>
                </a:solidFill>
                <a:latin typeface="Corbel" panose="020B0503020204020204" pitchFamily="34" charset="0"/>
                <a:cs typeface="+mn-cs"/>
              </a:rPr>
              <a:t>aakmutaties</a:t>
            </a:r>
          </a:p>
        </p:txBody>
      </p:sp>
      <p:sp>
        <p:nvSpPr>
          <p:cNvPr id="12" name="Rectangle 11">
            <a:hlinkClick r:id="" action="ppaction://noaction"/>
            <a:extLst>
              <a:ext uri="{FF2B5EF4-FFF2-40B4-BE49-F238E27FC236}">
                <a16:creationId xmlns:a16="http://schemas.microsoft.com/office/drawing/2014/main" id="{A1630BA8-CC1C-4867-BF70-F2B8428E50AB}"/>
              </a:ext>
            </a:extLst>
          </p:cNvPr>
          <p:cNvSpPr/>
          <p:nvPr/>
        </p:nvSpPr>
        <p:spPr>
          <a:xfrm>
            <a:off x="666747" y="4483345"/>
            <a:ext cx="10866441" cy="861688"/>
          </a:xfrm>
          <a:prstGeom prst="rect">
            <a:avLst/>
          </a:prstGeom>
          <a:solidFill>
            <a:schemeClr val="bg1">
              <a:lumMod val="95000"/>
            </a:schemeClr>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lumMod val="75000"/>
                    <a:lumOff val="25000"/>
                  </a:schemeClr>
                </a:solidFill>
                <a:cs typeface="+mn-cs"/>
              </a:rPr>
              <a:t>4. </a:t>
            </a:r>
            <a:r>
              <a:rPr lang="nl-NL" sz="1800" b="1" dirty="0">
                <a:solidFill>
                  <a:srgbClr val="000000"/>
                </a:solidFill>
                <a:latin typeface="Corbel" panose="020B0503020204020204" pitchFamily="34" charset="0"/>
                <a:cs typeface="+mn-cs"/>
              </a:rPr>
              <a:t>Observaties &amp; suggesties voor verbetering</a:t>
            </a:r>
          </a:p>
        </p:txBody>
      </p:sp>
      <p:sp>
        <p:nvSpPr>
          <p:cNvPr id="14" name="Rectangle 13">
            <a:hlinkClick r:id="" action="ppaction://noaction"/>
            <a:extLst>
              <a:ext uri="{FF2B5EF4-FFF2-40B4-BE49-F238E27FC236}">
                <a16:creationId xmlns:a16="http://schemas.microsoft.com/office/drawing/2014/main" id="{21EDAF0F-B491-4E37-B683-E1A09E5638A2}"/>
              </a:ext>
            </a:extLst>
          </p:cNvPr>
          <p:cNvSpPr/>
          <p:nvPr/>
        </p:nvSpPr>
        <p:spPr>
          <a:xfrm>
            <a:off x="666747" y="5447037"/>
            <a:ext cx="10866441" cy="861688"/>
          </a:xfrm>
          <a:prstGeom prst="rect">
            <a:avLst/>
          </a:prstGeom>
          <a:solidFill>
            <a:schemeClr val="bg1">
              <a:lumMod val="95000"/>
            </a:schemeClr>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lumMod val="75000"/>
                    <a:lumOff val="25000"/>
                  </a:schemeClr>
                </a:solidFill>
                <a:cs typeface="+mn-cs"/>
              </a:rPr>
              <a:t>5. </a:t>
            </a:r>
            <a:r>
              <a:rPr lang="nl-NL" sz="1800" b="1" dirty="0">
                <a:solidFill>
                  <a:srgbClr val="000000"/>
                </a:solidFill>
                <a:latin typeface="Corbel" panose="020B0503020204020204" pitchFamily="34" charset="0"/>
                <a:cs typeface="+mn-cs"/>
              </a:rPr>
              <a:t>Bijlagen	</a:t>
            </a:r>
          </a:p>
        </p:txBody>
      </p:sp>
      <p:sp>
        <p:nvSpPr>
          <p:cNvPr id="19" name="Rectangle 18">
            <a:hlinkClick r:id="" action="ppaction://noaction"/>
            <a:extLst>
              <a:ext uri="{FF2B5EF4-FFF2-40B4-BE49-F238E27FC236}">
                <a16:creationId xmlns:a16="http://schemas.microsoft.com/office/drawing/2014/main" id="{3334DF9C-BF54-407E-B72D-6043CD1B83E9}"/>
              </a:ext>
            </a:extLst>
          </p:cNvPr>
          <p:cNvSpPr/>
          <p:nvPr/>
        </p:nvSpPr>
        <p:spPr>
          <a:xfrm>
            <a:off x="666747" y="2555957"/>
            <a:ext cx="10866441" cy="861688"/>
          </a:xfrm>
          <a:prstGeom prst="rect">
            <a:avLst/>
          </a:prstGeom>
          <a:solidFill>
            <a:srgbClr val="F2F2F2"/>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a:lnSpc>
                <a:spcPct val="90000"/>
              </a:lnSpc>
              <a:spcBef>
                <a:spcPts val="750"/>
              </a:spcBef>
              <a:buClr>
                <a:srgbClr val="FF0000"/>
              </a:buClr>
              <a:buNone/>
            </a:pPr>
            <a:r>
              <a:rPr lang="nl-NL" sz="1800" b="1" dirty="0">
                <a:solidFill>
                  <a:schemeClr val="tx1"/>
                </a:solidFill>
              </a:rPr>
              <a:t>2. </a:t>
            </a:r>
            <a:r>
              <a:rPr lang="nl-NL" sz="1800" b="1" dirty="0">
                <a:solidFill>
                  <a:schemeClr val="tx1"/>
                </a:solidFill>
                <a:latin typeface="Corbel" panose="020B0503020204020204" pitchFamily="34" charset="0"/>
              </a:rPr>
              <a:t>Uitkeringsontwikkeling vergeleken met werklastontwikkeling</a:t>
            </a:r>
          </a:p>
        </p:txBody>
      </p:sp>
      <p:sp>
        <p:nvSpPr>
          <p:cNvPr id="16" name="Rectangle 15">
            <a:extLst>
              <a:ext uri="{FF2B5EF4-FFF2-40B4-BE49-F238E27FC236}">
                <a16:creationId xmlns:a16="http://schemas.microsoft.com/office/drawing/2014/main" id="{F22C7D09-505A-4CDA-A22C-A1CEFA676F98}"/>
              </a:ext>
            </a:extLst>
          </p:cNvPr>
          <p:cNvSpPr/>
          <p:nvPr/>
        </p:nvSpPr>
        <p:spPr>
          <a:xfrm>
            <a:off x="666747" y="1592263"/>
            <a:ext cx="10866441" cy="861688"/>
          </a:xfrm>
          <a:prstGeom prst="rect">
            <a:avLst/>
          </a:prstGeom>
          <a:solidFill>
            <a:srgbClr val="F2F2F2"/>
          </a:solidFill>
        </p:spPr>
        <p:txBody>
          <a:bodyPr lIns="72000" rIns="72000" rtlCol="0" anchor="ctr">
            <a:noAutofit/>
          </a:bodyPr>
          <a:lstStyle/>
          <a:p>
            <a:pPr marL="0" indent="0" defTabSz="685800">
              <a:lnSpc>
                <a:spcPct val="90000"/>
              </a:lnSpc>
              <a:spcBef>
                <a:spcPts val="750"/>
              </a:spcBef>
              <a:buClr>
                <a:srgbClr val="FF0000"/>
              </a:buClr>
              <a:buNone/>
            </a:pPr>
            <a:r>
              <a:rPr kumimoji="0" lang="nl-NL" sz="1800" b="1" i="0" u="none" strike="noStrike" kern="1200" cap="none" spc="0" normalizeH="0" baseline="0" noProof="0" dirty="0">
                <a:ln>
                  <a:noFill/>
                </a:ln>
                <a:effectLst/>
                <a:uLnTx/>
                <a:uFillTx/>
                <a:latin typeface="Corbel" panose="020B0503020204020204" pitchFamily="34" charset="0"/>
                <a:ea typeface="+mn-ea"/>
                <a:cs typeface="+mn-cs"/>
              </a:rPr>
              <a:t>1. Introductie algemene uitkering gemeentefonds</a:t>
            </a:r>
          </a:p>
        </p:txBody>
      </p:sp>
      <p:sp>
        <p:nvSpPr>
          <p:cNvPr id="9" name="Slide Number Placeholder 4">
            <a:extLst>
              <a:ext uri="{FF2B5EF4-FFF2-40B4-BE49-F238E27FC236}">
                <a16:creationId xmlns:a16="http://schemas.microsoft.com/office/drawing/2014/main" id="{84B7EF01-2879-42EB-8744-46877A302B50}"/>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18</a:t>
            </a:fld>
            <a:endParaRPr lang="nl-NL" noProof="0" dirty="0"/>
          </a:p>
        </p:txBody>
      </p:sp>
    </p:spTree>
    <p:extLst>
      <p:ext uri="{BB962C8B-B14F-4D97-AF65-F5344CB8AC3E}">
        <p14:creationId xmlns:p14="http://schemas.microsoft.com/office/powerpoint/2010/main" val="334361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67C9A948-1A15-40AC-A0B9-12EEF4BAA38E}"/>
              </a:ext>
            </a:extLst>
          </p:cNvPr>
          <p:cNvGraphicFramePr>
            <a:graphicFrameLocks noChangeAspect="1"/>
          </p:cNvGraphicFramePr>
          <p:nvPr>
            <p:custDataLst>
              <p:tags r:id="rId2"/>
            </p:custDataLst>
            <p:extLst>
              <p:ext uri="{D42A27DB-BD31-4B8C-83A1-F6EECF244321}">
                <p14:modId xmlns:p14="http://schemas.microsoft.com/office/powerpoint/2010/main" val="2585569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7"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67C9A948-1A15-40AC-A0B9-12EEF4BAA3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1E7D7AE4-4642-4920-86EF-165A586B179E}"/>
              </a:ext>
            </a:extLst>
          </p:cNvPr>
          <p:cNvSpPr>
            <a:spLocks noGrp="1"/>
          </p:cNvSpPr>
          <p:nvPr>
            <p:ph type="body" sz="quarter" idx="34"/>
          </p:nvPr>
        </p:nvSpPr>
        <p:spPr>
          <a:xfrm>
            <a:off x="6237221" y="1673329"/>
            <a:ext cx="5292000" cy="360000"/>
          </a:xfrm>
        </p:spPr>
        <p:txBody>
          <a:bodyPr/>
          <a:lstStyle/>
          <a:p>
            <a:r>
              <a:rPr lang="nl-NL" dirty="0"/>
              <a:t>Ontwikkeling van de werklast</a:t>
            </a:r>
          </a:p>
          <a:p>
            <a:endParaRPr lang="nl-NL" dirty="0"/>
          </a:p>
        </p:txBody>
      </p:sp>
      <p:sp>
        <p:nvSpPr>
          <p:cNvPr id="5" name="Text Placeholder 4">
            <a:extLst>
              <a:ext uri="{FF2B5EF4-FFF2-40B4-BE49-F238E27FC236}">
                <a16:creationId xmlns:a16="http://schemas.microsoft.com/office/drawing/2014/main" id="{974BB038-70EE-4790-B471-85BBAB868C91}"/>
              </a:ext>
            </a:extLst>
          </p:cNvPr>
          <p:cNvSpPr>
            <a:spLocks noGrp="1"/>
          </p:cNvSpPr>
          <p:nvPr>
            <p:ph type="body" sz="quarter" idx="30"/>
          </p:nvPr>
        </p:nvSpPr>
        <p:spPr>
          <a:xfrm>
            <a:off x="662780" y="1673329"/>
            <a:ext cx="5292000" cy="360000"/>
          </a:xfrm>
        </p:spPr>
        <p:txBody>
          <a:bodyPr/>
          <a:lstStyle/>
          <a:p>
            <a:r>
              <a:rPr lang="nl-NL" dirty="0"/>
              <a:t>Ontwikkeling van de uitkering</a:t>
            </a:r>
          </a:p>
        </p:txBody>
      </p:sp>
      <p:sp>
        <p:nvSpPr>
          <p:cNvPr id="7" name="Title 6">
            <a:extLst>
              <a:ext uri="{FF2B5EF4-FFF2-40B4-BE49-F238E27FC236}">
                <a16:creationId xmlns:a16="http://schemas.microsoft.com/office/drawing/2014/main" id="{6D4EE8D9-4232-4876-B14C-EF5787B5FC07}"/>
              </a:ext>
            </a:extLst>
          </p:cNvPr>
          <p:cNvSpPr>
            <a:spLocks noGrp="1"/>
          </p:cNvSpPr>
          <p:nvPr>
            <p:ph type="title"/>
          </p:nvPr>
        </p:nvSpPr>
        <p:spPr/>
        <p:txBody>
          <a:bodyPr vert="horz"/>
          <a:lstStyle/>
          <a:p>
            <a:pPr marL="0" indent="0">
              <a:buNone/>
            </a:pPr>
            <a:r>
              <a:rPr lang="nl-NL" b="1" dirty="0"/>
              <a:t>Taakmutaties hebben zowel impact aan de uitkerings- als werklastkant</a:t>
            </a:r>
            <a:endParaRPr lang="nl-NL" dirty="0"/>
          </a:p>
        </p:txBody>
      </p:sp>
      <p:sp>
        <p:nvSpPr>
          <p:cNvPr id="10" name="Slide Number Placeholder 9">
            <a:extLst>
              <a:ext uri="{FF2B5EF4-FFF2-40B4-BE49-F238E27FC236}">
                <a16:creationId xmlns:a16="http://schemas.microsoft.com/office/drawing/2014/main" id="{681C019D-7A91-4C64-A265-FD7FA3676544}"/>
              </a:ext>
            </a:extLst>
          </p:cNvPr>
          <p:cNvSpPr>
            <a:spLocks noGrp="1"/>
          </p:cNvSpPr>
          <p:nvPr>
            <p:ph type="sldNum" sz="quarter" idx="12"/>
          </p:nvPr>
        </p:nvSpPr>
        <p:spPr/>
        <p:txBody>
          <a:bodyPr/>
          <a:lstStyle/>
          <a:p>
            <a:fld id="{992CD0B2-8AB2-4C6C-8876-E15753662C9B}" type="slidenum">
              <a:rPr lang="nl-NL" noProof="0" smtClean="0"/>
              <a:pPr/>
              <a:t>19</a:t>
            </a:fld>
            <a:endParaRPr lang="nl-NL" noProof="0" dirty="0"/>
          </a:p>
        </p:txBody>
      </p:sp>
      <p:cxnSp>
        <p:nvCxnSpPr>
          <p:cNvPr id="13" name="Connector: Elbow 12">
            <a:extLst>
              <a:ext uri="{FF2B5EF4-FFF2-40B4-BE49-F238E27FC236}">
                <a16:creationId xmlns:a16="http://schemas.microsoft.com/office/drawing/2014/main" id="{DE64133F-806F-4D62-9D69-B9F21BC3EEF8}"/>
              </a:ext>
            </a:extLst>
          </p:cNvPr>
          <p:cNvCxnSpPr>
            <a:cxnSpLocks/>
            <a:stCxn id="54" idx="1"/>
            <a:endCxn id="48" idx="3"/>
          </p:cNvCxnSpPr>
          <p:nvPr/>
        </p:nvCxnSpPr>
        <p:spPr>
          <a:xfrm rot="10800000" flipV="1">
            <a:off x="2237439" y="2580452"/>
            <a:ext cx="282577" cy="834074"/>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1CA55726-A7C2-48F6-9D61-75C475A2671D}"/>
              </a:ext>
            </a:extLst>
          </p:cNvPr>
          <p:cNvCxnSpPr>
            <a:cxnSpLocks/>
            <a:stCxn id="64" idx="1"/>
            <a:endCxn id="54" idx="3"/>
          </p:cNvCxnSpPr>
          <p:nvPr/>
        </p:nvCxnSpPr>
        <p:spPr>
          <a:xfrm rot="10800000" flipV="1">
            <a:off x="3972616" y="2127718"/>
            <a:ext cx="292429" cy="452733"/>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856CB87D-9973-4EEE-AF81-05A486266F48}"/>
              </a:ext>
            </a:extLst>
          </p:cNvPr>
          <p:cNvCxnSpPr>
            <a:cxnSpLocks/>
            <a:stCxn id="66" idx="1"/>
            <a:endCxn id="54" idx="3"/>
          </p:cNvCxnSpPr>
          <p:nvPr/>
        </p:nvCxnSpPr>
        <p:spPr>
          <a:xfrm rot="10800000">
            <a:off x="3972615" y="2580453"/>
            <a:ext cx="286992" cy="398355"/>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3FB5497F-7F2A-4A05-998C-2F7A09AA5475}"/>
              </a:ext>
            </a:extLst>
          </p:cNvPr>
          <p:cNvCxnSpPr>
            <a:cxnSpLocks/>
            <a:stCxn id="70" idx="1"/>
            <a:endCxn id="67" idx="3"/>
          </p:cNvCxnSpPr>
          <p:nvPr/>
        </p:nvCxnSpPr>
        <p:spPr>
          <a:xfrm rot="10800000">
            <a:off x="7682042" y="3408727"/>
            <a:ext cx="301496" cy="428843"/>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6579A3D2-AAB8-47BC-ADD9-83B4D9469959}"/>
              </a:ext>
            </a:extLst>
          </p:cNvPr>
          <p:cNvCxnSpPr>
            <a:cxnSpLocks/>
            <a:stCxn id="68" idx="1"/>
            <a:endCxn id="67" idx="3"/>
          </p:cNvCxnSpPr>
          <p:nvPr/>
        </p:nvCxnSpPr>
        <p:spPr>
          <a:xfrm rot="10800000" flipV="1">
            <a:off x="7682042" y="2999380"/>
            <a:ext cx="286992" cy="409346"/>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2A65C534-8DE2-42D1-93D1-D28B8CCCF2B2}"/>
              </a:ext>
            </a:extLst>
          </p:cNvPr>
          <p:cNvCxnSpPr>
            <a:cxnSpLocks/>
            <a:stCxn id="71" idx="1"/>
            <a:endCxn id="70" idx="3"/>
          </p:cNvCxnSpPr>
          <p:nvPr/>
        </p:nvCxnSpPr>
        <p:spPr>
          <a:xfrm rot="10800000" flipV="1">
            <a:off x="9436139" y="3417091"/>
            <a:ext cx="282577" cy="420478"/>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5094D51-81B8-451E-8C58-E6874584735E}"/>
              </a:ext>
            </a:extLst>
          </p:cNvPr>
          <p:cNvCxnSpPr>
            <a:cxnSpLocks/>
            <a:stCxn id="48" idx="3"/>
            <a:endCxn id="60" idx="1"/>
          </p:cNvCxnSpPr>
          <p:nvPr/>
        </p:nvCxnSpPr>
        <p:spPr>
          <a:xfrm>
            <a:off x="2237438" y="3414526"/>
            <a:ext cx="282577" cy="2512"/>
          </a:xfrm>
          <a:prstGeom prst="line">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132E4EDC-C6E4-4B10-BF67-6C794DB8AB7A}"/>
              </a:ext>
            </a:extLst>
          </p:cNvPr>
          <p:cNvCxnSpPr>
            <a:cxnSpLocks/>
            <a:stCxn id="48" idx="3"/>
            <a:endCxn id="63" idx="1"/>
          </p:cNvCxnSpPr>
          <p:nvPr/>
        </p:nvCxnSpPr>
        <p:spPr>
          <a:xfrm>
            <a:off x="2237438" y="3414526"/>
            <a:ext cx="282577" cy="1675684"/>
          </a:xfrm>
          <a:prstGeom prst="bentConnector3">
            <a:avLst>
              <a:gd name="adj1" fmla="val 50000"/>
            </a:avLst>
          </a:prstGeom>
          <a:ln w="19050">
            <a:solidFill>
              <a:srgbClr val="FFBD42"/>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263EAE7F-8CE7-45D1-955D-DD75B46C6A40}"/>
              </a:ext>
            </a:extLst>
          </p:cNvPr>
          <p:cNvCxnSpPr>
            <a:cxnSpLocks/>
            <a:stCxn id="73" idx="1"/>
            <a:endCxn id="70" idx="3"/>
          </p:cNvCxnSpPr>
          <p:nvPr/>
        </p:nvCxnSpPr>
        <p:spPr>
          <a:xfrm rot="10800000">
            <a:off x="9436139" y="3837570"/>
            <a:ext cx="282577" cy="1252641"/>
          </a:xfrm>
          <a:prstGeom prst="bentConnector3">
            <a:avLst>
              <a:gd name="adj1" fmla="val 50000"/>
            </a:avLst>
          </a:prstGeom>
          <a:ln w="19050">
            <a:solidFill>
              <a:srgbClr val="FFBD42"/>
            </a:solidFill>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65EDB24C-9D9A-47CC-BCA4-5E71855D94E3}"/>
              </a:ext>
            </a:extLst>
          </p:cNvPr>
          <p:cNvSpPr/>
          <p:nvPr/>
        </p:nvSpPr>
        <p:spPr>
          <a:xfrm>
            <a:off x="784838" y="3067332"/>
            <a:ext cx="1452600" cy="694387"/>
          </a:xfrm>
          <a:prstGeom prst="roundRect">
            <a:avLst>
              <a:gd name="adj" fmla="val 4781"/>
            </a:avLst>
          </a:prstGeom>
          <a:solidFill>
            <a:srgbClr val="408E94"/>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solidFill>
                  <a:schemeClr val="bg1"/>
                </a:solidFill>
              </a:rPr>
              <a:t>Uitkerings-ontwikkeling</a:t>
            </a:r>
            <a:r>
              <a:rPr lang="nl-NL" sz="1300" baseline="30000" dirty="0">
                <a:solidFill>
                  <a:schemeClr val="bg1"/>
                </a:solidFill>
              </a:rPr>
              <a:t>1</a:t>
            </a:r>
          </a:p>
        </p:txBody>
      </p:sp>
      <p:sp>
        <p:nvSpPr>
          <p:cNvPr id="54" name="Rectangle: Rounded Corners 53">
            <a:extLst>
              <a:ext uri="{FF2B5EF4-FFF2-40B4-BE49-F238E27FC236}">
                <a16:creationId xmlns:a16="http://schemas.microsoft.com/office/drawing/2014/main" id="{85BE41AF-1C56-4E22-9A2A-C551BCE0BD01}"/>
              </a:ext>
            </a:extLst>
          </p:cNvPr>
          <p:cNvSpPr/>
          <p:nvPr/>
        </p:nvSpPr>
        <p:spPr>
          <a:xfrm>
            <a:off x="2520015" y="2233258"/>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t>
            </a:r>
            <a:br>
              <a:rPr lang="nl-NL" sz="1300" dirty="0"/>
            </a:br>
            <a:r>
              <a:rPr lang="nl-NL" sz="1300" dirty="0"/>
              <a:t>BBP</a:t>
            </a:r>
            <a:r>
              <a:rPr lang="nl-NL" sz="1300" baseline="30000" dirty="0"/>
              <a:t>1</a:t>
            </a:r>
          </a:p>
        </p:txBody>
      </p:sp>
      <p:sp>
        <p:nvSpPr>
          <p:cNvPr id="60" name="Rectangle: Rounded Corners 59">
            <a:extLst>
              <a:ext uri="{FF2B5EF4-FFF2-40B4-BE49-F238E27FC236}">
                <a16:creationId xmlns:a16="http://schemas.microsoft.com/office/drawing/2014/main" id="{285DF81D-B105-49EA-8698-1538EEC083A7}"/>
              </a:ext>
            </a:extLst>
          </p:cNvPr>
          <p:cNvSpPr/>
          <p:nvPr/>
        </p:nvSpPr>
        <p:spPr>
          <a:xfrm>
            <a:off x="2520015" y="3069844"/>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300" dirty="0"/>
          </a:p>
        </p:txBody>
      </p:sp>
      <p:sp>
        <p:nvSpPr>
          <p:cNvPr id="62" name="Rectangle: Rounded Corners 61">
            <a:extLst>
              <a:ext uri="{FF2B5EF4-FFF2-40B4-BE49-F238E27FC236}">
                <a16:creationId xmlns:a16="http://schemas.microsoft.com/office/drawing/2014/main" id="{7C8DF100-281A-4F42-9037-19A45C785924}"/>
              </a:ext>
            </a:extLst>
          </p:cNvPr>
          <p:cNvSpPr/>
          <p:nvPr/>
        </p:nvSpPr>
        <p:spPr>
          <a:xfrm>
            <a:off x="2520015" y="3906430"/>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300" dirty="0"/>
          </a:p>
        </p:txBody>
      </p:sp>
      <p:sp>
        <p:nvSpPr>
          <p:cNvPr id="63" name="Rectangle: Rounded Corners 62">
            <a:extLst>
              <a:ext uri="{FF2B5EF4-FFF2-40B4-BE49-F238E27FC236}">
                <a16:creationId xmlns:a16="http://schemas.microsoft.com/office/drawing/2014/main" id="{4DF304FF-C8CE-42CD-9214-CC9D4B27FB3B}"/>
              </a:ext>
            </a:extLst>
          </p:cNvPr>
          <p:cNvSpPr/>
          <p:nvPr/>
        </p:nvSpPr>
        <p:spPr>
          <a:xfrm>
            <a:off x="2520015" y="4743016"/>
            <a:ext cx="1452600" cy="694387"/>
          </a:xfrm>
          <a:prstGeom prst="roundRect">
            <a:avLst>
              <a:gd name="adj" fmla="val 4781"/>
            </a:avLst>
          </a:prstGeom>
          <a:noFill/>
          <a:ln w="19050" cap="flat">
            <a:solidFill>
              <a:srgbClr val="FFC000"/>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dirty="0"/>
              <a:t>Taakmutaties</a:t>
            </a:r>
          </a:p>
        </p:txBody>
      </p:sp>
      <p:sp>
        <p:nvSpPr>
          <p:cNvPr id="64" name="Rectangle: Rounded Corners 63">
            <a:extLst>
              <a:ext uri="{FF2B5EF4-FFF2-40B4-BE49-F238E27FC236}">
                <a16:creationId xmlns:a16="http://schemas.microsoft.com/office/drawing/2014/main" id="{C946B40C-8F59-4EBA-BA94-871CA32B2B54}"/>
              </a:ext>
            </a:extLst>
          </p:cNvPr>
          <p:cNvSpPr/>
          <p:nvPr/>
        </p:nvSpPr>
        <p:spPr>
          <a:xfrm>
            <a:off x="4265044" y="1780525"/>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aantal inwoners</a:t>
            </a:r>
          </a:p>
        </p:txBody>
      </p:sp>
      <p:sp>
        <p:nvSpPr>
          <p:cNvPr id="66" name="Rectangle: Rounded Corners 65">
            <a:extLst>
              <a:ext uri="{FF2B5EF4-FFF2-40B4-BE49-F238E27FC236}">
                <a16:creationId xmlns:a16="http://schemas.microsoft.com/office/drawing/2014/main" id="{23D6BF9E-F786-4B27-B2E0-C4852058DB22}"/>
              </a:ext>
            </a:extLst>
          </p:cNvPr>
          <p:cNvSpPr/>
          <p:nvPr/>
        </p:nvSpPr>
        <p:spPr>
          <a:xfrm>
            <a:off x="4259607" y="2631613"/>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t>
            </a:r>
            <a:br>
              <a:rPr lang="nl-NL" sz="1300" dirty="0"/>
            </a:br>
            <a:r>
              <a:rPr lang="nl-NL" sz="1300" dirty="0"/>
              <a:t>BBP / inwoner</a:t>
            </a:r>
          </a:p>
        </p:txBody>
      </p:sp>
      <p:sp>
        <p:nvSpPr>
          <p:cNvPr id="67" name="Rectangle: Rounded Corners 66">
            <a:extLst>
              <a:ext uri="{FF2B5EF4-FFF2-40B4-BE49-F238E27FC236}">
                <a16:creationId xmlns:a16="http://schemas.microsoft.com/office/drawing/2014/main" id="{93331030-72F4-4926-A073-7E1D526F78C2}"/>
              </a:ext>
            </a:extLst>
          </p:cNvPr>
          <p:cNvSpPr/>
          <p:nvPr/>
        </p:nvSpPr>
        <p:spPr>
          <a:xfrm>
            <a:off x="6229442" y="3061532"/>
            <a:ext cx="1452600" cy="694387"/>
          </a:xfrm>
          <a:prstGeom prst="roundRect">
            <a:avLst>
              <a:gd name="adj" fmla="val 4781"/>
            </a:avLst>
          </a:prstGeom>
          <a:solidFill>
            <a:srgbClr val="408E94"/>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solidFill>
                  <a:schemeClr val="bg1"/>
                </a:solidFill>
              </a:rPr>
              <a:t>Werklast- ontwikkeling</a:t>
            </a:r>
            <a:endParaRPr lang="nl-NL" sz="1300" dirty="0">
              <a:solidFill>
                <a:schemeClr val="bg2"/>
              </a:solidFill>
            </a:endParaRPr>
          </a:p>
        </p:txBody>
      </p:sp>
      <p:sp>
        <p:nvSpPr>
          <p:cNvPr id="68" name="Rectangle: Rounded Corners 67">
            <a:extLst>
              <a:ext uri="{FF2B5EF4-FFF2-40B4-BE49-F238E27FC236}">
                <a16:creationId xmlns:a16="http://schemas.microsoft.com/office/drawing/2014/main" id="{620C6169-4518-47C3-97A2-8CF29095CAC1}"/>
              </a:ext>
            </a:extLst>
          </p:cNvPr>
          <p:cNvSpPr/>
          <p:nvPr/>
        </p:nvSpPr>
        <p:spPr>
          <a:xfrm>
            <a:off x="7969034" y="2652186"/>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aantal inwoners</a:t>
            </a:r>
          </a:p>
        </p:txBody>
      </p:sp>
      <p:sp>
        <p:nvSpPr>
          <p:cNvPr id="70" name="Rectangle: Rounded Corners 69">
            <a:extLst>
              <a:ext uri="{FF2B5EF4-FFF2-40B4-BE49-F238E27FC236}">
                <a16:creationId xmlns:a16="http://schemas.microsoft.com/office/drawing/2014/main" id="{A47F7A09-D10D-4241-ADAB-8F1B6B2B4224}"/>
              </a:ext>
            </a:extLst>
          </p:cNvPr>
          <p:cNvSpPr/>
          <p:nvPr/>
        </p:nvSpPr>
        <p:spPr>
          <a:xfrm>
            <a:off x="7983538" y="3490375"/>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werklast / inwoner</a:t>
            </a:r>
          </a:p>
        </p:txBody>
      </p:sp>
      <p:sp>
        <p:nvSpPr>
          <p:cNvPr id="71" name="Rectangle: Rounded Corners 70">
            <a:extLst>
              <a:ext uri="{FF2B5EF4-FFF2-40B4-BE49-F238E27FC236}">
                <a16:creationId xmlns:a16="http://schemas.microsoft.com/office/drawing/2014/main" id="{C3EC8A92-CD09-493D-BFD8-2D584B3B3450}"/>
              </a:ext>
            </a:extLst>
          </p:cNvPr>
          <p:cNvSpPr/>
          <p:nvPr/>
        </p:nvSpPr>
        <p:spPr>
          <a:xfrm>
            <a:off x="9718715" y="3069897"/>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doelgroepen</a:t>
            </a:r>
          </a:p>
        </p:txBody>
      </p:sp>
      <p:sp>
        <p:nvSpPr>
          <p:cNvPr id="72" name="Rectangle: Rounded Corners 71">
            <a:extLst>
              <a:ext uri="{FF2B5EF4-FFF2-40B4-BE49-F238E27FC236}">
                <a16:creationId xmlns:a16="http://schemas.microsoft.com/office/drawing/2014/main" id="{5B43831C-4B9B-471C-88DD-77D1EC472E3F}"/>
              </a:ext>
            </a:extLst>
          </p:cNvPr>
          <p:cNvSpPr/>
          <p:nvPr/>
        </p:nvSpPr>
        <p:spPr>
          <a:xfrm>
            <a:off x="9718715" y="3906424"/>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Niet verklaarde ontwikkeling</a:t>
            </a:r>
          </a:p>
        </p:txBody>
      </p:sp>
      <p:sp>
        <p:nvSpPr>
          <p:cNvPr id="73" name="Rectangle: Rounded Corners 72">
            <a:extLst>
              <a:ext uri="{FF2B5EF4-FFF2-40B4-BE49-F238E27FC236}">
                <a16:creationId xmlns:a16="http://schemas.microsoft.com/office/drawing/2014/main" id="{F700EF9E-1D78-4400-829C-55D90F270FC2}"/>
              </a:ext>
            </a:extLst>
          </p:cNvPr>
          <p:cNvSpPr/>
          <p:nvPr/>
        </p:nvSpPr>
        <p:spPr>
          <a:xfrm>
            <a:off x="9718715" y="4743016"/>
            <a:ext cx="1452600" cy="694387"/>
          </a:xfrm>
          <a:prstGeom prst="roundRect">
            <a:avLst>
              <a:gd name="adj" fmla="val 4781"/>
            </a:avLst>
          </a:prstGeom>
          <a:noFill/>
          <a:ln w="19050" cap="flat">
            <a:solidFill>
              <a:srgbClr val="FFC000"/>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dirty="0"/>
              <a:t>Taakmutaties</a:t>
            </a:r>
          </a:p>
        </p:txBody>
      </p:sp>
      <p:sp>
        <p:nvSpPr>
          <p:cNvPr id="24" name="TextBox 23">
            <a:extLst>
              <a:ext uri="{FF2B5EF4-FFF2-40B4-BE49-F238E27FC236}">
                <a16:creationId xmlns:a16="http://schemas.microsoft.com/office/drawing/2014/main" id="{75C98D6B-EA99-4946-AF38-5FAD9BBBB229}"/>
              </a:ext>
            </a:extLst>
          </p:cNvPr>
          <p:cNvSpPr txBox="1"/>
          <p:nvPr/>
        </p:nvSpPr>
        <p:spPr>
          <a:xfrm>
            <a:off x="2479270" y="3941154"/>
            <a:ext cx="1542474" cy="433057"/>
          </a:xfrm>
          <a:prstGeom prst="rect">
            <a:avLst/>
          </a:prstGeom>
        </p:spPr>
        <p:txBody>
          <a:bodyPr vert="horz" wrap="square" lIns="91440" tIns="45720" rIns="91440" bIns="45720" rtlCol="0" anchor="t">
            <a:noAutofit/>
          </a:bodyPr>
          <a:lstStyle/>
          <a:p>
            <a:pPr marL="0" indent="0" algn="ctr">
              <a:buNone/>
            </a:pPr>
            <a:r>
              <a:rPr lang="nl-NL" sz="1300" dirty="0"/>
              <a:t>Ontwikkeling </a:t>
            </a:r>
            <a:br>
              <a:rPr lang="nl-NL" sz="1300" dirty="0"/>
            </a:br>
            <a:r>
              <a:rPr lang="nl-NL" sz="1300" dirty="0"/>
              <a:t>ARU / Rijksuitgaven</a:t>
            </a:r>
          </a:p>
        </p:txBody>
      </p:sp>
      <p:sp>
        <p:nvSpPr>
          <p:cNvPr id="57" name="TextBox 56">
            <a:extLst>
              <a:ext uri="{FF2B5EF4-FFF2-40B4-BE49-F238E27FC236}">
                <a16:creationId xmlns:a16="http://schemas.microsoft.com/office/drawing/2014/main" id="{1F5FF060-E556-4ABF-A2B3-B1A81635A2EF}"/>
              </a:ext>
            </a:extLst>
          </p:cNvPr>
          <p:cNvSpPr txBox="1"/>
          <p:nvPr/>
        </p:nvSpPr>
        <p:spPr>
          <a:xfrm>
            <a:off x="2479270" y="3100466"/>
            <a:ext cx="1542474" cy="433057"/>
          </a:xfrm>
          <a:prstGeom prst="rect">
            <a:avLst/>
          </a:prstGeom>
        </p:spPr>
        <p:txBody>
          <a:bodyPr vert="horz" wrap="square" lIns="91440" tIns="45720" rIns="91440" bIns="45720" rtlCol="0" anchor="t">
            <a:noAutofit/>
          </a:bodyPr>
          <a:lstStyle/>
          <a:p>
            <a:pPr marL="0" indent="0" algn="ctr">
              <a:buNone/>
            </a:pPr>
            <a:r>
              <a:rPr lang="nl-NL" sz="1300" dirty="0"/>
              <a:t>Ontwikkeling </a:t>
            </a:r>
            <a:br>
              <a:rPr lang="nl-NL" sz="1300" dirty="0"/>
            </a:br>
            <a:r>
              <a:rPr lang="nl-NL" sz="1300" dirty="0"/>
              <a:t>Rijksuitgaven / BBP</a:t>
            </a:r>
          </a:p>
        </p:txBody>
      </p:sp>
      <p:sp>
        <p:nvSpPr>
          <p:cNvPr id="39" name="Speech Bubble: Rectangle 38">
            <a:extLst>
              <a:ext uri="{FF2B5EF4-FFF2-40B4-BE49-F238E27FC236}">
                <a16:creationId xmlns:a16="http://schemas.microsoft.com/office/drawing/2014/main" id="{8C959628-07BA-49C1-8D9F-02B267947933}"/>
              </a:ext>
            </a:extLst>
          </p:cNvPr>
          <p:cNvSpPr/>
          <p:nvPr/>
        </p:nvSpPr>
        <p:spPr>
          <a:xfrm>
            <a:off x="2663301" y="5624410"/>
            <a:ext cx="6915705" cy="691195"/>
          </a:xfrm>
          <a:prstGeom prst="wedgeRectCallout">
            <a:avLst>
              <a:gd name="adj1" fmla="val -29922"/>
              <a:gd name="adj2" fmla="val -67829"/>
            </a:avLst>
          </a:prstGeom>
          <a:noFill/>
          <a:ln w="19050" cap="flat">
            <a:solidFill>
              <a:srgbClr val="FFC000"/>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t>Taakmutaties veranderen zowel de werklast als de basis van de AU gemeentefonds. </a:t>
            </a:r>
            <a:br>
              <a:rPr lang="nl-NL" dirty="0"/>
            </a:br>
            <a:r>
              <a:rPr lang="nl-NL" dirty="0"/>
              <a:t>Wanneer deze correct worden doorgevoerd hebben ze op het invoermoment geen effect op de financiële positie van de gemeente (= budgetneutraal)</a:t>
            </a:r>
          </a:p>
        </p:txBody>
      </p:sp>
      <p:cxnSp>
        <p:nvCxnSpPr>
          <p:cNvPr id="65" name="Connector: Elbow 64">
            <a:extLst>
              <a:ext uri="{FF2B5EF4-FFF2-40B4-BE49-F238E27FC236}">
                <a16:creationId xmlns:a16="http://schemas.microsoft.com/office/drawing/2014/main" id="{E391159F-E533-4AA7-84F5-66EF73C2FC33}"/>
              </a:ext>
            </a:extLst>
          </p:cNvPr>
          <p:cNvCxnSpPr>
            <a:cxnSpLocks/>
            <a:stCxn id="72" idx="1"/>
            <a:endCxn id="70" idx="3"/>
          </p:cNvCxnSpPr>
          <p:nvPr/>
        </p:nvCxnSpPr>
        <p:spPr>
          <a:xfrm rot="10800000">
            <a:off x="9436139" y="3837570"/>
            <a:ext cx="282577" cy="416049"/>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4EB3734E-61AA-4E06-9993-B8D7DF65937F}"/>
              </a:ext>
            </a:extLst>
          </p:cNvPr>
          <p:cNvCxnSpPr>
            <a:cxnSpLocks/>
            <a:stCxn id="48" idx="3"/>
            <a:endCxn id="62" idx="1"/>
          </p:cNvCxnSpPr>
          <p:nvPr/>
        </p:nvCxnSpPr>
        <p:spPr>
          <a:xfrm>
            <a:off x="2237438" y="3414526"/>
            <a:ext cx="282577" cy="839098"/>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sp>
        <p:nvSpPr>
          <p:cNvPr id="40" name="Text Placeholder 7">
            <a:extLst>
              <a:ext uri="{FF2B5EF4-FFF2-40B4-BE49-F238E27FC236}">
                <a16:creationId xmlns:a16="http://schemas.microsoft.com/office/drawing/2014/main" id="{787484C7-5A3E-4F24-B3FE-550286DCFC7F}"/>
              </a:ext>
            </a:extLst>
          </p:cNvPr>
          <p:cNvSpPr txBox="1">
            <a:spLocks/>
          </p:cNvSpPr>
          <p:nvPr/>
        </p:nvSpPr>
        <p:spPr>
          <a:xfrm>
            <a:off x="662780" y="6411293"/>
            <a:ext cx="10868400" cy="420076"/>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a:p>
            <a:endParaRPr lang="nl-NL" dirty="0"/>
          </a:p>
          <a:p>
            <a:endParaRPr lang="nl-NL" dirty="0"/>
          </a:p>
          <a:p>
            <a:endParaRPr lang="nl-NL" dirty="0"/>
          </a:p>
          <a:p>
            <a:endParaRPr lang="nl-NL" dirty="0"/>
          </a:p>
          <a:p>
            <a:endParaRPr lang="nl-NL" dirty="0"/>
          </a:p>
          <a:p>
            <a:pPr marL="0" indent="0">
              <a:buNone/>
            </a:pPr>
            <a:r>
              <a:rPr lang="nl-NL" dirty="0">
                <a:solidFill>
                  <a:schemeClr val="bg1"/>
                </a:solidFill>
              </a:rPr>
              <a:t>* Afgeleide raming</a:t>
            </a:r>
          </a:p>
          <a:p>
            <a:pPr marL="0" indent="0">
              <a:buNone/>
            </a:pPr>
            <a:r>
              <a:rPr lang="nl-NL" dirty="0"/>
              <a:t>1. In dit document worden de uitkeringsontwikkeling en ontwikkeling van BBP weergegeven als waarden gecorrigeerd voor inflatie</a:t>
            </a:r>
          </a:p>
          <a:p>
            <a:pPr marL="0" indent="0">
              <a:buNone/>
            </a:pPr>
            <a:r>
              <a:rPr lang="nl-NL" dirty="0">
                <a:solidFill>
                  <a:schemeClr val="bg1"/>
                </a:solidFill>
              </a:rPr>
              <a:t>2. De bestedingsruimteontwikkeling is de ontwikkeling van de effectieve bestedingsruimte (i.e. hoeveel kunnen gemeenten uitgeven relatief t.o.v. het werk dat zij dienen te verrichten)</a:t>
            </a:r>
          </a:p>
          <a:p>
            <a:endParaRPr lang="nl-NL" dirty="0"/>
          </a:p>
        </p:txBody>
      </p:sp>
    </p:spTree>
    <p:extLst>
      <p:ext uri="{BB962C8B-B14F-4D97-AF65-F5344CB8AC3E}">
        <p14:creationId xmlns:p14="http://schemas.microsoft.com/office/powerpoint/2010/main" val="142122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11705A2-1CB3-4507-A2C8-C54E934E80D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5"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911705A2-1CB3-4507-A2C8-C54E934E80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C6E63273-C600-4B08-89FA-24589518077A}"/>
              </a:ext>
            </a:extLst>
          </p:cNvPr>
          <p:cNvSpPr>
            <a:spLocks noGrp="1"/>
          </p:cNvSpPr>
          <p:nvPr>
            <p:ph sz="quarter" idx="31"/>
          </p:nvPr>
        </p:nvSpPr>
        <p:spPr>
          <a:xfrm>
            <a:off x="662780" y="2230604"/>
            <a:ext cx="10868400" cy="3813827"/>
          </a:xfrm>
        </p:spPr>
        <p:txBody>
          <a:bodyPr/>
          <a:lstStyle/>
          <a:p>
            <a:pPr marL="0" indent="0">
              <a:buNone/>
            </a:pPr>
            <a:r>
              <a:rPr lang="nl-NL" sz="3600" b="1" dirty="0">
                <a:solidFill>
                  <a:schemeClr val="tx1"/>
                </a:solidFill>
              </a:rPr>
              <a:t>Via het gemeentefonds ontvangen gemeenten een significant deel van hun begroting. </a:t>
            </a:r>
            <a:r>
              <a:rPr lang="nl-NL" sz="3600" b="1" dirty="0">
                <a:solidFill>
                  <a:srgbClr val="22777B"/>
                </a:solidFill>
              </a:rPr>
              <a:t>Dit document verschaft inzicht in hoeverre de totale algemene uitkering zich in verhouding met de totale gemeentelijke werklast heeft ontwikkeld.</a:t>
            </a:r>
            <a:r>
              <a:rPr lang="nl-NL" sz="3600" b="1" dirty="0">
                <a:solidFill>
                  <a:schemeClr val="tx1"/>
                </a:solidFill>
              </a:rPr>
              <a:t> </a:t>
            </a:r>
            <a:br>
              <a:rPr lang="nl-NL" sz="3600" b="1" dirty="0">
                <a:solidFill>
                  <a:schemeClr val="tx1"/>
                </a:solidFill>
              </a:rPr>
            </a:br>
            <a:endParaRPr lang="nl-NL" sz="1800" dirty="0">
              <a:solidFill>
                <a:schemeClr val="tx1"/>
              </a:solidFill>
            </a:endParaRPr>
          </a:p>
        </p:txBody>
      </p:sp>
      <p:sp>
        <p:nvSpPr>
          <p:cNvPr id="5" name="Slide Number Placeholder 4">
            <a:extLst>
              <a:ext uri="{FF2B5EF4-FFF2-40B4-BE49-F238E27FC236}">
                <a16:creationId xmlns:a16="http://schemas.microsoft.com/office/drawing/2014/main" id="{AD59F968-C1B6-4648-B2AD-70D89E367192}"/>
              </a:ext>
            </a:extLst>
          </p:cNvPr>
          <p:cNvSpPr>
            <a:spLocks noGrp="1"/>
          </p:cNvSpPr>
          <p:nvPr>
            <p:ph type="sldNum" sz="quarter" idx="12"/>
          </p:nvPr>
        </p:nvSpPr>
        <p:spPr/>
        <p:txBody>
          <a:bodyPr/>
          <a:lstStyle/>
          <a:p>
            <a:fld id="{992CD0B2-8AB2-4C6C-8876-E15753662C9B}" type="slidenum">
              <a:rPr lang="nl-NL" noProof="0" smtClean="0"/>
              <a:pPr/>
              <a:t>2</a:t>
            </a:fld>
            <a:endParaRPr lang="nl-NL" noProof="0" dirty="0"/>
          </a:p>
        </p:txBody>
      </p:sp>
      <p:sp>
        <p:nvSpPr>
          <p:cNvPr id="7" name="Title 6">
            <a:extLst>
              <a:ext uri="{FF2B5EF4-FFF2-40B4-BE49-F238E27FC236}">
                <a16:creationId xmlns:a16="http://schemas.microsoft.com/office/drawing/2014/main" id="{48BDA51D-BD53-4750-B525-224C9919A9AB}"/>
              </a:ext>
            </a:extLst>
          </p:cNvPr>
          <p:cNvSpPr>
            <a:spLocks noGrp="1"/>
          </p:cNvSpPr>
          <p:nvPr>
            <p:ph type="title"/>
          </p:nvPr>
        </p:nvSpPr>
        <p:spPr/>
        <p:txBody>
          <a:bodyPr vert="horz"/>
          <a:lstStyle/>
          <a:p>
            <a:r>
              <a:rPr lang="nl-NL" dirty="0"/>
              <a:t>Focus van dit document</a:t>
            </a:r>
          </a:p>
        </p:txBody>
      </p:sp>
    </p:spTree>
    <p:extLst>
      <p:ext uri="{BB962C8B-B14F-4D97-AF65-F5344CB8AC3E}">
        <p14:creationId xmlns:p14="http://schemas.microsoft.com/office/powerpoint/2010/main" val="212310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BE5DC69-3A97-47A6-8685-ED655887B336}"/>
              </a:ext>
            </a:extLst>
          </p:cNvPr>
          <p:cNvGraphicFramePr>
            <a:graphicFrameLocks noChangeAspect="1"/>
          </p:cNvGraphicFramePr>
          <p:nvPr>
            <p:custDataLst>
              <p:tags r:id="rId2"/>
            </p:custDataLst>
            <p:extLst>
              <p:ext uri="{D42A27DB-BD31-4B8C-83A1-F6EECF244321}">
                <p14:modId xmlns:p14="http://schemas.microsoft.com/office/powerpoint/2010/main" val="137141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1" name="think-cell Slide" r:id="rId4" imgW="425" imgH="424" progId="TCLayout.ActiveDocument.1">
                  <p:embed/>
                </p:oleObj>
              </mc:Choice>
              <mc:Fallback>
                <p:oleObj name="think-cell Slide" r:id="rId4" imgW="425" imgH="424" progId="TCLayout.ActiveDocument.1">
                  <p:embed/>
                  <p:pic>
                    <p:nvPicPr>
                      <p:cNvPr id="6" name="Object 5" hidden="1">
                        <a:extLst>
                          <a:ext uri="{FF2B5EF4-FFF2-40B4-BE49-F238E27FC236}">
                            <a16:creationId xmlns:a16="http://schemas.microsoft.com/office/drawing/2014/main" id="{CBE5DC69-3A97-47A6-8685-ED655887B3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C06243F4-AC76-41B2-B39F-6ED0403C7D8C}"/>
              </a:ext>
            </a:extLst>
          </p:cNvPr>
          <p:cNvSpPr>
            <a:spLocks noGrp="1"/>
          </p:cNvSpPr>
          <p:nvPr>
            <p:ph type="body" sz="quarter" idx="14"/>
          </p:nvPr>
        </p:nvSpPr>
        <p:spPr/>
        <p:txBody>
          <a:bodyPr/>
          <a:lstStyle/>
          <a:p>
            <a:r>
              <a:rPr lang="nl-NL" dirty="0"/>
              <a:t>Typen taakmutatie, met voorbeeld</a:t>
            </a:r>
          </a:p>
        </p:txBody>
      </p:sp>
      <p:sp>
        <p:nvSpPr>
          <p:cNvPr id="5" name="Title 4">
            <a:extLst>
              <a:ext uri="{FF2B5EF4-FFF2-40B4-BE49-F238E27FC236}">
                <a16:creationId xmlns:a16="http://schemas.microsoft.com/office/drawing/2014/main" id="{CF163BB1-467D-4618-96F9-49B613CCA7E3}"/>
              </a:ext>
            </a:extLst>
          </p:cNvPr>
          <p:cNvSpPr>
            <a:spLocks noGrp="1"/>
          </p:cNvSpPr>
          <p:nvPr>
            <p:ph type="title"/>
          </p:nvPr>
        </p:nvSpPr>
        <p:spPr/>
        <p:txBody>
          <a:bodyPr vert="horz"/>
          <a:lstStyle/>
          <a:p>
            <a:r>
              <a:rPr lang="nl-NL" dirty="0"/>
              <a:t>Taakmutaties zijn in eerste jaar (bij juiste raming) budgetneutraal…</a:t>
            </a:r>
          </a:p>
        </p:txBody>
      </p:sp>
      <p:sp>
        <p:nvSpPr>
          <p:cNvPr id="8" name="Rectangle: Rounded Corners 7">
            <a:extLst>
              <a:ext uri="{FF2B5EF4-FFF2-40B4-BE49-F238E27FC236}">
                <a16:creationId xmlns:a16="http://schemas.microsoft.com/office/drawing/2014/main" id="{063D60AE-35D2-46E9-A51A-287E775B93E0}"/>
              </a:ext>
            </a:extLst>
          </p:cNvPr>
          <p:cNvSpPr/>
          <p:nvPr/>
        </p:nvSpPr>
        <p:spPr>
          <a:xfrm>
            <a:off x="677527" y="3915994"/>
            <a:ext cx="1565502" cy="884083"/>
          </a:xfrm>
          <a:prstGeom prst="roundRect">
            <a:avLst>
              <a:gd name="adj" fmla="val 5475"/>
            </a:avLst>
          </a:prstGeom>
          <a:solidFill>
            <a:srgbClr val="22777B"/>
          </a:solid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dirty="0">
                <a:solidFill>
                  <a:schemeClr val="bg1"/>
                </a:solidFill>
              </a:rPr>
              <a:t>Taakmutaties</a:t>
            </a:r>
          </a:p>
        </p:txBody>
      </p:sp>
      <p:sp>
        <p:nvSpPr>
          <p:cNvPr id="33" name="Rectangle: Rounded Corners 32">
            <a:extLst>
              <a:ext uri="{FF2B5EF4-FFF2-40B4-BE49-F238E27FC236}">
                <a16:creationId xmlns:a16="http://schemas.microsoft.com/office/drawing/2014/main" id="{622AA0F7-895A-4922-8DA7-2077260BA672}"/>
              </a:ext>
            </a:extLst>
          </p:cNvPr>
          <p:cNvSpPr/>
          <p:nvPr/>
        </p:nvSpPr>
        <p:spPr>
          <a:xfrm>
            <a:off x="4271277" y="3517461"/>
            <a:ext cx="1565502" cy="884083"/>
          </a:xfrm>
          <a:prstGeom prst="roundRect">
            <a:avLst>
              <a:gd name="adj" fmla="val 5475"/>
            </a:avLst>
          </a:prstGeom>
          <a:solidFill>
            <a:srgbClr val="DBDBDB"/>
          </a:solid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dirty="0"/>
              <a:t>Herijking</a:t>
            </a:r>
          </a:p>
        </p:txBody>
      </p:sp>
      <p:sp>
        <p:nvSpPr>
          <p:cNvPr id="34" name="Rectangle: Rounded Corners 33">
            <a:extLst>
              <a:ext uri="{FF2B5EF4-FFF2-40B4-BE49-F238E27FC236}">
                <a16:creationId xmlns:a16="http://schemas.microsoft.com/office/drawing/2014/main" id="{341B8445-F3E5-4B2B-A5B6-40D5AEB7BBD1}"/>
              </a:ext>
            </a:extLst>
          </p:cNvPr>
          <p:cNvSpPr/>
          <p:nvPr/>
        </p:nvSpPr>
        <p:spPr>
          <a:xfrm>
            <a:off x="4271277" y="5117435"/>
            <a:ext cx="1565502" cy="884083"/>
          </a:xfrm>
          <a:prstGeom prst="roundRect">
            <a:avLst>
              <a:gd name="adj" fmla="val 5475"/>
            </a:avLst>
          </a:prstGeom>
          <a:solidFill>
            <a:srgbClr val="DBDBDB"/>
          </a:solid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dirty="0"/>
              <a:t>Herverdeling</a:t>
            </a:r>
          </a:p>
        </p:txBody>
      </p:sp>
      <p:cxnSp>
        <p:nvCxnSpPr>
          <p:cNvPr id="10" name="Connector: Elbow 9">
            <a:extLst>
              <a:ext uri="{FF2B5EF4-FFF2-40B4-BE49-F238E27FC236}">
                <a16:creationId xmlns:a16="http://schemas.microsoft.com/office/drawing/2014/main" id="{E511D550-150B-4B49-9017-BCB0D2D12B83}"/>
              </a:ext>
            </a:extLst>
          </p:cNvPr>
          <p:cNvCxnSpPr>
            <a:cxnSpLocks/>
            <a:stCxn id="41" idx="3"/>
            <a:endCxn id="38" idx="1"/>
          </p:cNvCxnSpPr>
          <p:nvPr/>
        </p:nvCxnSpPr>
        <p:spPr>
          <a:xfrm flipV="1">
            <a:off x="4039905" y="2359529"/>
            <a:ext cx="231372" cy="799987"/>
          </a:xfrm>
          <a:prstGeom prst="bentConnector3">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F0D03CBF-297F-4E0A-A879-D897929E5F1F}"/>
              </a:ext>
            </a:extLst>
          </p:cNvPr>
          <p:cNvCxnSpPr>
            <a:cxnSpLocks/>
            <a:stCxn id="41" idx="3"/>
            <a:endCxn id="33" idx="1"/>
          </p:cNvCxnSpPr>
          <p:nvPr/>
        </p:nvCxnSpPr>
        <p:spPr>
          <a:xfrm>
            <a:off x="4039905" y="3159516"/>
            <a:ext cx="231372" cy="799987"/>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FEF19D49-96DF-463D-905C-CBAF63F16EA7}"/>
              </a:ext>
            </a:extLst>
          </p:cNvPr>
          <p:cNvCxnSpPr>
            <a:cxnSpLocks/>
            <a:stCxn id="49" idx="3"/>
            <a:endCxn id="34" idx="1"/>
          </p:cNvCxnSpPr>
          <p:nvPr/>
        </p:nvCxnSpPr>
        <p:spPr>
          <a:xfrm>
            <a:off x="4039905" y="5556556"/>
            <a:ext cx="231372" cy="2921"/>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C242225-C9D2-45B9-A52F-02C9867E1698}"/>
              </a:ext>
            </a:extLst>
          </p:cNvPr>
          <p:cNvSpPr txBox="1"/>
          <p:nvPr/>
        </p:nvSpPr>
        <p:spPr>
          <a:xfrm>
            <a:off x="6068151" y="3302932"/>
            <a:ext cx="5517208" cy="1315636"/>
          </a:xfrm>
          <a:prstGeom prst="rect">
            <a:avLst/>
          </a:prstGeom>
          <a:ln>
            <a:noFill/>
          </a:ln>
        </p:spPr>
        <p:txBody>
          <a:bodyPr vert="horz" wrap="square" lIns="91440" tIns="45720" rIns="91440" bIns="45720" rtlCol="0">
            <a:noAutofit/>
          </a:bodyPr>
          <a:lstStyle/>
          <a:p>
            <a:pPr marL="0" indent="0">
              <a:buNone/>
            </a:pPr>
            <a:r>
              <a:rPr lang="nl-NL" sz="1300" b="1" dirty="0"/>
              <a:t>Uitvoeringskosten inburgering (circulaire 2012): </a:t>
            </a:r>
            <a:r>
              <a:rPr lang="nl-NL" sz="1300" dirty="0"/>
              <a:t>Op dit moment wordt gewerkt aan een wijziging van het inburgeringsstelsel. Het is het voornemen om dit nieuwe inburgeringsstelsel in 2013 in te voeren. De algemene uitkering wordt </a:t>
            </a:r>
            <a:r>
              <a:rPr lang="nl-NL" sz="1300" b="1" dirty="0"/>
              <a:t> </a:t>
            </a:r>
            <a:r>
              <a:rPr lang="nl-NL" sz="1300" dirty="0"/>
              <a:t>in 2013 verlaagd met € 12,1 mln  (van € 36,7 mln in 2012 naar € 24,6 mln in 2013). Deze verlaging vindt plaats via de maatstaf vast bedrag voor iedere gemeente en via de maatstaf minderheden en resulteert met een totale werklastvermindering van € 8,4 mln. </a:t>
            </a:r>
            <a:r>
              <a:rPr lang="nl-NL" sz="1300" i="1" dirty="0"/>
              <a:t>(= budgetneutraal)</a:t>
            </a:r>
          </a:p>
        </p:txBody>
      </p:sp>
      <p:sp>
        <p:nvSpPr>
          <p:cNvPr id="44" name="TextBox 43">
            <a:extLst>
              <a:ext uri="{FF2B5EF4-FFF2-40B4-BE49-F238E27FC236}">
                <a16:creationId xmlns:a16="http://schemas.microsoft.com/office/drawing/2014/main" id="{EF1E5D84-ED5D-412A-89FE-4857C0FCCA77}"/>
              </a:ext>
            </a:extLst>
          </p:cNvPr>
          <p:cNvSpPr txBox="1"/>
          <p:nvPr/>
        </p:nvSpPr>
        <p:spPr>
          <a:xfrm>
            <a:off x="6064182" y="4836606"/>
            <a:ext cx="5465038" cy="1445742"/>
          </a:xfrm>
          <a:prstGeom prst="rect">
            <a:avLst/>
          </a:prstGeom>
          <a:ln>
            <a:noFill/>
          </a:ln>
        </p:spPr>
        <p:txBody>
          <a:bodyPr vert="horz" wrap="square" lIns="91440" tIns="45720" rIns="91440" bIns="45720" rtlCol="0">
            <a:noAutofit/>
          </a:bodyPr>
          <a:lstStyle/>
          <a:p>
            <a:pPr marL="0" indent="0">
              <a:buNone/>
            </a:pPr>
            <a:r>
              <a:rPr lang="nl-NL" sz="1300" b="1" dirty="0"/>
              <a:t>Landelijke taken burgerzaken (circulaire 2015):</a:t>
            </a:r>
            <a:r>
              <a:rPr lang="nl-NL" sz="1300" dirty="0"/>
              <a:t> Het vaste bedrag van de gemeente Den Haag wordt met ingang van uitkeringsjaar 2015 met € 2,4 miljoen verhoogd vanwege de kosten van de landelijke taken burgerzaken (zoals verkiezingen) die door de gemeente Den Haag worden opgepakt. </a:t>
            </a:r>
            <a:br>
              <a:rPr lang="nl-NL" sz="1300" dirty="0"/>
            </a:br>
            <a:r>
              <a:rPr lang="nl-NL" sz="1300" dirty="0"/>
              <a:t>De kosten van de landelijke taken blijken te zijn opgelopen naar € 3 miljoen. Van het huidige vaste bedrag van de gemeente Den Haag is € 0,6 miljoen te herleiden tot deze landelijke taken. Eerder is dit verschil onopgemerkt gebleven. Ter dekking wordt de uitkeringsfactor verlaagd. </a:t>
            </a:r>
            <a:r>
              <a:rPr lang="nl-NL" sz="1300" i="1" dirty="0"/>
              <a:t>(= budgetneutraal)</a:t>
            </a:r>
          </a:p>
        </p:txBody>
      </p:sp>
      <p:sp>
        <p:nvSpPr>
          <p:cNvPr id="38" name="Rectangle: Rounded Corners 37">
            <a:extLst>
              <a:ext uri="{FF2B5EF4-FFF2-40B4-BE49-F238E27FC236}">
                <a16:creationId xmlns:a16="http://schemas.microsoft.com/office/drawing/2014/main" id="{5CC746B6-111C-46B3-A6CA-C48882B60A9C}"/>
              </a:ext>
            </a:extLst>
          </p:cNvPr>
          <p:cNvSpPr/>
          <p:nvPr/>
        </p:nvSpPr>
        <p:spPr>
          <a:xfrm>
            <a:off x="4271277" y="1917487"/>
            <a:ext cx="1565502" cy="884083"/>
          </a:xfrm>
          <a:prstGeom prst="roundRect">
            <a:avLst>
              <a:gd name="adj" fmla="val 5475"/>
            </a:avLst>
          </a:prstGeom>
          <a:solidFill>
            <a:srgbClr val="DBDBDB"/>
          </a:solid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dirty="0"/>
              <a:t>Uitbreiding / inperking </a:t>
            </a:r>
          </a:p>
        </p:txBody>
      </p:sp>
      <p:cxnSp>
        <p:nvCxnSpPr>
          <p:cNvPr id="46" name="Connector: Elbow 45">
            <a:extLst>
              <a:ext uri="{FF2B5EF4-FFF2-40B4-BE49-F238E27FC236}">
                <a16:creationId xmlns:a16="http://schemas.microsoft.com/office/drawing/2014/main" id="{E6C85E34-BB1D-45D9-9B0E-B3DDEE66BB06}"/>
              </a:ext>
            </a:extLst>
          </p:cNvPr>
          <p:cNvCxnSpPr>
            <a:cxnSpLocks/>
            <a:stCxn id="8" idx="3"/>
            <a:endCxn id="41" idx="1"/>
          </p:cNvCxnSpPr>
          <p:nvPr/>
        </p:nvCxnSpPr>
        <p:spPr>
          <a:xfrm flipV="1">
            <a:off x="2243029" y="3159516"/>
            <a:ext cx="231374" cy="1198520"/>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D1A06DE-28BD-4D13-8DDC-701C40CB3798}"/>
              </a:ext>
            </a:extLst>
          </p:cNvPr>
          <p:cNvSpPr txBox="1"/>
          <p:nvPr/>
        </p:nvSpPr>
        <p:spPr>
          <a:xfrm>
            <a:off x="6068151" y="1556535"/>
            <a:ext cx="5579352" cy="1287853"/>
          </a:xfrm>
          <a:prstGeom prst="rect">
            <a:avLst/>
          </a:prstGeom>
          <a:ln>
            <a:noFill/>
          </a:ln>
        </p:spPr>
        <p:txBody>
          <a:bodyPr vert="horz" wrap="square" lIns="91440" tIns="45720" rIns="91440" bIns="45720" rtlCol="0">
            <a:noAutofit/>
          </a:bodyPr>
          <a:lstStyle/>
          <a:p>
            <a:pPr marL="0" indent="0">
              <a:buNone/>
            </a:pPr>
            <a:r>
              <a:rPr lang="nl-NL" sz="1300" b="1" dirty="0"/>
              <a:t>Aanpak fraude (circulaire 2012):</a:t>
            </a:r>
            <a:r>
              <a:rPr lang="nl-NL" sz="1300" dirty="0"/>
              <a:t> De algemene uitkering wordt vanaf 2013 met structureel € 3,8 miljoen verhoogd in verband met de inwerkingtreding van het wetsvoorstel aanpak fraude, die staat gepland voor 1 januari 2013. De middelen zijn bedoeld voor de uitvoeringskosten die gemeenten maken en worden verdeeld via de maatstaf bijstandsontvangers. Per bijstandsontvanger wordt er hiervoor in 2013 11,16 euro uitgekeerd met een totale werklast van </a:t>
            </a:r>
            <a:br>
              <a:rPr lang="nl-NL" sz="1300" dirty="0"/>
            </a:br>
            <a:r>
              <a:rPr lang="nl-NL" sz="1300" dirty="0"/>
              <a:t>€ 2,6 mln. </a:t>
            </a:r>
            <a:r>
              <a:rPr lang="nl-NL" sz="1300" i="1" dirty="0"/>
              <a:t>(= budgetneutraal)</a:t>
            </a:r>
          </a:p>
        </p:txBody>
      </p:sp>
      <p:sp>
        <p:nvSpPr>
          <p:cNvPr id="41" name="Rectangle: Rounded Corners 40">
            <a:extLst>
              <a:ext uri="{FF2B5EF4-FFF2-40B4-BE49-F238E27FC236}">
                <a16:creationId xmlns:a16="http://schemas.microsoft.com/office/drawing/2014/main" id="{28456EF6-7554-4226-9450-C34572241119}"/>
              </a:ext>
            </a:extLst>
          </p:cNvPr>
          <p:cNvSpPr/>
          <p:nvPr/>
        </p:nvSpPr>
        <p:spPr>
          <a:xfrm>
            <a:off x="2474403" y="2717474"/>
            <a:ext cx="1565502" cy="884083"/>
          </a:xfrm>
          <a:prstGeom prst="roundRect">
            <a:avLst>
              <a:gd name="adj" fmla="val 5475"/>
            </a:avLst>
          </a:prstGeom>
          <a:solidFill>
            <a:srgbClr val="68ABB0"/>
          </a:solid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dirty="0">
                <a:solidFill>
                  <a:schemeClr val="tx1"/>
                </a:solidFill>
              </a:rPr>
              <a:t>Omvang gemeentefonds</a:t>
            </a:r>
          </a:p>
        </p:txBody>
      </p:sp>
      <p:sp>
        <p:nvSpPr>
          <p:cNvPr id="49" name="Rectangle: Rounded Corners 48">
            <a:extLst>
              <a:ext uri="{FF2B5EF4-FFF2-40B4-BE49-F238E27FC236}">
                <a16:creationId xmlns:a16="http://schemas.microsoft.com/office/drawing/2014/main" id="{A820AB89-6315-4B22-AF2D-F471A0F337D6}"/>
              </a:ext>
            </a:extLst>
          </p:cNvPr>
          <p:cNvSpPr/>
          <p:nvPr/>
        </p:nvSpPr>
        <p:spPr>
          <a:xfrm>
            <a:off x="2474403" y="5114514"/>
            <a:ext cx="1565502" cy="884083"/>
          </a:xfrm>
          <a:prstGeom prst="roundRect">
            <a:avLst>
              <a:gd name="adj" fmla="val 5475"/>
            </a:avLst>
          </a:prstGeom>
          <a:solidFill>
            <a:srgbClr val="68ABB0"/>
          </a:solid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dirty="0">
                <a:solidFill>
                  <a:schemeClr val="tx1"/>
                </a:solidFill>
              </a:rPr>
              <a:t>Verdeling gemeentefonds</a:t>
            </a:r>
          </a:p>
        </p:txBody>
      </p:sp>
      <p:cxnSp>
        <p:nvCxnSpPr>
          <p:cNvPr id="50" name="Connector: Elbow 49">
            <a:extLst>
              <a:ext uri="{FF2B5EF4-FFF2-40B4-BE49-F238E27FC236}">
                <a16:creationId xmlns:a16="http://schemas.microsoft.com/office/drawing/2014/main" id="{AB373E13-6EB1-4035-AFC0-08531C10ABC0}"/>
              </a:ext>
            </a:extLst>
          </p:cNvPr>
          <p:cNvCxnSpPr>
            <a:cxnSpLocks/>
            <a:stCxn id="8" idx="3"/>
            <a:endCxn id="49" idx="1"/>
          </p:cNvCxnSpPr>
          <p:nvPr/>
        </p:nvCxnSpPr>
        <p:spPr>
          <a:xfrm>
            <a:off x="2243029" y="4358036"/>
            <a:ext cx="231374" cy="1198520"/>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sp>
        <p:nvSpPr>
          <p:cNvPr id="79" name="Footer Placeholder 8">
            <a:extLst>
              <a:ext uri="{FF2B5EF4-FFF2-40B4-BE49-F238E27FC236}">
                <a16:creationId xmlns:a16="http://schemas.microsoft.com/office/drawing/2014/main" id="{E4E10EAA-E1C4-4793-BC50-68736F87C580}"/>
              </a:ext>
            </a:extLst>
          </p:cNvPr>
          <p:cNvSpPr>
            <a:spLocks noGrp="1"/>
          </p:cNvSpPr>
          <p:nvPr>
            <p:ph type="ftr" sz="quarter" idx="3"/>
          </p:nvPr>
        </p:nvSpPr>
        <p:spPr>
          <a:xfrm>
            <a:off x="661800" y="6686783"/>
            <a:ext cx="10868400" cy="122400"/>
          </a:xfrm>
        </p:spPr>
        <p:txBody>
          <a:bodyPr/>
          <a:lstStyle/>
          <a:p>
            <a:r>
              <a:rPr lang="nl-NL" dirty="0"/>
              <a:t>Bron: Meicirculairen van 2012 en 2015 </a:t>
            </a:r>
          </a:p>
        </p:txBody>
      </p:sp>
      <p:sp>
        <p:nvSpPr>
          <p:cNvPr id="51" name="Slide Number Placeholder 4">
            <a:extLst>
              <a:ext uri="{FF2B5EF4-FFF2-40B4-BE49-F238E27FC236}">
                <a16:creationId xmlns:a16="http://schemas.microsoft.com/office/drawing/2014/main" id="{B3861DF5-6EB1-427E-9758-4E0FAC37B03E}"/>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20</a:t>
            </a:fld>
            <a:endParaRPr lang="nl-NL" noProof="0" dirty="0"/>
          </a:p>
        </p:txBody>
      </p:sp>
    </p:spTree>
    <p:extLst>
      <p:ext uri="{BB962C8B-B14F-4D97-AF65-F5344CB8AC3E}">
        <p14:creationId xmlns:p14="http://schemas.microsoft.com/office/powerpoint/2010/main" val="3750525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B594D64-339D-470A-991A-E68FB1DB14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5" name="think-cell Slide" r:id="rId4" imgW="425" imgH="424" progId="TCLayout.ActiveDocument.1">
                  <p:embed/>
                </p:oleObj>
              </mc:Choice>
              <mc:Fallback>
                <p:oleObj name="think-cell Slide" r:id="rId4" imgW="425" imgH="424" progId="TCLayout.ActiveDocument.1">
                  <p:embed/>
                  <p:pic>
                    <p:nvPicPr>
                      <p:cNvPr id="11" name="Object 10" hidden="1">
                        <a:extLst>
                          <a:ext uri="{FF2B5EF4-FFF2-40B4-BE49-F238E27FC236}">
                            <a16:creationId xmlns:a16="http://schemas.microsoft.com/office/drawing/2014/main" id="{6B594D64-339D-470A-991A-E68FB1DB14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12E4D65-97FC-478F-AB3F-6935D6BC7184}"/>
              </a:ext>
            </a:extLst>
          </p:cNvPr>
          <p:cNvSpPr>
            <a:spLocks noGrp="1"/>
          </p:cNvSpPr>
          <p:nvPr>
            <p:ph type="sldNum" sz="quarter" idx="12"/>
          </p:nvPr>
        </p:nvSpPr>
        <p:spPr/>
        <p:txBody>
          <a:bodyPr/>
          <a:lstStyle/>
          <a:p>
            <a:fld id="{992CD0B2-8AB2-4C6C-8876-E15753662C9B}" type="slidenum">
              <a:rPr lang="nl-NL" noProof="0" smtClean="0"/>
              <a:pPr/>
              <a:t>21</a:t>
            </a:fld>
            <a:endParaRPr lang="nl-NL" noProof="0" dirty="0"/>
          </a:p>
        </p:txBody>
      </p:sp>
      <p:sp>
        <p:nvSpPr>
          <p:cNvPr id="6" name="Text Placeholder 5">
            <a:extLst>
              <a:ext uri="{FF2B5EF4-FFF2-40B4-BE49-F238E27FC236}">
                <a16:creationId xmlns:a16="http://schemas.microsoft.com/office/drawing/2014/main" id="{13E5933E-48FD-4080-8659-EB5AA9AFAB9B}"/>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ACDF264F-12FD-4756-B245-6A7ACAAD50BB}"/>
              </a:ext>
            </a:extLst>
          </p:cNvPr>
          <p:cNvSpPr>
            <a:spLocks noGrp="1"/>
          </p:cNvSpPr>
          <p:nvPr>
            <p:ph type="title"/>
          </p:nvPr>
        </p:nvSpPr>
        <p:spPr/>
        <p:txBody>
          <a:bodyPr vert="horz"/>
          <a:lstStyle/>
          <a:p>
            <a:r>
              <a:rPr lang="nl-NL" dirty="0"/>
              <a:t>… echter lopen in het opvolgende jaar mee in het accres en zijn dan onderhevig aan voor- of achteruitgang</a:t>
            </a:r>
          </a:p>
        </p:txBody>
      </p:sp>
      <p:graphicFrame>
        <p:nvGraphicFramePr>
          <p:cNvPr id="15" name="Table 9">
            <a:extLst>
              <a:ext uri="{FF2B5EF4-FFF2-40B4-BE49-F238E27FC236}">
                <a16:creationId xmlns:a16="http://schemas.microsoft.com/office/drawing/2014/main" id="{8EE52BE7-416A-4802-A8A8-895C148856A4}"/>
              </a:ext>
            </a:extLst>
          </p:cNvPr>
          <p:cNvGraphicFramePr>
            <a:graphicFrameLocks noGrp="1"/>
          </p:cNvGraphicFramePr>
          <p:nvPr>
            <p:extLst>
              <p:ext uri="{D42A27DB-BD31-4B8C-83A1-F6EECF244321}">
                <p14:modId xmlns:p14="http://schemas.microsoft.com/office/powerpoint/2010/main" val="1230962758"/>
              </p:ext>
            </p:extLst>
          </p:nvPr>
        </p:nvGraphicFramePr>
        <p:xfrm>
          <a:off x="658814" y="1605069"/>
          <a:ext cx="10874434" cy="4703656"/>
        </p:xfrm>
        <a:graphic>
          <a:graphicData uri="http://schemas.openxmlformats.org/drawingml/2006/table">
            <a:tbl>
              <a:tblPr firstRow="1" bandRow="1" bandCol="1">
                <a:tableStyleId>{5C22544A-7EE6-4342-B048-85BDC9FD1C3A}</a:tableStyleId>
              </a:tblPr>
              <a:tblGrid>
                <a:gridCol w="2970197">
                  <a:extLst>
                    <a:ext uri="{9D8B030D-6E8A-4147-A177-3AD203B41FA5}">
                      <a16:colId xmlns:a16="http://schemas.microsoft.com/office/drawing/2014/main" val="2538446442"/>
                    </a:ext>
                  </a:extLst>
                </a:gridCol>
                <a:gridCol w="847496">
                  <a:extLst>
                    <a:ext uri="{9D8B030D-6E8A-4147-A177-3AD203B41FA5}">
                      <a16:colId xmlns:a16="http://schemas.microsoft.com/office/drawing/2014/main" val="3261507282"/>
                    </a:ext>
                  </a:extLst>
                </a:gridCol>
                <a:gridCol w="618951">
                  <a:extLst>
                    <a:ext uri="{9D8B030D-6E8A-4147-A177-3AD203B41FA5}">
                      <a16:colId xmlns:a16="http://schemas.microsoft.com/office/drawing/2014/main" val="3289016659"/>
                    </a:ext>
                  </a:extLst>
                </a:gridCol>
                <a:gridCol w="618951">
                  <a:extLst>
                    <a:ext uri="{9D8B030D-6E8A-4147-A177-3AD203B41FA5}">
                      <a16:colId xmlns:a16="http://schemas.microsoft.com/office/drawing/2014/main" val="371958188"/>
                    </a:ext>
                  </a:extLst>
                </a:gridCol>
                <a:gridCol w="618951">
                  <a:extLst>
                    <a:ext uri="{9D8B030D-6E8A-4147-A177-3AD203B41FA5}">
                      <a16:colId xmlns:a16="http://schemas.microsoft.com/office/drawing/2014/main" val="2212570562"/>
                    </a:ext>
                  </a:extLst>
                </a:gridCol>
                <a:gridCol w="618951">
                  <a:extLst>
                    <a:ext uri="{9D8B030D-6E8A-4147-A177-3AD203B41FA5}">
                      <a16:colId xmlns:a16="http://schemas.microsoft.com/office/drawing/2014/main" val="140841093"/>
                    </a:ext>
                  </a:extLst>
                </a:gridCol>
                <a:gridCol w="618951">
                  <a:extLst>
                    <a:ext uri="{9D8B030D-6E8A-4147-A177-3AD203B41FA5}">
                      <a16:colId xmlns:a16="http://schemas.microsoft.com/office/drawing/2014/main" val="2698601685"/>
                    </a:ext>
                  </a:extLst>
                </a:gridCol>
                <a:gridCol w="618951">
                  <a:extLst>
                    <a:ext uri="{9D8B030D-6E8A-4147-A177-3AD203B41FA5}">
                      <a16:colId xmlns:a16="http://schemas.microsoft.com/office/drawing/2014/main" val="2358320123"/>
                    </a:ext>
                  </a:extLst>
                </a:gridCol>
                <a:gridCol w="618951">
                  <a:extLst>
                    <a:ext uri="{9D8B030D-6E8A-4147-A177-3AD203B41FA5}">
                      <a16:colId xmlns:a16="http://schemas.microsoft.com/office/drawing/2014/main" val="3875905346"/>
                    </a:ext>
                  </a:extLst>
                </a:gridCol>
                <a:gridCol w="618951">
                  <a:extLst>
                    <a:ext uri="{9D8B030D-6E8A-4147-A177-3AD203B41FA5}">
                      <a16:colId xmlns:a16="http://schemas.microsoft.com/office/drawing/2014/main" val="4275805511"/>
                    </a:ext>
                  </a:extLst>
                </a:gridCol>
                <a:gridCol w="618951">
                  <a:extLst>
                    <a:ext uri="{9D8B030D-6E8A-4147-A177-3AD203B41FA5}">
                      <a16:colId xmlns:a16="http://schemas.microsoft.com/office/drawing/2014/main" val="54859511"/>
                    </a:ext>
                  </a:extLst>
                </a:gridCol>
                <a:gridCol w="618951">
                  <a:extLst>
                    <a:ext uri="{9D8B030D-6E8A-4147-A177-3AD203B41FA5}">
                      <a16:colId xmlns:a16="http://schemas.microsoft.com/office/drawing/2014/main" val="4277034132"/>
                    </a:ext>
                  </a:extLst>
                </a:gridCol>
                <a:gridCol w="40640">
                  <a:extLst>
                    <a:ext uri="{9D8B030D-6E8A-4147-A177-3AD203B41FA5}">
                      <a16:colId xmlns:a16="http://schemas.microsoft.com/office/drawing/2014/main" val="1539340426"/>
                    </a:ext>
                  </a:extLst>
                </a:gridCol>
                <a:gridCol w="826591">
                  <a:extLst>
                    <a:ext uri="{9D8B030D-6E8A-4147-A177-3AD203B41FA5}">
                      <a16:colId xmlns:a16="http://schemas.microsoft.com/office/drawing/2014/main" val="3971214370"/>
                    </a:ext>
                  </a:extLst>
                </a:gridCol>
              </a:tblGrid>
              <a:tr h="532178">
                <a:tc>
                  <a:txBody>
                    <a:bodyPr/>
                    <a:lstStyle/>
                    <a:p>
                      <a:r>
                        <a:rPr lang="nl-NL" sz="1000" dirty="0">
                          <a:latin typeface="+mn-lt"/>
                        </a:rPr>
                        <a:t>Factoren (bedragen in € mln)</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r>
                        <a:rPr lang="nl-NL" sz="1000" dirty="0">
                          <a:latin typeface="+mn-lt"/>
                        </a:rPr>
                        <a:t>Formule</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2011</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2012</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2013</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2014</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2015</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2016</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2017</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2018</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2019</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2020</a:t>
                      </a: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endParaRPr lang="nl-NL" sz="1000" dirty="0">
                        <a:latin typeface="+mn-lt"/>
                      </a:endParaRP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22777B"/>
                    </a:solidFill>
                  </a:tcPr>
                </a:tc>
                <a:tc>
                  <a:txBody>
                    <a:bodyPr/>
                    <a:lstStyle/>
                    <a:p>
                      <a:pPr algn="ctr"/>
                      <a:r>
                        <a:rPr lang="nl-NL" altLang="en-US" sz="1000" b="1" dirty="0">
                          <a:solidFill>
                            <a:schemeClr val="bg1"/>
                          </a:solidFill>
                          <a:effectLst/>
                          <a:latin typeface="+mn-lt"/>
                        </a:rPr>
                        <a:t>Som</a:t>
                      </a:r>
                      <a:endParaRPr lang="nl-NL" sz="1000" dirty="0">
                        <a:latin typeface="+mn-lt"/>
                      </a:endParaRPr>
                    </a:p>
                  </a:txBody>
                  <a:tcPr marL="0" marR="0" marT="54000" marB="54000">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22777B"/>
                    </a:solidFill>
                  </a:tcPr>
                </a:tc>
                <a:extLst>
                  <a:ext uri="{0D108BD9-81ED-4DB2-BD59-A6C34878D82A}">
                    <a16:rowId xmlns:a16="http://schemas.microsoft.com/office/drawing/2014/main" val="3499988394"/>
                  </a:ext>
                </a:extLst>
              </a:tr>
              <a:tr h="392067">
                <a:tc>
                  <a:txBody>
                    <a:bodyPr/>
                    <a:lstStyle/>
                    <a:p>
                      <a:pPr algn="l" fontAlgn="b"/>
                      <a:r>
                        <a:rPr lang="nl-NL" sz="1000" b="0" i="0" u="none" strike="noStrike" dirty="0">
                          <a:solidFill>
                            <a:srgbClr val="000000"/>
                          </a:solidFill>
                          <a:effectLst/>
                          <a:latin typeface="+mn-lt"/>
                        </a:rPr>
                        <a:t>Grondslag</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16.992</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17.757</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16.377</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16.954</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15.739</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16.804</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16.622</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17.701</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26.694</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27.763</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2297204227"/>
                  </a:ext>
                </a:extLst>
              </a:tr>
              <a:tr h="392067">
                <a:tc>
                  <a:txBody>
                    <a:bodyPr/>
                    <a:lstStyle/>
                    <a:p>
                      <a:pPr algn="r" fontAlgn="b"/>
                      <a:r>
                        <a:rPr lang="nl-NL" sz="1000" b="0" i="0" u="none" strike="noStrike" dirty="0">
                          <a:solidFill>
                            <a:srgbClr val="000000"/>
                          </a:solidFill>
                          <a:effectLst/>
                          <a:latin typeface="+mn-lt"/>
                        </a:rPr>
                        <a:t>∆ t.o.v. T-1</a:t>
                      </a:r>
                      <a:r>
                        <a:rPr lang="nl-NL" sz="1000" b="0" i="0" u="none" strike="noStrike" dirty="0">
                          <a:solidFill>
                            <a:schemeClr val="bg1"/>
                          </a:solidFill>
                          <a:effectLst/>
                          <a:latin typeface="+mn-lt"/>
                        </a:rPr>
                        <a:t>x</a:t>
                      </a:r>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A</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764</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-1380</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577</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-1215</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1065</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-182</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1079</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8993</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1069</a:t>
                      </a:r>
                    </a:p>
                  </a:txBody>
                  <a:tcPr marL="7620" marR="7620" marT="7620" marB="0" anchor="b">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177402133"/>
                  </a:ext>
                </a:extLst>
              </a:tr>
              <a:tr h="392067">
                <a:tc>
                  <a:txBody>
                    <a:bodyPr/>
                    <a:lstStyle/>
                    <a:p>
                      <a:pPr algn="l" fontAlgn="b"/>
                      <a:r>
                        <a:rPr lang="nl-NL" sz="1000" b="0" i="0" u="none" strike="noStrike" dirty="0">
                          <a:solidFill>
                            <a:srgbClr val="000000"/>
                          </a:solidFill>
                          <a:effectLst/>
                          <a:latin typeface="+mn-lt"/>
                        </a:rPr>
                        <a:t>Accres</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B</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-471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-54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342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714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166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854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1.641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1.240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431583739"/>
                  </a:ext>
                </a:extLst>
              </a:tr>
              <a:tr h="392067">
                <a:tc>
                  <a:txBody>
                    <a:bodyPr/>
                    <a:lstStyle/>
                    <a:p>
                      <a:pPr algn="l" fontAlgn="b"/>
                      <a:r>
                        <a:rPr lang="nl-NL" sz="1000" b="1" i="0" u="none" strike="noStrike" dirty="0">
                          <a:solidFill>
                            <a:srgbClr val="000000"/>
                          </a:solidFill>
                          <a:effectLst/>
                          <a:latin typeface="+mn-lt"/>
                        </a:rPr>
                        <a:t>Taakmutatie</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l" fontAlgn="ctr"/>
                      <a:r>
                        <a:rPr lang="nl-NL" sz="1000" b="1" i="0" u="none" strike="noStrike" dirty="0">
                          <a:solidFill>
                            <a:srgbClr val="000000"/>
                          </a:solidFill>
                          <a:effectLst/>
                          <a:latin typeface="+mn-lt"/>
                        </a:rPr>
                        <a:t> A - B</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1.236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-1.321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246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-1.124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397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-349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278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7.905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-165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r" fontAlgn="b"/>
                      <a:endParaRPr lang="nl-NL" sz="1000" b="1"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+ 7.101</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extLst>
                  <a:ext uri="{0D108BD9-81ED-4DB2-BD59-A6C34878D82A}">
                    <a16:rowId xmlns:a16="http://schemas.microsoft.com/office/drawing/2014/main" val="4289022540"/>
                  </a:ext>
                </a:extLst>
              </a:tr>
              <a:tr h="358176">
                <a:tc>
                  <a:txBody>
                    <a:bodyPr/>
                    <a:lstStyle/>
                    <a:p>
                      <a:pPr algn="l" fontAlgn="b"/>
                      <a:r>
                        <a:rPr lang="nl-NL" sz="1000" b="0" i="0" u="none" strike="noStrike" dirty="0">
                          <a:solidFill>
                            <a:srgbClr val="000000"/>
                          </a:solidFill>
                          <a:effectLst/>
                          <a:latin typeface="+mn-lt"/>
                        </a:rPr>
                        <a:t>Uitkeringsontwikkeling (% ∆ t.o.v. T-1)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2643198145"/>
                  </a:ext>
                </a:extLst>
              </a:tr>
              <a:tr h="358176">
                <a:tc>
                  <a:txBody>
                    <a:bodyPr/>
                    <a:lstStyle/>
                    <a:p>
                      <a:pPr algn="r" fontAlgn="b"/>
                      <a:r>
                        <a:rPr lang="nl-NL" sz="1000" b="0" i="0" u="none" strike="noStrike" dirty="0">
                          <a:solidFill>
                            <a:srgbClr val="000000"/>
                          </a:solidFill>
                          <a:effectLst/>
                          <a:latin typeface="+mn-lt"/>
                        </a:rPr>
                        <a:t>geïndexeerd ontwikkeling naar huidig </a:t>
                      </a:r>
                      <a:r>
                        <a:rPr lang="nl-NL" sz="1000" b="0" i="0" u="none" strike="noStrike" dirty="0" err="1">
                          <a:solidFill>
                            <a:srgbClr val="000000"/>
                          </a:solidFill>
                          <a:effectLst/>
                          <a:latin typeface="+mn-lt"/>
                        </a:rPr>
                        <a:t>jaar</a:t>
                      </a:r>
                      <a:r>
                        <a:rPr lang="nl-NL" sz="1000" b="0" i="0" u="none" strike="noStrike" dirty="0" err="1">
                          <a:solidFill>
                            <a:srgbClr val="FFE8BA"/>
                          </a:solidFill>
                          <a:effectLst/>
                          <a:latin typeface="+mn-lt"/>
                        </a:rPr>
                        <a:t>x</a:t>
                      </a:r>
                      <a:endParaRPr lang="nl-NL" sz="1000" b="0" i="0" u="none" strike="noStrike" dirty="0">
                        <a:solidFill>
                          <a:srgbClr val="FFE8BA"/>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C</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6,0%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10,5%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12,3%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10,3%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11,8%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7,7%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5,5%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831645359"/>
                  </a:ext>
                </a:extLst>
              </a:tr>
              <a:tr h="358176">
                <a:tc>
                  <a:txBody>
                    <a:bodyPr/>
                    <a:lstStyle/>
                    <a:p>
                      <a:pPr algn="l" fontAlgn="b"/>
                      <a:r>
                        <a:rPr lang="nl-NL" sz="1000" b="0" i="0" u="none" strike="noStrike" dirty="0">
                          <a:solidFill>
                            <a:srgbClr val="000000"/>
                          </a:solidFill>
                          <a:effectLst/>
                          <a:latin typeface="+mn-lt"/>
                        </a:rPr>
                        <a:t>Werklastontwikkeling (% ∆ t.o.v. t-1)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359735755"/>
                  </a:ext>
                </a:extLst>
              </a:tr>
              <a:tr h="358176">
                <a:tc>
                  <a:txBody>
                    <a:bodyPr/>
                    <a:lstStyle/>
                    <a:p>
                      <a:pPr algn="r" fontAlgn="b"/>
                      <a:r>
                        <a:rPr lang="nl-NL" sz="1000" b="0" i="0" u="none" strike="noStrike" dirty="0">
                          <a:solidFill>
                            <a:srgbClr val="000000"/>
                          </a:solidFill>
                          <a:effectLst/>
                          <a:latin typeface="+mn-lt"/>
                        </a:rPr>
                        <a:t>geïndexeerde ontwikkeling naar huidig </a:t>
                      </a:r>
                      <a:r>
                        <a:rPr lang="nl-NL" sz="1000" b="0" i="0" u="none" strike="noStrike" dirty="0" err="1">
                          <a:solidFill>
                            <a:srgbClr val="000000"/>
                          </a:solidFill>
                          <a:effectLst/>
                          <a:latin typeface="+mn-lt"/>
                        </a:rPr>
                        <a:t>jaar</a:t>
                      </a:r>
                      <a:r>
                        <a:rPr lang="nl-NL" sz="1000" b="0" i="0" u="none" strike="noStrike" dirty="0" err="1">
                          <a:solidFill>
                            <a:srgbClr val="FFE8BA"/>
                          </a:solidFill>
                          <a:effectLst/>
                          <a:latin typeface="+mn-lt"/>
                        </a:rPr>
                        <a:t>x</a:t>
                      </a:r>
                      <a:endParaRPr lang="nl-NL" sz="1000" b="0" i="0" u="none" strike="noStrike" dirty="0">
                        <a:solidFill>
                          <a:srgbClr val="FFE8BA"/>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D</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10,8%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10,9%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5,7%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503565141"/>
                  </a:ext>
                </a:extLst>
              </a:tr>
              <a:tr h="358176">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nl-NL" sz="1000" b="0" i="0" u="none" strike="noStrike" dirty="0">
                          <a:solidFill>
                            <a:srgbClr val="000000"/>
                          </a:solidFill>
                          <a:effectLst/>
                          <a:latin typeface="+mn-lt"/>
                        </a:rPr>
                        <a:t>Bestedingsruimteontwikkeling (geïndexeerde ontwikkeling naar huidig jaar)</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C - D</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-7,9%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6,1%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5,7%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959742747"/>
                  </a:ext>
                </a:extLst>
              </a:tr>
              <a:tr h="358176">
                <a:tc>
                  <a:txBody>
                    <a:bodyPr/>
                    <a:lstStyle/>
                    <a:p>
                      <a:pPr algn="r" fontAlgn="b"/>
                      <a:r>
                        <a:rPr lang="nl-NL" sz="1000" b="1" i="0" u="none" strike="noStrike" dirty="0">
                          <a:solidFill>
                            <a:srgbClr val="000000"/>
                          </a:solidFill>
                          <a:effectLst/>
                          <a:latin typeface="+mn-lt"/>
                        </a:rPr>
                        <a:t>Gewogen geïndexeerde bestedingsruimte-ontwikkeling </a:t>
                      </a:r>
                      <a:r>
                        <a:rPr lang="nl-NL" sz="1000" b="1" i="0" u="none" strike="noStrike" dirty="0">
                          <a:solidFill>
                            <a:srgbClr val="FFE8BA"/>
                          </a:solidFill>
                          <a:effectLst/>
                          <a:latin typeface="+mn-lt"/>
                        </a:rPr>
                        <a:t>x</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l" fontAlgn="ctr"/>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0,8%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0,3%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0,2%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3,7%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+ 3,5%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extLst>
                  <a:ext uri="{0D108BD9-81ED-4DB2-BD59-A6C34878D82A}">
                    <a16:rowId xmlns:a16="http://schemas.microsoft.com/office/drawing/2014/main" val="2032481479"/>
                  </a:ext>
                </a:extLst>
              </a:tr>
              <a:tr h="454154">
                <a:tc>
                  <a:txBody>
                    <a:bodyPr/>
                    <a:lstStyle/>
                    <a:p>
                      <a:pPr algn="l" fontAlgn="b"/>
                      <a:r>
                        <a:rPr lang="nl-NL" sz="1000" b="1" i="0" u="none" strike="noStrike" dirty="0">
                          <a:solidFill>
                            <a:srgbClr val="000000"/>
                          </a:solidFill>
                          <a:effectLst/>
                          <a:latin typeface="+mn-lt"/>
                        </a:rPr>
                        <a:t>Financiële ontwikkeling</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l" fontAlgn="ctr"/>
                      <a:r>
                        <a:rPr lang="nl-NL" sz="1000" b="1" i="0" u="none" strike="noStrike" dirty="0">
                          <a:solidFill>
                            <a:srgbClr val="000000"/>
                          </a:solidFill>
                          <a:effectLst/>
                          <a:latin typeface="+mn-lt"/>
                        </a:rPr>
                        <a:t> (A - B) * (C - D)</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-98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53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6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24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-10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16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259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-5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BD42"/>
                    </a:solidFill>
                  </a:tcPr>
                </a:tc>
                <a:tc>
                  <a:txBody>
                    <a:bodyPr/>
                    <a:lstStyle/>
                    <a:p>
                      <a:pPr algn="ctr" fontAlgn="b"/>
                      <a:r>
                        <a:rPr lang="nl-NL" sz="1000" b="1" i="0" u="none" strike="noStrike" dirty="0">
                          <a:solidFill>
                            <a:srgbClr val="000000"/>
                          </a:solidFill>
                          <a:effectLst/>
                          <a:latin typeface="+mn-lt"/>
                        </a:rPr>
                        <a:t>+ 250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extLst>
                  <a:ext uri="{0D108BD9-81ED-4DB2-BD59-A6C34878D82A}">
                    <a16:rowId xmlns:a16="http://schemas.microsoft.com/office/drawing/2014/main" val="365735212"/>
                  </a:ext>
                </a:extLst>
              </a:tr>
            </a:tbl>
          </a:graphicData>
        </a:graphic>
      </p:graphicFrame>
    </p:spTree>
    <p:extLst>
      <p:ext uri="{BB962C8B-B14F-4D97-AF65-F5344CB8AC3E}">
        <p14:creationId xmlns:p14="http://schemas.microsoft.com/office/powerpoint/2010/main" val="114416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BF9BD70E-0420-4760-9950-89A0B56660A0}"/>
              </a:ext>
            </a:extLst>
          </p:cNvPr>
          <p:cNvGraphicFramePr>
            <a:graphicFrameLocks noChangeAspect="1"/>
          </p:cNvGraphicFramePr>
          <p:nvPr>
            <p:custDataLst>
              <p:tags r:id="rId2"/>
            </p:custDataLst>
            <p:extLst>
              <p:ext uri="{D42A27DB-BD31-4B8C-83A1-F6EECF244321}">
                <p14:modId xmlns:p14="http://schemas.microsoft.com/office/powerpoint/2010/main" val="1295568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9" name="think-cell Slide" r:id="rId4" imgW="425" imgH="424" progId="TCLayout.ActiveDocument.1">
                  <p:embed/>
                </p:oleObj>
              </mc:Choice>
              <mc:Fallback>
                <p:oleObj name="think-cell Slide" r:id="rId4" imgW="425" imgH="424" progId="TCLayout.ActiveDocument.1">
                  <p:embed/>
                  <p:pic>
                    <p:nvPicPr>
                      <p:cNvPr id="14" name="Object 13" hidden="1">
                        <a:extLst>
                          <a:ext uri="{FF2B5EF4-FFF2-40B4-BE49-F238E27FC236}">
                            <a16:creationId xmlns:a16="http://schemas.microsoft.com/office/drawing/2014/main" id="{BF9BD70E-0420-4760-9950-89A0B56660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CE16AAB5-116A-49A7-945D-E74C1BF238D8}"/>
              </a:ext>
            </a:extLst>
          </p:cNvPr>
          <p:cNvSpPr>
            <a:spLocks noGrp="1"/>
          </p:cNvSpPr>
          <p:nvPr>
            <p:ph type="body" sz="quarter" idx="38"/>
          </p:nvPr>
        </p:nvSpPr>
        <p:spPr>
          <a:xfrm>
            <a:off x="8400840" y="2089967"/>
            <a:ext cx="3434400" cy="227225"/>
          </a:xfrm>
        </p:spPr>
        <p:txBody>
          <a:bodyPr anchor="ctr"/>
          <a:lstStyle/>
          <a:p>
            <a:pPr algn="ctr"/>
            <a:r>
              <a:rPr lang="nl-NL" sz="1600" dirty="0"/>
              <a:t>Financiële ontwikkeling</a:t>
            </a:r>
          </a:p>
        </p:txBody>
      </p:sp>
      <p:sp>
        <p:nvSpPr>
          <p:cNvPr id="6" name="Text Placeholder 5">
            <a:extLst>
              <a:ext uri="{FF2B5EF4-FFF2-40B4-BE49-F238E27FC236}">
                <a16:creationId xmlns:a16="http://schemas.microsoft.com/office/drawing/2014/main" id="{D6B34825-AC07-4488-A9B0-3F381B0AE25C}"/>
              </a:ext>
            </a:extLst>
          </p:cNvPr>
          <p:cNvSpPr>
            <a:spLocks noGrp="1"/>
          </p:cNvSpPr>
          <p:nvPr>
            <p:ph type="body" sz="quarter" idx="34"/>
          </p:nvPr>
        </p:nvSpPr>
        <p:spPr>
          <a:xfrm>
            <a:off x="5025472" y="2085050"/>
            <a:ext cx="3434400" cy="227225"/>
          </a:xfrm>
        </p:spPr>
        <p:txBody>
          <a:bodyPr anchor="ctr"/>
          <a:lstStyle/>
          <a:p>
            <a:pPr algn="ctr"/>
            <a:r>
              <a:rPr lang="nl-NL" sz="1600" dirty="0"/>
              <a:t>Bestedingsruimteontwikkeling</a:t>
            </a:r>
          </a:p>
        </p:txBody>
      </p:sp>
      <p:sp>
        <p:nvSpPr>
          <p:cNvPr id="7" name="Text Placeholder 6">
            <a:extLst>
              <a:ext uri="{FF2B5EF4-FFF2-40B4-BE49-F238E27FC236}">
                <a16:creationId xmlns:a16="http://schemas.microsoft.com/office/drawing/2014/main" id="{36231555-A245-4C2F-AEB5-1D624C95F606}"/>
              </a:ext>
            </a:extLst>
          </p:cNvPr>
          <p:cNvSpPr>
            <a:spLocks noGrp="1"/>
          </p:cNvSpPr>
          <p:nvPr>
            <p:ph type="body" sz="quarter" idx="30"/>
          </p:nvPr>
        </p:nvSpPr>
        <p:spPr>
          <a:xfrm>
            <a:off x="1551182" y="2083632"/>
            <a:ext cx="3434400" cy="227225"/>
          </a:xfrm>
        </p:spPr>
        <p:txBody>
          <a:bodyPr anchor="ctr"/>
          <a:lstStyle/>
          <a:p>
            <a:pPr algn="ctr"/>
            <a:r>
              <a:rPr lang="nl-NL" sz="1600" dirty="0"/>
              <a:t>Algemene uitkering</a:t>
            </a:r>
          </a:p>
        </p:txBody>
      </p:sp>
      <p:sp>
        <p:nvSpPr>
          <p:cNvPr id="8" name="Text Placeholder 7">
            <a:extLst>
              <a:ext uri="{FF2B5EF4-FFF2-40B4-BE49-F238E27FC236}">
                <a16:creationId xmlns:a16="http://schemas.microsoft.com/office/drawing/2014/main" id="{4E83079D-91D8-435D-BE55-C386DA1A0260}"/>
              </a:ext>
            </a:extLst>
          </p:cNvPr>
          <p:cNvSpPr>
            <a:spLocks noGrp="1"/>
          </p:cNvSpPr>
          <p:nvPr>
            <p:ph type="body" sz="quarter" idx="14"/>
          </p:nvPr>
        </p:nvSpPr>
        <p:spPr/>
        <p:txBody>
          <a:bodyPr/>
          <a:lstStyle/>
          <a:p>
            <a:r>
              <a:rPr lang="nl-NL" dirty="0"/>
              <a:t>Ontwikkeling van bestedingsruimte en financiën van de algemene uitkering (onderverdeeld in grondslag, taakmutaties en totaal)</a:t>
            </a:r>
          </a:p>
        </p:txBody>
      </p:sp>
      <p:sp>
        <p:nvSpPr>
          <p:cNvPr id="9" name="Title 8">
            <a:extLst>
              <a:ext uri="{FF2B5EF4-FFF2-40B4-BE49-F238E27FC236}">
                <a16:creationId xmlns:a16="http://schemas.microsoft.com/office/drawing/2014/main" id="{D5D64EC6-E372-4110-9D52-D5A7C9F3E405}"/>
              </a:ext>
            </a:extLst>
          </p:cNvPr>
          <p:cNvSpPr>
            <a:spLocks noGrp="1"/>
          </p:cNvSpPr>
          <p:nvPr>
            <p:ph type="title"/>
          </p:nvPr>
        </p:nvSpPr>
        <p:spPr/>
        <p:txBody>
          <a:bodyPr vert="horz"/>
          <a:lstStyle/>
          <a:p>
            <a:r>
              <a:rPr lang="nl-NL" dirty="0"/>
              <a:t>Inclusief toegevoegde taken is de totale achteruitgang 0,3 miljard lager en komt uit op 1 miljard</a:t>
            </a:r>
          </a:p>
        </p:txBody>
      </p:sp>
      <p:sp>
        <p:nvSpPr>
          <p:cNvPr id="12" name="Slide Number Placeholder 11">
            <a:extLst>
              <a:ext uri="{FF2B5EF4-FFF2-40B4-BE49-F238E27FC236}">
                <a16:creationId xmlns:a16="http://schemas.microsoft.com/office/drawing/2014/main" id="{A71CFBFB-215A-4242-8779-8EAF82EBB1B9}"/>
              </a:ext>
            </a:extLst>
          </p:cNvPr>
          <p:cNvSpPr>
            <a:spLocks noGrp="1"/>
          </p:cNvSpPr>
          <p:nvPr>
            <p:ph type="sldNum" sz="quarter" idx="12"/>
          </p:nvPr>
        </p:nvSpPr>
        <p:spPr/>
        <p:txBody>
          <a:bodyPr/>
          <a:lstStyle/>
          <a:p>
            <a:fld id="{992CD0B2-8AB2-4C6C-8876-E15753662C9B}" type="slidenum">
              <a:rPr lang="nl-NL" noProof="0" smtClean="0"/>
              <a:pPr/>
              <a:t>22</a:t>
            </a:fld>
            <a:endParaRPr lang="nl-NL" noProof="0" dirty="0"/>
          </a:p>
        </p:txBody>
      </p:sp>
      <p:sp>
        <p:nvSpPr>
          <p:cNvPr id="34" name="Rectangle: Rounded Corners 33">
            <a:extLst>
              <a:ext uri="{FF2B5EF4-FFF2-40B4-BE49-F238E27FC236}">
                <a16:creationId xmlns:a16="http://schemas.microsoft.com/office/drawing/2014/main" id="{5C4FED87-A7CA-4AFF-90DB-56EAA5E14F13}"/>
              </a:ext>
            </a:extLst>
          </p:cNvPr>
          <p:cNvSpPr/>
          <p:nvPr/>
        </p:nvSpPr>
        <p:spPr>
          <a:xfrm>
            <a:off x="2370344" y="2597463"/>
            <a:ext cx="1796077" cy="77975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t>17,0 </a:t>
            </a:r>
          </a:p>
          <a:p>
            <a:pPr marL="0" indent="0" algn="ctr">
              <a:buNone/>
            </a:pPr>
            <a:r>
              <a:rPr lang="nl-NL" sz="2400" b="1" dirty="0" err="1"/>
              <a:t>mld</a:t>
            </a:r>
            <a:endParaRPr lang="nl-NL" sz="2400" b="1" dirty="0">
              <a:solidFill>
                <a:schemeClr val="tx1"/>
              </a:solidFill>
            </a:endParaRPr>
          </a:p>
        </p:txBody>
      </p:sp>
      <p:sp>
        <p:nvSpPr>
          <p:cNvPr id="38" name="Rectangle: Rounded Corners 37">
            <a:extLst>
              <a:ext uri="{FF2B5EF4-FFF2-40B4-BE49-F238E27FC236}">
                <a16:creationId xmlns:a16="http://schemas.microsoft.com/office/drawing/2014/main" id="{18E32EA8-87A9-44FE-8528-575186C33E77}"/>
              </a:ext>
            </a:extLst>
          </p:cNvPr>
          <p:cNvSpPr/>
          <p:nvPr/>
        </p:nvSpPr>
        <p:spPr>
          <a:xfrm>
            <a:off x="5795803" y="2597463"/>
            <a:ext cx="1796076" cy="77975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- 7,5%</a:t>
            </a:r>
          </a:p>
        </p:txBody>
      </p:sp>
      <p:sp>
        <p:nvSpPr>
          <p:cNvPr id="40" name="Rectangle: Rounded Corners 39">
            <a:extLst>
              <a:ext uri="{FF2B5EF4-FFF2-40B4-BE49-F238E27FC236}">
                <a16:creationId xmlns:a16="http://schemas.microsoft.com/office/drawing/2014/main" id="{CAF1FE14-6E91-4D01-8EA2-283E56E4D307}"/>
              </a:ext>
            </a:extLst>
          </p:cNvPr>
          <p:cNvSpPr/>
          <p:nvPr/>
        </p:nvSpPr>
        <p:spPr>
          <a:xfrm>
            <a:off x="9220002" y="2600240"/>
            <a:ext cx="1796076" cy="77975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- 1,3 </a:t>
            </a:r>
          </a:p>
          <a:p>
            <a:pPr marL="0" indent="0" algn="ctr">
              <a:buNone/>
            </a:pPr>
            <a:r>
              <a:rPr lang="nl-NL" sz="2400" b="1" dirty="0" err="1">
                <a:solidFill>
                  <a:schemeClr val="tx1"/>
                </a:solidFill>
              </a:rPr>
              <a:t>mld</a:t>
            </a:r>
            <a:r>
              <a:rPr lang="nl-NL" sz="2400" b="1" dirty="0">
                <a:solidFill>
                  <a:schemeClr val="tx1"/>
                </a:solidFill>
              </a:rPr>
              <a:t> </a:t>
            </a:r>
          </a:p>
        </p:txBody>
      </p:sp>
      <p:sp>
        <p:nvSpPr>
          <p:cNvPr id="4" name="Multiplication Sign 3">
            <a:extLst>
              <a:ext uri="{FF2B5EF4-FFF2-40B4-BE49-F238E27FC236}">
                <a16:creationId xmlns:a16="http://schemas.microsoft.com/office/drawing/2014/main" id="{4F0F10A2-6F72-4B6A-BA08-A65A94E75002}"/>
              </a:ext>
            </a:extLst>
          </p:cNvPr>
          <p:cNvSpPr/>
          <p:nvPr/>
        </p:nvSpPr>
        <p:spPr>
          <a:xfrm>
            <a:off x="4726335" y="2705147"/>
            <a:ext cx="511031" cy="511031"/>
          </a:xfrm>
          <a:prstGeom prst="mathMultiply">
            <a:avLst/>
          </a:prstGeom>
          <a:no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13" name="Equals 12">
            <a:extLst>
              <a:ext uri="{FF2B5EF4-FFF2-40B4-BE49-F238E27FC236}">
                <a16:creationId xmlns:a16="http://schemas.microsoft.com/office/drawing/2014/main" id="{BF3D2D2B-A4C5-4ABC-8758-C4B69A82D2D0}"/>
              </a:ext>
            </a:extLst>
          </p:cNvPr>
          <p:cNvSpPr/>
          <p:nvPr/>
        </p:nvSpPr>
        <p:spPr>
          <a:xfrm>
            <a:off x="8150534" y="2737886"/>
            <a:ext cx="511031" cy="511031"/>
          </a:xfrm>
          <a:prstGeom prst="mathEqual">
            <a:avLst/>
          </a:prstGeom>
          <a:no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19" name="Rectangle: Rounded Corners 18">
            <a:extLst>
              <a:ext uri="{FF2B5EF4-FFF2-40B4-BE49-F238E27FC236}">
                <a16:creationId xmlns:a16="http://schemas.microsoft.com/office/drawing/2014/main" id="{40AEE406-CC29-4D1A-A731-1787B4E202CD}"/>
              </a:ext>
            </a:extLst>
          </p:cNvPr>
          <p:cNvSpPr/>
          <p:nvPr/>
        </p:nvSpPr>
        <p:spPr>
          <a:xfrm>
            <a:off x="2370344" y="3841308"/>
            <a:ext cx="1796077" cy="77975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t>7,1 </a:t>
            </a:r>
          </a:p>
          <a:p>
            <a:pPr marL="0" indent="0" algn="ctr">
              <a:buNone/>
            </a:pPr>
            <a:r>
              <a:rPr lang="nl-NL" sz="2400" b="1" dirty="0" err="1"/>
              <a:t>mld</a:t>
            </a:r>
            <a:endParaRPr lang="nl-NL" sz="2400" b="1" dirty="0">
              <a:solidFill>
                <a:schemeClr val="tx1"/>
              </a:solidFill>
            </a:endParaRPr>
          </a:p>
        </p:txBody>
      </p:sp>
      <p:sp>
        <p:nvSpPr>
          <p:cNvPr id="20" name="Rectangle: Rounded Corners 19">
            <a:extLst>
              <a:ext uri="{FF2B5EF4-FFF2-40B4-BE49-F238E27FC236}">
                <a16:creationId xmlns:a16="http://schemas.microsoft.com/office/drawing/2014/main" id="{3A5BC487-5D95-424D-AA39-A81B3E1925EA}"/>
              </a:ext>
            </a:extLst>
          </p:cNvPr>
          <p:cNvSpPr/>
          <p:nvPr/>
        </p:nvSpPr>
        <p:spPr>
          <a:xfrm>
            <a:off x="5795802" y="3803803"/>
            <a:ext cx="1893741" cy="822154"/>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+ 3,5%</a:t>
            </a:r>
            <a:r>
              <a:rPr lang="nl-NL" sz="2400" b="1" baseline="30000" dirty="0">
                <a:solidFill>
                  <a:schemeClr val="tx1"/>
                </a:solidFill>
              </a:rPr>
              <a:t>1</a:t>
            </a:r>
            <a:endParaRPr lang="nl-NL" sz="2400" b="1" dirty="0">
              <a:solidFill>
                <a:schemeClr val="tx1"/>
              </a:solidFill>
            </a:endParaRPr>
          </a:p>
        </p:txBody>
      </p:sp>
      <p:sp>
        <p:nvSpPr>
          <p:cNvPr id="21" name="Rectangle: Rounded Corners 20">
            <a:extLst>
              <a:ext uri="{FF2B5EF4-FFF2-40B4-BE49-F238E27FC236}">
                <a16:creationId xmlns:a16="http://schemas.microsoft.com/office/drawing/2014/main" id="{BD8AFD74-C065-447C-8E9F-C9D39535A4B9}"/>
              </a:ext>
            </a:extLst>
          </p:cNvPr>
          <p:cNvSpPr/>
          <p:nvPr/>
        </p:nvSpPr>
        <p:spPr>
          <a:xfrm>
            <a:off x="9220002" y="3844085"/>
            <a:ext cx="1796076" cy="77975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+ 0,3</a:t>
            </a:r>
          </a:p>
          <a:p>
            <a:pPr marL="0" indent="0" algn="ctr">
              <a:buNone/>
            </a:pPr>
            <a:r>
              <a:rPr lang="nl-NL" sz="2400" b="1" dirty="0" err="1">
                <a:solidFill>
                  <a:schemeClr val="tx1"/>
                </a:solidFill>
              </a:rPr>
              <a:t>mld</a:t>
            </a:r>
            <a:r>
              <a:rPr lang="nl-NL" sz="2400" b="1" dirty="0">
                <a:solidFill>
                  <a:schemeClr val="tx1"/>
                </a:solidFill>
              </a:rPr>
              <a:t> </a:t>
            </a:r>
          </a:p>
        </p:txBody>
      </p:sp>
      <p:sp>
        <p:nvSpPr>
          <p:cNvPr id="22" name="Multiplication Sign 21">
            <a:extLst>
              <a:ext uri="{FF2B5EF4-FFF2-40B4-BE49-F238E27FC236}">
                <a16:creationId xmlns:a16="http://schemas.microsoft.com/office/drawing/2014/main" id="{7D68E858-57CA-4AEC-9E93-90CF10B3CAA7}"/>
              </a:ext>
            </a:extLst>
          </p:cNvPr>
          <p:cNvSpPr/>
          <p:nvPr/>
        </p:nvSpPr>
        <p:spPr>
          <a:xfrm>
            <a:off x="4726334" y="3914692"/>
            <a:ext cx="511031" cy="511031"/>
          </a:xfrm>
          <a:prstGeom prst="mathMultiply">
            <a:avLst/>
          </a:prstGeom>
          <a:no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3" name="Equals 22">
            <a:extLst>
              <a:ext uri="{FF2B5EF4-FFF2-40B4-BE49-F238E27FC236}">
                <a16:creationId xmlns:a16="http://schemas.microsoft.com/office/drawing/2014/main" id="{3FB793EE-36F8-467B-90AA-3E4EE8F5A007}"/>
              </a:ext>
            </a:extLst>
          </p:cNvPr>
          <p:cNvSpPr/>
          <p:nvPr/>
        </p:nvSpPr>
        <p:spPr>
          <a:xfrm>
            <a:off x="8150534" y="3965552"/>
            <a:ext cx="511031" cy="511031"/>
          </a:xfrm>
          <a:prstGeom prst="mathEqual">
            <a:avLst/>
          </a:prstGeom>
          <a:no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4" name="Rectangle: Rounded Corners 23">
            <a:extLst>
              <a:ext uri="{FF2B5EF4-FFF2-40B4-BE49-F238E27FC236}">
                <a16:creationId xmlns:a16="http://schemas.microsoft.com/office/drawing/2014/main" id="{059734C7-955F-44B5-A865-A21A9C356DE0}"/>
              </a:ext>
            </a:extLst>
          </p:cNvPr>
          <p:cNvSpPr/>
          <p:nvPr/>
        </p:nvSpPr>
        <p:spPr>
          <a:xfrm>
            <a:off x="2370344" y="5098046"/>
            <a:ext cx="1796077" cy="77975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t>24,1 </a:t>
            </a:r>
          </a:p>
          <a:p>
            <a:pPr marL="0" indent="0" algn="ctr">
              <a:buNone/>
            </a:pPr>
            <a:r>
              <a:rPr lang="nl-NL" sz="2400" b="1" dirty="0" err="1"/>
              <a:t>mld</a:t>
            </a:r>
            <a:endParaRPr lang="nl-NL" sz="2400" b="1" dirty="0">
              <a:solidFill>
                <a:schemeClr val="tx1"/>
              </a:solidFill>
            </a:endParaRPr>
          </a:p>
        </p:txBody>
      </p:sp>
      <p:sp>
        <p:nvSpPr>
          <p:cNvPr id="25" name="Rectangle: Rounded Corners 24">
            <a:extLst>
              <a:ext uri="{FF2B5EF4-FFF2-40B4-BE49-F238E27FC236}">
                <a16:creationId xmlns:a16="http://schemas.microsoft.com/office/drawing/2014/main" id="{1D87453C-B6A3-4553-ABC6-303898B41B53}"/>
              </a:ext>
            </a:extLst>
          </p:cNvPr>
          <p:cNvSpPr/>
          <p:nvPr/>
        </p:nvSpPr>
        <p:spPr>
          <a:xfrm>
            <a:off x="5795801" y="5094543"/>
            <a:ext cx="1796076" cy="77975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- 4,2%</a:t>
            </a:r>
          </a:p>
        </p:txBody>
      </p:sp>
      <p:sp>
        <p:nvSpPr>
          <p:cNvPr id="26" name="Rectangle: Rounded Corners 25">
            <a:extLst>
              <a:ext uri="{FF2B5EF4-FFF2-40B4-BE49-F238E27FC236}">
                <a16:creationId xmlns:a16="http://schemas.microsoft.com/office/drawing/2014/main" id="{52978D49-B933-4D6B-A001-0E00BB648F1C}"/>
              </a:ext>
            </a:extLst>
          </p:cNvPr>
          <p:cNvSpPr/>
          <p:nvPr/>
        </p:nvSpPr>
        <p:spPr>
          <a:xfrm>
            <a:off x="9220002" y="5100823"/>
            <a:ext cx="1796076" cy="779753"/>
          </a:xfrm>
          <a:prstGeom prst="roundRect">
            <a:avLst>
              <a:gd name="adj" fmla="val 4781"/>
            </a:avLst>
          </a:prstGeom>
          <a:solidFill>
            <a:srgbClr val="BF211E"/>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rgbClr val="FFFFFF"/>
                </a:solidFill>
              </a:rPr>
              <a:t>- 1,0 </a:t>
            </a:r>
          </a:p>
          <a:p>
            <a:pPr marL="0" indent="0" algn="ctr">
              <a:buNone/>
            </a:pPr>
            <a:r>
              <a:rPr lang="nl-NL" sz="2400" b="1" dirty="0" err="1">
                <a:solidFill>
                  <a:srgbClr val="FFFFFF"/>
                </a:solidFill>
              </a:rPr>
              <a:t>mld</a:t>
            </a:r>
            <a:r>
              <a:rPr lang="nl-NL" sz="2400" b="1" dirty="0">
                <a:solidFill>
                  <a:srgbClr val="FFFFFF"/>
                </a:solidFill>
              </a:rPr>
              <a:t> </a:t>
            </a:r>
          </a:p>
        </p:txBody>
      </p:sp>
      <p:sp>
        <p:nvSpPr>
          <p:cNvPr id="27" name="Multiplication Sign 26">
            <a:extLst>
              <a:ext uri="{FF2B5EF4-FFF2-40B4-BE49-F238E27FC236}">
                <a16:creationId xmlns:a16="http://schemas.microsoft.com/office/drawing/2014/main" id="{21E968B9-F2FB-487E-90F6-B629C06BA4CE}"/>
              </a:ext>
            </a:extLst>
          </p:cNvPr>
          <p:cNvSpPr/>
          <p:nvPr/>
        </p:nvSpPr>
        <p:spPr>
          <a:xfrm>
            <a:off x="4726334" y="5232406"/>
            <a:ext cx="511031" cy="511031"/>
          </a:xfrm>
          <a:prstGeom prst="mathMultiply">
            <a:avLst/>
          </a:prstGeom>
          <a:no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8" name="Equals 27">
            <a:extLst>
              <a:ext uri="{FF2B5EF4-FFF2-40B4-BE49-F238E27FC236}">
                <a16:creationId xmlns:a16="http://schemas.microsoft.com/office/drawing/2014/main" id="{D8749A15-F7AF-48CB-8143-6603B67935BC}"/>
              </a:ext>
            </a:extLst>
          </p:cNvPr>
          <p:cNvSpPr/>
          <p:nvPr/>
        </p:nvSpPr>
        <p:spPr>
          <a:xfrm>
            <a:off x="8150535" y="5240580"/>
            <a:ext cx="511031" cy="511031"/>
          </a:xfrm>
          <a:prstGeom prst="mathEqual">
            <a:avLst/>
          </a:prstGeom>
          <a:noFill/>
          <a:ln w="19050" cap="flat">
            <a:solidFill>
              <a:srgbClr val="4F4F4F"/>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cxnSp>
        <p:nvCxnSpPr>
          <p:cNvPr id="3" name="Straight Connector 2">
            <a:extLst>
              <a:ext uri="{FF2B5EF4-FFF2-40B4-BE49-F238E27FC236}">
                <a16:creationId xmlns:a16="http://schemas.microsoft.com/office/drawing/2014/main" id="{D1664FFC-5511-433B-ACCD-D0FA6F7E2F74}"/>
              </a:ext>
            </a:extLst>
          </p:cNvPr>
          <p:cNvCxnSpPr>
            <a:cxnSpLocks/>
          </p:cNvCxnSpPr>
          <p:nvPr/>
        </p:nvCxnSpPr>
        <p:spPr>
          <a:xfrm>
            <a:off x="2370344" y="4804318"/>
            <a:ext cx="9158876" cy="0"/>
          </a:xfrm>
          <a:prstGeom prst="line">
            <a:avLst/>
          </a:prstGeom>
          <a:noFill/>
          <a:ln w="19050" cap="flat" cmpd="sng" algn="ctr">
            <a:solidFill>
              <a:srgbClr val="4F4F4F"/>
            </a:solidFill>
            <a:prstDash val="solid"/>
          </a:ln>
          <a:effectLst/>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1D2D2C9-22F0-43CA-B4C6-3B6D5E2F393F}"/>
              </a:ext>
            </a:extLst>
          </p:cNvPr>
          <p:cNvSpPr txBox="1"/>
          <p:nvPr/>
        </p:nvSpPr>
        <p:spPr>
          <a:xfrm>
            <a:off x="548270" y="2754646"/>
            <a:ext cx="1584604" cy="421034"/>
          </a:xfrm>
          <a:prstGeom prst="rect">
            <a:avLst/>
          </a:prstGeom>
        </p:spPr>
        <p:txBody>
          <a:bodyPr vert="horz" wrap="square" lIns="91440" tIns="45720" rIns="91440" bIns="45720" rtlCol="0" anchor="ctr">
            <a:noAutofit/>
          </a:bodyPr>
          <a:lstStyle/>
          <a:p>
            <a:pPr marL="0" indent="0" algn="ctr">
              <a:buNone/>
            </a:pPr>
            <a:r>
              <a:rPr lang="nl-NL" sz="1600" b="1" noProof="0" dirty="0"/>
              <a:t>Oorspronkelijke taken (2011)</a:t>
            </a:r>
          </a:p>
        </p:txBody>
      </p:sp>
      <p:sp>
        <p:nvSpPr>
          <p:cNvPr id="37" name="TextBox 36">
            <a:extLst>
              <a:ext uri="{FF2B5EF4-FFF2-40B4-BE49-F238E27FC236}">
                <a16:creationId xmlns:a16="http://schemas.microsoft.com/office/drawing/2014/main" id="{DDC954EC-B0D9-4086-8537-2F49A86D9EDE}"/>
              </a:ext>
            </a:extLst>
          </p:cNvPr>
          <p:cNvSpPr txBox="1"/>
          <p:nvPr/>
        </p:nvSpPr>
        <p:spPr>
          <a:xfrm>
            <a:off x="548200" y="4021206"/>
            <a:ext cx="1584604" cy="421034"/>
          </a:xfrm>
          <a:prstGeom prst="rect">
            <a:avLst/>
          </a:prstGeom>
        </p:spPr>
        <p:txBody>
          <a:bodyPr vert="horz" wrap="square" lIns="91440" tIns="45720" rIns="91440" bIns="45720" rtlCol="0" anchor="ctr">
            <a:noAutofit/>
          </a:bodyPr>
          <a:lstStyle/>
          <a:p>
            <a:pPr marL="0" indent="0" algn="ctr">
              <a:buNone/>
            </a:pPr>
            <a:r>
              <a:rPr lang="nl-NL" sz="1600" b="1" noProof="0" dirty="0"/>
              <a:t>Toegevoegde taken</a:t>
            </a:r>
          </a:p>
        </p:txBody>
      </p:sp>
      <p:sp>
        <p:nvSpPr>
          <p:cNvPr id="39" name="TextBox 38">
            <a:extLst>
              <a:ext uri="{FF2B5EF4-FFF2-40B4-BE49-F238E27FC236}">
                <a16:creationId xmlns:a16="http://schemas.microsoft.com/office/drawing/2014/main" id="{345FC7A1-26B8-49BE-8F08-D326FE79C01D}"/>
              </a:ext>
            </a:extLst>
          </p:cNvPr>
          <p:cNvSpPr txBox="1"/>
          <p:nvPr/>
        </p:nvSpPr>
        <p:spPr>
          <a:xfrm>
            <a:off x="548200" y="5206170"/>
            <a:ext cx="1584604" cy="421034"/>
          </a:xfrm>
          <a:prstGeom prst="rect">
            <a:avLst/>
          </a:prstGeom>
        </p:spPr>
        <p:txBody>
          <a:bodyPr vert="horz" wrap="square" lIns="91440" tIns="45720" rIns="91440" bIns="45720" rtlCol="0" anchor="ctr">
            <a:noAutofit/>
          </a:bodyPr>
          <a:lstStyle/>
          <a:p>
            <a:pPr marL="0" indent="0" algn="ctr">
              <a:buNone/>
            </a:pPr>
            <a:r>
              <a:rPr lang="nl-NL" sz="1600" b="1" noProof="0" dirty="0"/>
              <a:t>Totaal</a:t>
            </a:r>
          </a:p>
        </p:txBody>
      </p:sp>
      <p:sp>
        <p:nvSpPr>
          <p:cNvPr id="46" name="Text Placeholder 2">
            <a:extLst>
              <a:ext uri="{FF2B5EF4-FFF2-40B4-BE49-F238E27FC236}">
                <a16:creationId xmlns:a16="http://schemas.microsoft.com/office/drawing/2014/main" id="{3DE8FFB3-D7A9-4D9F-A556-4A1FDD11564B}"/>
              </a:ext>
            </a:extLst>
          </p:cNvPr>
          <p:cNvSpPr>
            <a:spLocks noGrp="1"/>
          </p:cNvSpPr>
          <p:nvPr>
            <p:ph type="body" sz="quarter" idx="20"/>
          </p:nvPr>
        </p:nvSpPr>
        <p:spPr>
          <a:xfrm>
            <a:off x="689414" y="6549444"/>
            <a:ext cx="10868400" cy="122400"/>
          </a:xfrm>
        </p:spPr>
        <p:txBody>
          <a:bodyPr/>
          <a:lstStyle/>
          <a:p>
            <a:r>
              <a:rPr lang="nl-NL" dirty="0"/>
              <a:t>De bestedingsruimteontwikkeling van toegevoegde taken (taakmutaties) is gewogen voor het jaar dat de correctie is doorgevoerd </a:t>
            </a:r>
          </a:p>
        </p:txBody>
      </p:sp>
      <p:sp>
        <p:nvSpPr>
          <p:cNvPr id="44" name="Text Placeholder 10">
            <a:extLst>
              <a:ext uri="{FF2B5EF4-FFF2-40B4-BE49-F238E27FC236}">
                <a16:creationId xmlns:a16="http://schemas.microsoft.com/office/drawing/2014/main" id="{92E046E2-7778-4460-A24A-6653C54E49CF}"/>
              </a:ext>
            </a:extLst>
          </p:cNvPr>
          <p:cNvSpPr txBox="1">
            <a:spLocks/>
          </p:cNvSpPr>
          <p:nvPr/>
        </p:nvSpPr>
        <p:spPr>
          <a:xfrm>
            <a:off x="658813" y="6643396"/>
            <a:ext cx="10869613" cy="259585"/>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Financiële jaarverslagen van het Rijk, 2011 - 2020; Mei- en decembercirculairen 2012 - 2021 </a:t>
            </a:r>
          </a:p>
          <a:p>
            <a:endParaRPr lang="nl-NL" dirty="0"/>
          </a:p>
        </p:txBody>
      </p:sp>
    </p:spTree>
    <p:extLst>
      <p:ext uri="{BB962C8B-B14F-4D97-AF65-F5344CB8AC3E}">
        <p14:creationId xmlns:p14="http://schemas.microsoft.com/office/powerpoint/2010/main" val="72709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449C31-C4D6-4FCC-A8B6-A1D50266504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3"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4E449C31-C4D6-4FCC-A8B6-A1D5026650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3A10119-DAE0-4D04-89F2-494A0A91B27B}"/>
              </a:ext>
            </a:extLst>
          </p:cNvPr>
          <p:cNvSpPr>
            <a:spLocks noGrp="1"/>
          </p:cNvSpPr>
          <p:nvPr>
            <p:ph type="title"/>
          </p:nvPr>
        </p:nvSpPr>
        <p:spPr/>
        <p:txBody>
          <a:bodyPr vert="horz"/>
          <a:lstStyle/>
          <a:p>
            <a:r>
              <a:rPr lang="nl-NL" dirty="0"/>
              <a:t>Agenda</a:t>
            </a:r>
          </a:p>
        </p:txBody>
      </p:sp>
      <p:sp>
        <p:nvSpPr>
          <p:cNvPr id="11" name="Rectangle 10">
            <a:hlinkClick r:id="" action="ppaction://noaction"/>
            <a:extLst>
              <a:ext uri="{FF2B5EF4-FFF2-40B4-BE49-F238E27FC236}">
                <a16:creationId xmlns:a16="http://schemas.microsoft.com/office/drawing/2014/main" id="{BC4824D6-48FC-4640-807E-056096679781}"/>
              </a:ext>
            </a:extLst>
          </p:cNvPr>
          <p:cNvSpPr/>
          <p:nvPr/>
        </p:nvSpPr>
        <p:spPr>
          <a:xfrm>
            <a:off x="666747" y="3519651"/>
            <a:ext cx="10866441" cy="861688"/>
          </a:xfrm>
          <a:prstGeom prst="rect">
            <a:avLst/>
          </a:prstGeom>
          <a:solidFill>
            <a:srgbClr val="F2F2F2"/>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solidFill>
              </a:rPr>
              <a:t>3. Werking en impact t</a:t>
            </a:r>
            <a:r>
              <a:rPr lang="nl-NL" sz="1800" b="1" dirty="0">
                <a:solidFill>
                  <a:schemeClr val="tx1"/>
                </a:solidFill>
                <a:latin typeface="Corbel" panose="020B0503020204020204" pitchFamily="34" charset="0"/>
                <a:cs typeface="+mn-cs"/>
              </a:rPr>
              <a:t>aakmutaties</a:t>
            </a:r>
          </a:p>
        </p:txBody>
      </p:sp>
      <p:sp>
        <p:nvSpPr>
          <p:cNvPr id="12" name="Rectangle 11">
            <a:hlinkClick r:id="" action="ppaction://noaction"/>
            <a:extLst>
              <a:ext uri="{FF2B5EF4-FFF2-40B4-BE49-F238E27FC236}">
                <a16:creationId xmlns:a16="http://schemas.microsoft.com/office/drawing/2014/main" id="{A1630BA8-CC1C-4867-BF70-F2B8428E50AB}"/>
              </a:ext>
            </a:extLst>
          </p:cNvPr>
          <p:cNvSpPr/>
          <p:nvPr/>
        </p:nvSpPr>
        <p:spPr>
          <a:xfrm>
            <a:off x="666747" y="4483345"/>
            <a:ext cx="10866441" cy="861688"/>
          </a:xfrm>
          <a:prstGeom prst="rect">
            <a:avLst/>
          </a:prstGeom>
          <a:solidFill>
            <a:srgbClr val="22777B"/>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bg1"/>
                </a:solidFill>
                <a:cs typeface="+mn-cs"/>
              </a:rPr>
              <a:t>4. </a:t>
            </a:r>
            <a:r>
              <a:rPr lang="nl-NL" sz="1800" b="1" dirty="0">
                <a:solidFill>
                  <a:schemeClr val="bg1"/>
                </a:solidFill>
                <a:latin typeface="Corbel" panose="020B0503020204020204" pitchFamily="34" charset="0"/>
                <a:cs typeface="+mn-cs"/>
              </a:rPr>
              <a:t>Observaties &amp; suggesties voor verbetering</a:t>
            </a:r>
          </a:p>
        </p:txBody>
      </p:sp>
      <p:sp>
        <p:nvSpPr>
          <p:cNvPr id="14" name="Rectangle 13">
            <a:hlinkClick r:id="" action="ppaction://noaction"/>
            <a:extLst>
              <a:ext uri="{FF2B5EF4-FFF2-40B4-BE49-F238E27FC236}">
                <a16:creationId xmlns:a16="http://schemas.microsoft.com/office/drawing/2014/main" id="{21EDAF0F-B491-4E37-B683-E1A09E5638A2}"/>
              </a:ext>
            </a:extLst>
          </p:cNvPr>
          <p:cNvSpPr/>
          <p:nvPr/>
        </p:nvSpPr>
        <p:spPr>
          <a:xfrm>
            <a:off x="666747" y="5447037"/>
            <a:ext cx="10866441" cy="861688"/>
          </a:xfrm>
          <a:prstGeom prst="rect">
            <a:avLst/>
          </a:prstGeom>
          <a:solidFill>
            <a:schemeClr val="bg1">
              <a:lumMod val="95000"/>
            </a:schemeClr>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lumMod val="75000"/>
                    <a:lumOff val="25000"/>
                  </a:schemeClr>
                </a:solidFill>
                <a:cs typeface="+mn-cs"/>
              </a:rPr>
              <a:t>5. </a:t>
            </a:r>
            <a:r>
              <a:rPr lang="nl-NL" sz="1800" b="1" dirty="0">
                <a:solidFill>
                  <a:srgbClr val="000000"/>
                </a:solidFill>
                <a:latin typeface="Corbel" panose="020B0503020204020204" pitchFamily="34" charset="0"/>
                <a:cs typeface="+mn-cs"/>
              </a:rPr>
              <a:t>Bijlagen	</a:t>
            </a:r>
          </a:p>
        </p:txBody>
      </p:sp>
      <p:sp>
        <p:nvSpPr>
          <p:cNvPr id="19" name="Rectangle 18">
            <a:hlinkClick r:id="" action="ppaction://noaction"/>
            <a:extLst>
              <a:ext uri="{FF2B5EF4-FFF2-40B4-BE49-F238E27FC236}">
                <a16:creationId xmlns:a16="http://schemas.microsoft.com/office/drawing/2014/main" id="{3334DF9C-BF54-407E-B72D-6043CD1B83E9}"/>
              </a:ext>
            </a:extLst>
          </p:cNvPr>
          <p:cNvSpPr/>
          <p:nvPr/>
        </p:nvSpPr>
        <p:spPr>
          <a:xfrm>
            <a:off x="666747" y="2555957"/>
            <a:ext cx="10866441" cy="861688"/>
          </a:xfrm>
          <a:prstGeom prst="rect">
            <a:avLst/>
          </a:prstGeom>
          <a:solidFill>
            <a:srgbClr val="F2F2F2"/>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a:lnSpc>
                <a:spcPct val="90000"/>
              </a:lnSpc>
              <a:spcBef>
                <a:spcPts val="750"/>
              </a:spcBef>
              <a:buClr>
                <a:srgbClr val="FF0000"/>
              </a:buClr>
              <a:buNone/>
            </a:pPr>
            <a:r>
              <a:rPr lang="nl-NL" sz="1800" b="1" dirty="0">
                <a:solidFill>
                  <a:schemeClr val="tx1"/>
                </a:solidFill>
              </a:rPr>
              <a:t>2. </a:t>
            </a:r>
            <a:r>
              <a:rPr lang="nl-NL" sz="1800" b="1" dirty="0">
                <a:solidFill>
                  <a:schemeClr val="tx1"/>
                </a:solidFill>
                <a:latin typeface="Corbel" panose="020B0503020204020204" pitchFamily="34" charset="0"/>
              </a:rPr>
              <a:t>Uitkeringsontwikkeling vergeleken met werklastontwikkeling</a:t>
            </a:r>
          </a:p>
        </p:txBody>
      </p:sp>
      <p:sp>
        <p:nvSpPr>
          <p:cNvPr id="16" name="Rectangle 15">
            <a:extLst>
              <a:ext uri="{FF2B5EF4-FFF2-40B4-BE49-F238E27FC236}">
                <a16:creationId xmlns:a16="http://schemas.microsoft.com/office/drawing/2014/main" id="{F22C7D09-505A-4CDA-A22C-A1CEFA676F98}"/>
              </a:ext>
            </a:extLst>
          </p:cNvPr>
          <p:cNvSpPr/>
          <p:nvPr/>
        </p:nvSpPr>
        <p:spPr>
          <a:xfrm>
            <a:off x="666747" y="1592263"/>
            <a:ext cx="10866441" cy="861688"/>
          </a:xfrm>
          <a:prstGeom prst="rect">
            <a:avLst/>
          </a:prstGeom>
          <a:solidFill>
            <a:srgbClr val="F2F2F2"/>
          </a:solidFill>
        </p:spPr>
        <p:txBody>
          <a:bodyPr lIns="72000" rIns="72000" rtlCol="0" anchor="ctr">
            <a:noAutofit/>
          </a:bodyPr>
          <a:lstStyle/>
          <a:p>
            <a:pPr marL="0" indent="0" defTabSz="685800">
              <a:lnSpc>
                <a:spcPct val="90000"/>
              </a:lnSpc>
              <a:spcBef>
                <a:spcPts val="750"/>
              </a:spcBef>
              <a:buClr>
                <a:srgbClr val="FF0000"/>
              </a:buClr>
              <a:buNone/>
            </a:pPr>
            <a:r>
              <a:rPr kumimoji="0" lang="nl-NL" sz="1800" b="1" i="0" u="none" strike="noStrike" kern="1200" cap="none" spc="0" normalizeH="0" baseline="0" noProof="0" dirty="0">
                <a:ln>
                  <a:noFill/>
                </a:ln>
                <a:effectLst/>
                <a:uLnTx/>
                <a:uFillTx/>
                <a:latin typeface="Corbel" panose="020B0503020204020204" pitchFamily="34" charset="0"/>
                <a:ea typeface="+mn-ea"/>
                <a:cs typeface="+mn-cs"/>
              </a:rPr>
              <a:t>1. Introductie algemene uitkering gemeentefonds</a:t>
            </a:r>
          </a:p>
        </p:txBody>
      </p:sp>
      <p:sp>
        <p:nvSpPr>
          <p:cNvPr id="9" name="Slide Number Placeholder 4">
            <a:extLst>
              <a:ext uri="{FF2B5EF4-FFF2-40B4-BE49-F238E27FC236}">
                <a16:creationId xmlns:a16="http://schemas.microsoft.com/office/drawing/2014/main" id="{6416D417-9852-4C06-A975-883593523C16}"/>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23</a:t>
            </a:fld>
            <a:endParaRPr lang="nl-NL" noProof="0" dirty="0"/>
          </a:p>
        </p:txBody>
      </p:sp>
    </p:spTree>
    <p:extLst>
      <p:ext uri="{BB962C8B-B14F-4D97-AF65-F5344CB8AC3E}">
        <p14:creationId xmlns:p14="http://schemas.microsoft.com/office/powerpoint/2010/main" val="215265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1CD866-9119-4BF5-A4B4-A342FB16BC6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7" name="think-cell Slide" r:id="rId4" imgW="425" imgH="424" progId="TCLayout.ActiveDocument.1">
                  <p:embed/>
                </p:oleObj>
              </mc:Choice>
              <mc:Fallback>
                <p:oleObj name="think-cell Slide" r:id="rId4" imgW="425" imgH="424" progId="TCLayout.ActiveDocument.1">
                  <p:embed/>
                  <p:pic>
                    <p:nvPicPr>
                      <p:cNvPr id="8" name="Object 7" hidden="1">
                        <a:extLst>
                          <a:ext uri="{FF2B5EF4-FFF2-40B4-BE49-F238E27FC236}">
                            <a16:creationId xmlns:a16="http://schemas.microsoft.com/office/drawing/2014/main" id="{F21CD866-9119-4BF5-A4B4-A342FB16BC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CEC60BD2-E836-453A-95D3-14A4597177B6}"/>
              </a:ext>
            </a:extLst>
          </p:cNvPr>
          <p:cNvSpPr>
            <a:spLocks noGrp="1"/>
          </p:cNvSpPr>
          <p:nvPr>
            <p:ph sz="quarter" idx="31"/>
          </p:nvPr>
        </p:nvSpPr>
        <p:spPr>
          <a:xfrm>
            <a:off x="662780" y="1699963"/>
            <a:ext cx="10944502" cy="4644000"/>
          </a:xfrm>
        </p:spPr>
        <p:txBody>
          <a:bodyPr/>
          <a:lstStyle/>
          <a:p>
            <a:pPr marL="0" indent="0">
              <a:buNone/>
            </a:pPr>
            <a:r>
              <a:rPr lang="nl-NL" sz="2200" b="1" dirty="0"/>
              <a:t>Uit dit document blijkt hoe de directe koppeling van de ontwikkeling van de algemene uitkering aan (accres gerelateerde) Rijksuitgaven leidt tot (onbedoelde) impact op de bestedingsruimte van gemeenten. Waar de trap-op-trap-af systematiek als grondbeginsel voor de ontwikkeling van de algemene uitkering bij het Rijk zorgt voor een beheersbare budgettering, zorgt het bij gemeenten voor een fluctuerende bestedingsruimte.</a:t>
            </a:r>
          </a:p>
          <a:p>
            <a:pPr marL="0" indent="0">
              <a:buNone/>
            </a:pPr>
            <a:endParaRPr lang="nl-NL" sz="2200" b="1" dirty="0"/>
          </a:p>
          <a:p>
            <a:pPr marL="0" indent="0">
              <a:buNone/>
            </a:pPr>
            <a:r>
              <a:rPr lang="nl-NL" sz="2200" dirty="0"/>
              <a:t>Er zijn verschillende mogelijkheden om de (ontwikkeling van) gemeentelijke financiering vanuit de algemene uitkering </a:t>
            </a:r>
            <a:r>
              <a:rPr lang="nl-NL" sz="2200" b="1" dirty="0"/>
              <a:t>inzichtelijker</a:t>
            </a:r>
            <a:r>
              <a:rPr lang="nl-NL" sz="2200" dirty="0"/>
              <a:t>, </a:t>
            </a:r>
            <a:r>
              <a:rPr lang="nl-NL" sz="2200" b="1" dirty="0"/>
              <a:t>stuurbaarder</a:t>
            </a:r>
            <a:r>
              <a:rPr lang="nl-NL" sz="2200" dirty="0"/>
              <a:t> en </a:t>
            </a:r>
            <a:r>
              <a:rPr lang="nl-NL" sz="2200" b="1" dirty="0"/>
              <a:t>explicieter</a:t>
            </a:r>
            <a:r>
              <a:rPr lang="nl-NL" sz="2200" dirty="0"/>
              <a:t> te maken:</a:t>
            </a:r>
          </a:p>
          <a:p>
            <a:pPr marL="0" indent="0">
              <a:buNone/>
            </a:pPr>
            <a:r>
              <a:rPr lang="nl-NL" sz="2200" b="1" dirty="0"/>
              <a:t>  	</a:t>
            </a:r>
            <a:endParaRPr lang="nl-NL" sz="2200" dirty="0"/>
          </a:p>
          <a:p>
            <a:pPr marL="342900" indent="-342900">
              <a:buAutoNum type="arabicParenR"/>
            </a:pPr>
            <a:r>
              <a:rPr lang="nl-NL" sz="2200" dirty="0"/>
              <a:t>Herijk de gewichten (bedragen per eenheid) van de verdeelmaatstaven </a:t>
            </a:r>
          </a:p>
          <a:p>
            <a:pPr marL="342900" indent="-342900">
              <a:buAutoNum type="arabicParenR"/>
            </a:pPr>
            <a:r>
              <a:rPr lang="nl-NL" sz="2200" dirty="0"/>
              <a:t>Laat de gewichten (bedragen per eenheid) meebewegen met inflatie</a:t>
            </a:r>
          </a:p>
          <a:p>
            <a:pPr marL="342900" indent="-342900">
              <a:buAutoNum type="arabicParenR"/>
            </a:pPr>
            <a:r>
              <a:rPr lang="nl-NL" sz="2200" dirty="0"/>
              <a:t>Stel bij de nu lopende herijking de uitkeringsfactor op 1,0</a:t>
            </a:r>
          </a:p>
        </p:txBody>
      </p:sp>
      <p:sp>
        <p:nvSpPr>
          <p:cNvPr id="5" name="Slide Number Placeholder 4">
            <a:extLst>
              <a:ext uri="{FF2B5EF4-FFF2-40B4-BE49-F238E27FC236}">
                <a16:creationId xmlns:a16="http://schemas.microsoft.com/office/drawing/2014/main" id="{ABB1D945-848B-42B3-BF21-03D1E0B77AC9}"/>
              </a:ext>
            </a:extLst>
          </p:cNvPr>
          <p:cNvSpPr>
            <a:spLocks noGrp="1"/>
          </p:cNvSpPr>
          <p:nvPr>
            <p:ph type="sldNum" sz="quarter" idx="12"/>
          </p:nvPr>
        </p:nvSpPr>
        <p:spPr/>
        <p:txBody>
          <a:bodyPr/>
          <a:lstStyle/>
          <a:p>
            <a:fld id="{992CD0B2-8AB2-4C6C-8876-E15753662C9B}" type="slidenum">
              <a:rPr lang="nl-NL" noProof="0" smtClean="0"/>
              <a:pPr/>
              <a:t>24</a:t>
            </a:fld>
            <a:endParaRPr lang="nl-NL" noProof="0" dirty="0"/>
          </a:p>
        </p:txBody>
      </p:sp>
      <p:sp>
        <p:nvSpPr>
          <p:cNvPr id="7" name="Title 6">
            <a:extLst>
              <a:ext uri="{FF2B5EF4-FFF2-40B4-BE49-F238E27FC236}">
                <a16:creationId xmlns:a16="http://schemas.microsoft.com/office/drawing/2014/main" id="{1CF9D2D3-27D2-47E2-BE5C-07F02C36C38F}"/>
              </a:ext>
            </a:extLst>
          </p:cNvPr>
          <p:cNvSpPr>
            <a:spLocks noGrp="1"/>
          </p:cNvSpPr>
          <p:nvPr>
            <p:ph type="title"/>
          </p:nvPr>
        </p:nvSpPr>
        <p:spPr/>
        <p:txBody>
          <a:bodyPr vert="horz"/>
          <a:lstStyle/>
          <a:p>
            <a:r>
              <a:rPr lang="nl-NL" dirty="0"/>
              <a:t>Observaties en suggesties voor mogelijke verbetering</a:t>
            </a:r>
          </a:p>
        </p:txBody>
      </p:sp>
    </p:spTree>
    <p:extLst>
      <p:ext uri="{BB962C8B-B14F-4D97-AF65-F5344CB8AC3E}">
        <p14:creationId xmlns:p14="http://schemas.microsoft.com/office/powerpoint/2010/main" val="299452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09D601E8-CEAF-4BF0-89D2-FCCA946FDD47}"/>
              </a:ext>
            </a:extLst>
          </p:cNvPr>
          <p:cNvGraphicFramePr>
            <a:graphicFrameLocks noChangeAspect="1"/>
          </p:cNvGraphicFramePr>
          <p:nvPr>
            <p:custDataLst>
              <p:tags r:id="rId2"/>
            </p:custDataLst>
            <p:extLst>
              <p:ext uri="{D42A27DB-BD31-4B8C-83A1-F6EECF244321}">
                <p14:modId xmlns:p14="http://schemas.microsoft.com/office/powerpoint/2010/main" val="3131207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1" name="think-cell Slide" r:id="rId5" imgW="501" imgH="502" progId="TCLayout.ActiveDocument.1">
                  <p:embed/>
                </p:oleObj>
              </mc:Choice>
              <mc:Fallback>
                <p:oleObj name="think-cell Slide" r:id="rId5" imgW="501" imgH="502" progId="TCLayout.ActiveDocument.1">
                  <p:embed/>
                  <p:pic>
                    <p:nvPicPr>
                      <p:cNvPr id="23" name="Object 22" hidden="1">
                        <a:extLst>
                          <a:ext uri="{FF2B5EF4-FFF2-40B4-BE49-F238E27FC236}">
                            <a16:creationId xmlns:a16="http://schemas.microsoft.com/office/drawing/2014/main" id="{09D601E8-CEAF-4BF0-89D2-FCCA946FDD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4B6032BE-6A56-40E6-8C31-A182A21B7D8F}"/>
              </a:ext>
            </a:extLst>
          </p:cNvPr>
          <p:cNvGrpSpPr/>
          <p:nvPr/>
        </p:nvGrpSpPr>
        <p:grpSpPr>
          <a:xfrm>
            <a:off x="1052890" y="2277608"/>
            <a:ext cx="3760419" cy="3760418"/>
            <a:chOff x="1097280" y="2277608"/>
            <a:chExt cx="3760419" cy="3760418"/>
          </a:xfrm>
        </p:grpSpPr>
        <p:grpSp>
          <p:nvGrpSpPr>
            <p:cNvPr id="5" name="Group 4">
              <a:extLst>
                <a:ext uri="{FF2B5EF4-FFF2-40B4-BE49-F238E27FC236}">
                  <a16:creationId xmlns:a16="http://schemas.microsoft.com/office/drawing/2014/main" id="{AB347951-8EA8-4FE3-8C94-A561FB835C78}"/>
                </a:ext>
              </a:extLst>
            </p:cNvPr>
            <p:cNvGrpSpPr/>
            <p:nvPr/>
          </p:nvGrpSpPr>
          <p:grpSpPr>
            <a:xfrm>
              <a:off x="1097280" y="2277608"/>
              <a:ext cx="3760419" cy="3760418"/>
              <a:chOff x="1350238" y="2407944"/>
              <a:chExt cx="3507681" cy="3507681"/>
            </a:xfrm>
          </p:grpSpPr>
          <p:grpSp>
            <p:nvGrpSpPr>
              <p:cNvPr id="22" name="Group 21">
                <a:extLst>
                  <a:ext uri="{FF2B5EF4-FFF2-40B4-BE49-F238E27FC236}">
                    <a16:creationId xmlns:a16="http://schemas.microsoft.com/office/drawing/2014/main" id="{9A9014E0-3BF5-4A88-8706-FF53A9522869}"/>
                  </a:ext>
                </a:extLst>
              </p:cNvPr>
              <p:cNvGrpSpPr/>
              <p:nvPr/>
            </p:nvGrpSpPr>
            <p:grpSpPr>
              <a:xfrm>
                <a:off x="1350238" y="2407944"/>
                <a:ext cx="3507681" cy="3507681"/>
                <a:chOff x="3128238" y="2695200"/>
                <a:chExt cx="3507681" cy="3507681"/>
              </a:xfrm>
            </p:grpSpPr>
            <p:sp>
              <p:nvSpPr>
                <p:cNvPr id="11" name="Flowchart: Connector 10">
                  <a:extLst>
                    <a:ext uri="{FF2B5EF4-FFF2-40B4-BE49-F238E27FC236}">
                      <a16:creationId xmlns:a16="http://schemas.microsoft.com/office/drawing/2014/main" id="{9245C5EE-83ED-426D-8579-2E9696B73074}"/>
                    </a:ext>
                  </a:extLst>
                </p:cNvPr>
                <p:cNvSpPr/>
                <p:nvPr/>
              </p:nvSpPr>
              <p:spPr>
                <a:xfrm>
                  <a:off x="3128238" y="2695200"/>
                  <a:ext cx="3507681" cy="3507681"/>
                </a:xfrm>
                <a:prstGeom prst="flowChartConnector">
                  <a:avLst/>
                </a:prstGeom>
                <a:noFill/>
                <a:ln w="28575" cap="flat">
                  <a:solidFill>
                    <a:srgbClr val="22777B"/>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solidFill>
                      <a:schemeClr val="tx1"/>
                    </a:solidFill>
                  </a:endParaRPr>
                </a:p>
              </p:txBody>
            </p:sp>
            <p:sp>
              <p:nvSpPr>
                <p:cNvPr id="20" name="Flowchart: Connector 19">
                  <a:extLst>
                    <a:ext uri="{FF2B5EF4-FFF2-40B4-BE49-F238E27FC236}">
                      <a16:creationId xmlns:a16="http://schemas.microsoft.com/office/drawing/2014/main" id="{25B70F38-733E-440A-90A4-CBE701495E37}"/>
                    </a:ext>
                  </a:extLst>
                </p:cNvPr>
                <p:cNvSpPr/>
                <p:nvPr/>
              </p:nvSpPr>
              <p:spPr>
                <a:xfrm>
                  <a:off x="3186696" y="2753658"/>
                  <a:ext cx="3390764" cy="3390764"/>
                </a:xfrm>
                <a:prstGeom prst="flowChartConnector">
                  <a:avLst/>
                </a:prstGeom>
                <a:solidFill>
                  <a:srgbClr val="95C5C9">
                    <a:alpha val="50000"/>
                  </a:srgbClr>
                </a:solidFill>
                <a:ln w="28575"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p>
              </p:txBody>
            </p:sp>
            <p:sp>
              <p:nvSpPr>
                <p:cNvPr id="21" name="TextBox 20">
                  <a:extLst>
                    <a:ext uri="{FF2B5EF4-FFF2-40B4-BE49-F238E27FC236}">
                      <a16:creationId xmlns:a16="http://schemas.microsoft.com/office/drawing/2014/main" id="{F4D4744E-A412-4DD2-B5CF-C3C11CDE2327}"/>
                    </a:ext>
                  </a:extLst>
                </p:cNvPr>
                <p:cNvSpPr txBox="1"/>
                <p:nvPr/>
              </p:nvSpPr>
              <p:spPr>
                <a:xfrm>
                  <a:off x="4052577" y="4240912"/>
                  <a:ext cx="1746365" cy="569707"/>
                </a:xfrm>
                <a:prstGeom prst="rect">
                  <a:avLst/>
                </a:prstGeom>
              </p:spPr>
              <p:txBody>
                <a:bodyPr vert="horz" wrap="square" lIns="91440" tIns="45720" rIns="91440" bIns="45720" rtlCol="0">
                  <a:noAutofit/>
                </a:bodyPr>
                <a:lstStyle/>
                <a:p>
                  <a:pPr algn="l"/>
                  <a:endParaRPr lang="nl-NL" sz="1200" noProof="0" dirty="0"/>
                </a:p>
              </p:txBody>
            </p:sp>
          </p:grpSp>
          <p:sp>
            <p:nvSpPr>
              <p:cNvPr id="39" name="TextBox 38">
                <a:extLst>
                  <a:ext uri="{FF2B5EF4-FFF2-40B4-BE49-F238E27FC236}">
                    <a16:creationId xmlns:a16="http://schemas.microsoft.com/office/drawing/2014/main" id="{25ECCC44-05E4-416A-88FD-4CA091385C32}"/>
                  </a:ext>
                </a:extLst>
              </p:cNvPr>
              <p:cNvSpPr txBox="1"/>
              <p:nvPr/>
            </p:nvSpPr>
            <p:spPr>
              <a:xfrm>
                <a:off x="2184634" y="4248462"/>
                <a:ext cx="1908429" cy="447861"/>
              </a:xfrm>
              <a:prstGeom prst="rect">
                <a:avLst/>
              </a:prstGeom>
              <a:noFill/>
            </p:spPr>
            <p:txBody>
              <a:bodyPr wrap="square">
                <a:spAutoFit/>
              </a:bodyPr>
              <a:lstStyle/>
              <a:p>
                <a:pPr marL="0" indent="0" algn="ctr">
                  <a:buNone/>
                </a:pPr>
                <a:r>
                  <a:rPr lang="nl-NL" b="1" dirty="0"/>
                  <a:t>Verdeelmodel </a:t>
                </a:r>
                <a:br>
                  <a:rPr lang="nl-NL" b="1" dirty="0"/>
                </a:br>
                <a:r>
                  <a:rPr lang="nl-NL" b="1" dirty="0"/>
                  <a:t>(werklast)</a:t>
                </a:r>
              </a:p>
            </p:txBody>
          </p:sp>
        </p:grpSp>
        <p:sp>
          <p:nvSpPr>
            <p:cNvPr id="26" name="TextBox 25">
              <a:extLst>
                <a:ext uri="{FF2B5EF4-FFF2-40B4-BE49-F238E27FC236}">
                  <a16:creationId xmlns:a16="http://schemas.microsoft.com/office/drawing/2014/main" id="{3BAE0DB4-DC21-4565-8389-FC115F403BCB}"/>
                </a:ext>
              </a:extLst>
            </p:cNvPr>
            <p:cNvSpPr txBox="1"/>
            <p:nvPr/>
          </p:nvSpPr>
          <p:spPr>
            <a:xfrm>
              <a:off x="1849102" y="3579473"/>
              <a:ext cx="2256774" cy="480131"/>
            </a:xfrm>
            <a:prstGeom prst="rect">
              <a:avLst/>
            </a:prstGeom>
            <a:noFill/>
          </p:spPr>
          <p:txBody>
            <a:bodyPr wrap="square">
              <a:spAutoFit/>
            </a:bodyPr>
            <a:lstStyle/>
            <a:p>
              <a:pPr marL="0" indent="0" algn="ctr">
                <a:buNone/>
              </a:pPr>
              <a:r>
                <a:rPr lang="nl-NL" b="1" dirty="0">
                  <a:solidFill>
                    <a:schemeClr val="tx1"/>
                  </a:solidFill>
                </a:rPr>
                <a:t>Algemene </a:t>
              </a:r>
              <a:br>
                <a:rPr lang="nl-NL" b="1" dirty="0">
                  <a:solidFill>
                    <a:schemeClr val="tx1"/>
                  </a:solidFill>
                </a:rPr>
              </a:br>
              <a:r>
                <a:rPr lang="nl-NL" b="1" dirty="0">
                  <a:solidFill>
                    <a:schemeClr val="tx1"/>
                  </a:solidFill>
                </a:rPr>
                <a:t>uitkering</a:t>
              </a:r>
            </a:p>
          </p:txBody>
        </p:sp>
      </p:grpSp>
      <p:sp>
        <p:nvSpPr>
          <p:cNvPr id="48" name="Arc 47">
            <a:extLst>
              <a:ext uri="{FF2B5EF4-FFF2-40B4-BE49-F238E27FC236}">
                <a16:creationId xmlns:a16="http://schemas.microsoft.com/office/drawing/2014/main" id="{E3567492-2DF1-4A6E-94AB-AEF3BFC65A98}"/>
              </a:ext>
            </a:extLst>
          </p:cNvPr>
          <p:cNvSpPr/>
          <p:nvPr/>
        </p:nvSpPr>
        <p:spPr>
          <a:xfrm rot="8124702">
            <a:off x="4506555" y="3741784"/>
            <a:ext cx="491663" cy="519835"/>
          </a:xfrm>
          <a:prstGeom prst="arc">
            <a:avLst>
              <a:gd name="adj1" fmla="val 15929752"/>
              <a:gd name="adj2" fmla="val 0"/>
            </a:avLst>
          </a:prstGeom>
          <a:ln w="28575">
            <a:solidFill>
              <a:srgbClr val="22777B"/>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49" name="TextBox 48">
            <a:extLst>
              <a:ext uri="{FF2B5EF4-FFF2-40B4-BE49-F238E27FC236}">
                <a16:creationId xmlns:a16="http://schemas.microsoft.com/office/drawing/2014/main" id="{6EDC2B4A-F361-48FB-9C50-07A6BAE17714}"/>
              </a:ext>
            </a:extLst>
          </p:cNvPr>
          <p:cNvSpPr txBox="1"/>
          <p:nvPr/>
        </p:nvSpPr>
        <p:spPr>
          <a:xfrm>
            <a:off x="4855483" y="3250982"/>
            <a:ext cx="1160622" cy="424732"/>
          </a:xfrm>
          <a:prstGeom prst="rect">
            <a:avLst/>
          </a:prstGeom>
          <a:noFill/>
        </p:spPr>
        <p:txBody>
          <a:bodyPr wrap="square">
            <a:spAutoFit/>
          </a:bodyPr>
          <a:lstStyle/>
          <a:p>
            <a:pPr marL="0" indent="0" algn="ctr">
              <a:buNone/>
            </a:pPr>
            <a:r>
              <a:rPr lang="nl-NL" sz="1200" b="1" dirty="0"/>
              <a:t>Uitkerings-</a:t>
            </a:r>
            <a:br>
              <a:rPr lang="nl-NL" sz="1200" b="1" dirty="0"/>
            </a:br>
            <a:r>
              <a:rPr lang="nl-NL" sz="1200" b="1" dirty="0"/>
              <a:t>factor</a:t>
            </a:r>
          </a:p>
        </p:txBody>
      </p:sp>
      <p:sp>
        <p:nvSpPr>
          <p:cNvPr id="6" name="Text Placeholder 5">
            <a:extLst>
              <a:ext uri="{FF2B5EF4-FFF2-40B4-BE49-F238E27FC236}">
                <a16:creationId xmlns:a16="http://schemas.microsoft.com/office/drawing/2014/main" id="{DDF5FCA7-F66C-493B-986C-A78771903C56}"/>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4FEFA37D-DB95-4B20-95E0-D0DFC1E1B0FB}"/>
              </a:ext>
            </a:extLst>
          </p:cNvPr>
          <p:cNvSpPr>
            <a:spLocks noGrp="1"/>
          </p:cNvSpPr>
          <p:nvPr>
            <p:ph type="title"/>
          </p:nvPr>
        </p:nvSpPr>
        <p:spPr/>
        <p:txBody>
          <a:bodyPr vert="horz"/>
          <a:lstStyle/>
          <a:p>
            <a:r>
              <a:rPr lang="nl-NL" dirty="0"/>
              <a:t>Werking algemene uitkering gemeentefonds</a:t>
            </a:r>
          </a:p>
        </p:txBody>
      </p:sp>
      <p:sp>
        <p:nvSpPr>
          <p:cNvPr id="10" name="Slide Number Placeholder 9">
            <a:extLst>
              <a:ext uri="{FF2B5EF4-FFF2-40B4-BE49-F238E27FC236}">
                <a16:creationId xmlns:a16="http://schemas.microsoft.com/office/drawing/2014/main" id="{A033506C-C991-4121-8F86-A78125FA0FE5}"/>
              </a:ext>
            </a:extLst>
          </p:cNvPr>
          <p:cNvSpPr>
            <a:spLocks noGrp="1"/>
          </p:cNvSpPr>
          <p:nvPr>
            <p:ph type="sldNum" sz="quarter" idx="12"/>
          </p:nvPr>
        </p:nvSpPr>
        <p:spPr/>
        <p:txBody>
          <a:bodyPr/>
          <a:lstStyle/>
          <a:p>
            <a:fld id="{992CD0B2-8AB2-4C6C-8876-E15753662C9B}" type="slidenum">
              <a:rPr lang="nl-NL" noProof="0" smtClean="0"/>
              <a:pPr/>
              <a:t>25</a:t>
            </a:fld>
            <a:endParaRPr lang="nl-NL" noProof="0" dirty="0"/>
          </a:p>
        </p:txBody>
      </p:sp>
      <p:sp>
        <p:nvSpPr>
          <p:cNvPr id="4" name="TextBox 3">
            <a:extLst>
              <a:ext uri="{FF2B5EF4-FFF2-40B4-BE49-F238E27FC236}">
                <a16:creationId xmlns:a16="http://schemas.microsoft.com/office/drawing/2014/main" id="{BB84B928-2A97-4224-909C-1DD8A1FA99AD}"/>
              </a:ext>
            </a:extLst>
          </p:cNvPr>
          <p:cNvSpPr txBox="1"/>
          <p:nvPr/>
        </p:nvSpPr>
        <p:spPr>
          <a:xfrm>
            <a:off x="2785298" y="3964250"/>
            <a:ext cx="295601" cy="316048"/>
          </a:xfrm>
          <a:prstGeom prst="rect">
            <a:avLst/>
          </a:prstGeom>
        </p:spPr>
        <p:txBody>
          <a:bodyPr vert="horz" wrap="square" lIns="91440" tIns="45720" rIns="91440" bIns="45720" rtlCol="0">
            <a:noAutofit/>
          </a:bodyPr>
          <a:lstStyle/>
          <a:p>
            <a:pPr marL="0" indent="0" algn="l">
              <a:buNone/>
            </a:pPr>
            <a:r>
              <a:rPr lang="nl-NL" sz="1900" b="1" noProof="0" dirty="0">
                <a:solidFill>
                  <a:schemeClr val="tx1"/>
                </a:solidFill>
              </a:rPr>
              <a:t>=</a:t>
            </a:r>
          </a:p>
        </p:txBody>
      </p:sp>
      <p:sp>
        <p:nvSpPr>
          <p:cNvPr id="25" name="TextBox 24">
            <a:extLst>
              <a:ext uri="{FF2B5EF4-FFF2-40B4-BE49-F238E27FC236}">
                <a16:creationId xmlns:a16="http://schemas.microsoft.com/office/drawing/2014/main" id="{9155E167-0708-4F4C-9B9E-7677CDD0BC2E}"/>
              </a:ext>
            </a:extLst>
          </p:cNvPr>
          <p:cNvSpPr txBox="1"/>
          <p:nvPr/>
        </p:nvSpPr>
        <p:spPr>
          <a:xfrm>
            <a:off x="5284606" y="3510951"/>
            <a:ext cx="295601" cy="316048"/>
          </a:xfrm>
          <a:prstGeom prst="rect">
            <a:avLst/>
          </a:prstGeom>
        </p:spPr>
        <p:txBody>
          <a:bodyPr vert="horz" wrap="square" lIns="91440" tIns="45720" rIns="91440" bIns="45720" rtlCol="0">
            <a:noAutofit/>
          </a:bodyPr>
          <a:lstStyle/>
          <a:p>
            <a:pPr marL="0" indent="0" algn="l">
              <a:buNone/>
            </a:pPr>
            <a:r>
              <a:rPr lang="nl-NL" sz="1800" b="1" noProof="0" dirty="0">
                <a:solidFill>
                  <a:schemeClr val="tx1"/>
                </a:solidFill>
              </a:rPr>
              <a:t>=</a:t>
            </a:r>
          </a:p>
          <a:p>
            <a:pPr marL="0" indent="0" algn="l">
              <a:buNone/>
            </a:pPr>
            <a:endParaRPr lang="nl-NL" sz="1800" b="1" noProof="0" dirty="0">
              <a:solidFill>
                <a:schemeClr val="tx1"/>
              </a:solidFill>
            </a:endParaRPr>
          </a:p>
        </p:txBody>
      </p:sp>
      <p:sp>
        <p:nvSpPr>
          <p:cNvPr id="27" name="TextBox 26">
            <a:extLst>
              <a:ext uri="{FF2B5EF4-FFF2-40B4-BE49-F238E27FC236}">
                <a16:creationId xmlns:a16="http://schemas.microsoft.com/office/drawing/2014/main" id="{BDB64348-F73E-4498-8BB6-DBA2CBE7CDE7}"/>
              </a:ext>
            </a:extLst>
          </p:cNvPr>
          <p:cNvSpPr txBox="1"/>
          <p:nvPr/>
        </p:nvSpPr>
        <p:spPr>
          <a:xfrm>
            <a:off x="4983118" y="4615091"/>
            <a:ext cx="494275" cy="475466"/>
          </a:xfrm>
          <a:prstGeom prst="rect">
            <a:avLst/>
          </a:prstGeom>
        </p:spPr>
        <p:txBody>
          <a:bodyPr vert="horz" wrap="square" lIns="91440" tIns="45720" rIns="91440" bIns="45720" rtlCol="0">
            <a:noAutofit/>
          </a:bodyPr>
          <a:lstStyle/>
          <a:p>
            <a:pPr marL="0" indent="0" algn="l">
              <a:buNone/>
            </a:pPr>
            <a:endParaRPr lang="nl-NL" sz="1800" b="1" noProof="0" dirty="0"/>
          </a:p>
          <a:p>
            <a:pPr marL="0" indent="0" algn="l">
              <a:buNone/>
            </a:pPr>
            <a:endParaRPr lang="nl-NL" sz="1800" b="1" noProof="0" dirty="0"/>
          </a:p>
        </p:txBody>
      </p:sp>
      <p:sp>
        <p:nvSpPr>
          <p:cNvPr id="28" name="TextBox 27">
            <a:extLst>
              <a:ext uri="{FF2B5EF4-FFF2-40B4-BE49-F238E27FC236}">
                <a16:creationId xmlns:a16="http://schemas.microsoft.com/office/drawing/2014/main" id="{C70A2E0F-97EA-44D8-B970-DC1EFC34B17E}"/>
              </a:ext>
            </a:extLst>
          </p:cNvPr>
          <p:cNvSpPr txBox="1"/>
          <p:nvPr/>
        </p:nvSpPr>
        <p:spPr>
          <a:xfrm>
            <a:off x="5234954" y="3675505"/>
            <a:ext cx="393127" cy="316048"/>
          </a:xfrm>
          <a:prstGeom prst="rect">
            <a:avLst/>
          </a:prstGeom>
        </p:spPr>
        <p:txBody>
          <a:bodyPr vert="horz" wrap="square" lIns="91440" tIns="45720" rIns="91440" bIns="45720" rtlCol="0">
            <a:noAutofit/>
          </a:bodyPr>
          <a:lstStyle/>
          <a:p>
            <a:pPr marL="0" indent="0" algn="l">
              <a:buNone/>
            </a:pPr>
            <a:r>
              <a:rPr lang="nl-NL" sz="1200" b="1" dirty="0">
                <a:solidFill>
                  <a:schemeClr val="tx1"/>
                </a:solidFill>
              </a:rPr>
              <a:t>1,0</a:t>
            </a:r>
            <a:endParaRPr lang="nl-NL" sz="1200" b="1" noProof="0" dirty="0">
              <a:solidFill>
                <a:schemeClr val="tx1"/>
              </a:solidFill>
            </a:endParaRPr>
          </a:p>
          <a:p>
            <a:pPr marL="0" indent="0" algn="l">
              <a:buNone/>
            </a:pPr>
            <a:endParaRPr lang="nl-NL" sz="1800" b="1" noProof="0" dirty="0">
              <a:solidFill>
                <a:schemeClr val="tx1"/>
              </a:solidFill>
            </a:endParaRPr>
          </a:p>
        </p:txBody>
      </p:sp>
      <p:sp>
        <p:nvSpPr>
          <p:cNvPr id="30" name="Freeform: Shape 29">
            <a:extLst>
              <a:ext uri="{FF2B5EF4-FFF2-40B4-BE49-F238E27FC236}">
                <a16:creationId xmlns:a16="http://schemas.microsoft.com/office/drawing/2014/main" id="{C15386DB-8E09-420B-A1F2-6EBDB24CF47B}"/>
              </a:ext>
            </a:extLst>
          </p:cNvPr>
          <p:cNvSpPr/>
          <p:nvPr/>
        </p:nvSpPr>
        <p:spPr>
          <a:xfrm rot="1762744" flipH="1">
            <a:off x="4935412" y="3612028"/>
            <a:ext cx="178771" cy="493334"/>
          </a:xfrm>
          <a:custGeom>
            <a:avLst/>
            <a:gdLst>
              <a:gd name="connsiteX0" fmla="*/ 0 w 300133"/>
              <a:gd name="connsiteY0" fmla="*/ 0 h 488272"/>
              <a:gd name="connsiteX1" fmla="*/ 284085 w 300133"/>
              <a:gd name="connsiteY1" fmla="*/ 195308 h 488272"/>
              <a:gd name="connsiteX2" fmla="*/ 239697 w 300133"/>
              <a:gd name="connsiteY2" fmla="*/ 488272 h 488272"/>
              <a:gd name="connsiteX0" fmla="*/ 0 w 285037"/>
              <a:gd name="connsiteY0" fmla="*/ 0 h 494943"/>
              <a:gd name="connsiteX1" fmla="*/ 268989 w 285037"/>
              <a:gd name="connsiteY1" fmla="*/ 201979 h 494943"/>
              <a:gd name="connsiteX2" fmla="*/ 224601 w 285037"/>
              <a:gd name="connsiteY2" fmla="*/ 494943 h 494943"/>
              <a:gd name="connsiteX0" fmla="*/ 0 w 285037"/>
              <a:gd name="connsiteY0" fmla="*/ 0 h 494943"/>
              <a:gd name="connsiteX1" fmla="*/ 268989 w 285037"/>
              <a:gd name="connsiteY1" fmla="*/ 208652 h 494943"/>
              <a:gd name="connsiteX2" fmla="*/ 224601 w 285037"/>
              <a:gd name="connsiteY2" fmla="*/ 494943 h 494943"/>
              <a:gd name="connsiteX0" fmla="*/ 0 w 288537"/>
              <a:gd name="connsiteY0" fmla="*/ 0 h 501616"/>
              <a:gd name="connsiteX1" fmla="*/ 268989 w 288537"/>
              <a:gd name="connsiteY1" fmla="*/ 208652 h 501616"/>
              <a:gd name="connsiteX2" fmla="*/ 239697 w 288537"/>
              <a:gd name="connsiteY2" fmla="*/ 501616 h 501616"/>
            </a:gdLst>
            <a:ahLst/>
            <a:cxnLst>
              <a:cxn ang="0">
                <a:pos x="connsiteX0" y="connsiteY0"/>
              </a:cxn>
              <a:cxn ang="0">
                <a:pos x="connsiteX1" y="connsiteY1"/>
              </a:cxn>
              <a:cxn ang="0">
                <a:pos x="connsiteX2" y="connsiteY2"/>
              </a:cxn>
            </a:cxnLst>
            <a:rect l="l" t="t" r="r" b="b"/>
            <a:pathLst>
              <a:path w="288537" h="501616">
                <a:moveTo>
                  <a:pt x="0" y="0"/>
                </a:moveTo>
                <a:cubicBezTo>
                  <a:pt x="122067" y="56964"/>
                  <a:pt x="229039" y="127273"/>
                  <a:pt x="268989" y="208652"/>
                </a:cubicBezTo>
                <a:cubicBezTo>
                  <a:pt x="308939" y="290031"/>
                  <a:pt x="281866" y="395823"/>
                  <a:pt x="239697" y="501616"/>
                </a:cubicBezTo>
              </a:path>
            </a:pathLst>
          </a:custGeom>
          <a:noFill/>
          <a:ln w="19050" cap="flat">
            <a:solidFill>
              <a:srgbClr val="FFC000"/>
            </a:solidFill>
            <a:prstDash val="solid"/>
            <a:miter/>
            <a:headEnd type="none" w="med" len="med"/>
            <a:tailEnd type="triangle" w="med" len="med"/>
          </a:ln>
        </p:spPr>
        <p:txBody>
          <a:bodyPr rtlCol="0" anchor="ctr"/>
          <a:lstStyle/>
          <a:p>
            <a:pPr algn="ctr"/>
            <a:endParaRPr lang="nl-NL" dirty="0"/>
          </a:p>
        </p:txBody>
      </p:sp>
      <p:sp>
        <p:nvSpPr>
          <p:cNvPr id="31" name="TextBox 30">
            <a:extLst>
              <a:ext uri="{FF2B5EF4-FFF2-40B4-BE49-F238E27FC236}">
                <a16:creationId xmlns:a16="http://schemas.microsoft.com/office/drawing/2014/main" id="{020BFF1F-BEDE-453F-9A95-C45C96EAA933}"/>
              </a:ext>
            </a:extLst>
          </p:cNvPr>
          <p:cNvSpPr txBox="1"/>
          <p:nvPr/>
        </p:nvSpPr>
        <p:spPr>
          <a:xfrm>
            <a:off x="5834598" y="3125495"/>
            <a:ext cx="5779934" cy="2309606"/>
          </a:xfrm>
          <a:prstGeom prst="rect">
            <a:avLst/>
          </a:prstGeom>
        </p:spPr>
        <p:txBody>
          <a:bodyPr vert="horz" wrap="square" lIns="91440" tIns="45720" rIns="91440" bIns="45720" rtlCol="0">
            <a:noAutofit/>
          </a:bodyPr>
          <a:lstStyle/>
          <a:p>
            <a:pPr algn="l">
              <a:spcBef>
                <a:spcPts val="1200"/>
              </a:spcBef>
            </a:pPr>
            <a:r>
              <a:rPr lang="nl-NL" sz="1400" dirty="0"/>
              <a:t>De </a:t>
            </a:r>
            <a:r>
              <a:rPr lang="nl-NL" dirty="0"/>
              <a:t>gemeentelijke financiering vanuit de algemene uitkering wordt hiermee </a:t>
            </a:r>
            <a:r>
              <a:rPr lang="nl-NL" b="1" dirty="0"/>
              <a:t>inzichtelijker</a:t>
            </a:r>
            <a:r>
              <a:rPr lang="nl-NL" dirty="0"/>
              <a:t> doordat de </a:t>
            </a:r>
            <a:r>
              <a:rPr lang="nl-NL" sz="1400" dirty="0"/>
              <a:t>uitkeringsbasis direct de gemeentelijke werklast weerspiegelt</a:t>
            </a:r>
          </a:p>
          <a:p>
            <a:pPr algn="l">
              <a:spcBef>
                <a:spcPts val="1200"/>
              </a:spcBef>
            </a:pPr>
            <a:r>
              <a:rPr lang="nl-NL" noProof="0" dirty="0">
                <a:latin typeface="+mn-lt"/>
              </a:rPr>
              <a:t>De financiering wordt </a:t>
            </a:r>
            <a:r>
              <a:rPr lang="nl-NL" b="1" noProof="0" dirty="0">
                <a:latin typeface="+mn-lt"/>
              </a:rPr>
              <a:t>stuurbaarder</a:t>
            </a:r>
            <a:r>
              <a:rPr lang="nl-NL" noProof="0" dirty="0">
                <a:latin typeface="+mn-lt"/>
              </a:rPr>
              <a:t> doordat de bestedingsruimte van gemeenten (cet. par.) gelijk blijft. </a:t>
            </a:r>
            <a:r>
              <a:rPr lang="nl-NL" dirty="0">
                <a:latin typeface="+mn-lt"/>
              </a:rPr>
              <a:t>De ontwikkeling </a:t>
            </a:r>
            <a:r>
              <a:rPr lang="nl-NL" noProof="0" dirty="0">
                <a:latin typeface="+mn-lt"/>
              </a:rPr>
              <a:t>gemeentelijke bestedingsruimte kan bovendien eenvoudig worden bijgestuurd naar een vastgesteld basisniveau.</a:t>
            </a:r>
          </a:p>
          <a:p>
            <a:pPr algn="l">
              <a:spcBef>
                <a:spcPts val="1200"/>
              </a:spcBef>
            </a:pPr>
            <a:r>
              <a:rPr lang="nl-NL" dirty="0">
                <a:latin typeface="+mn-lt"/>
              </a:rPr>
              <a:t>De financiering wordt </a:t>
            </a:r>
            <a:r>
              <a:rPr lang="nl-NL" b="1" dirty="0">
                <a:latin typeface="+mn-lt"/>
              </a:rPr>
              <a:t>explicieter</a:t>
            </a:r>
            <a:r>
              <a:rPr lang="nl-NL" dirty="0">
                <a:latin typeface="+mn-lt"/>
              </a:rPr>
              <a:t> doordat een verandering in gemeentelijke bestedingsruimte correspondeert en expliciet tot uiting komt in de verandering van de uitkeringsfactor (van 1,0)</a:t>
            </a:r>
            <a:endParaRPr lang="nl-NL" noProof="0" dirty="0">
              <a:latin typeface="+mn-lt"/>
            </a:endParaRPr>
          </a:p>
        </p:txBody>
      </p:sp>
    </p:spTree>
    <p:extLst>
      <p:ext uri="{BB962C8B-B14F-4D97-AF65-F5344CB8AC3E}">
        <p14:creationId xmlns:p14="http://schemas.microsoft.com/office/powerpoint/2010/main" val="196755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37AEE799-1BB6-43C5-8290-BA9ADA136E70}"/>
              </a:ext>
            </a:extLst>
          </p:cNvPr>
          <p:cNvGraphicFramePr>
            <a:graphicFrameLocks noChangeAspect="1"/>
          </p:cNvGraphicFramePr>
          <p:nvPr>
            <p:custDataLst>
              <p:tags r:id="rId2"/>
            </p:custDataLst>
            <p:extLst>
              <p:ext uri="{D42A27DB-BD31-4B8C-83A1-F6EECF244321}">
                <p14:modId xmlns:p14="http://schemas.microsoft.com/office/powerpoint/2010/main" val="4174197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5" name="think-cell Slide" r:id="rId15" imgW="425" imgH="424" progId="TCLayout.ActiveDocument.1">
                  <p:embed/>
                </p:oleObj>
              </mc:Choice>
              <mc:Fallback>
                <p:oleObj name="think-cell Slide" r:id="rId15" imgW="425" imgH="424" progId="TCLayout.ActiveDocument.1">
                  <p:embed/>
                  <p:pic>
                    <p:nvPicPr>
                      <p:cNvPr id="23" name="Object 22" hidden="1">
                        <a:extLst>
                          <a:ext uri="{FF2B5EF4-FFF2-40B4-BE49-F238E27FC236}">
                            <a16:creationId xmlns:a16="http://schemas.microsoft.com/office/drawing/2014/main" id="{37AEE799-1BB6-43C5-8290-BA9ADA136E7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D9C9B34E-E38B-4822-898F-5C1358D44017}"/>
              </a:ext>
            </a:extLst>
          </p:cNvPr>
          <p:cNvSpPr>
            <a:spLocks noGrp="1"/>
          </p:cNvSpPr>
          <p:nvPr>
            <p:ph type="sldNum" sz="quarter" idx="12"/>
          </p:nvPr>
        </p:nvSpPr>
        <p:spPr/>
        <p:txBody>
          <a:bodyPr/>
          <a:lstStyle/>
          <a:p>
            <a:fld id="{992CD0B2-8AB2-4C6C-8876-E15753662C9B}" type="slidenum">
              <a:rPr lang="nl-NL" noProof="0" smtClean="0"/>
              <a:pPr/>
              <a:t>26</a:t>
            </a:fld>
            <a:endParaRPr lang="nl-NL" noProof="0" dirty="0"/>
          </a:p>
        </p:txBody>
      </p:sp>
      <p:sp>
        <p:nvSpPr>
          <p:cNvPr id="6" name="Text Placeholder 5">
            <a:extLst>
              <a:ext uri="{FF2B5EF4-FFF2-40B4-BE49-F238E27FC236}">
                <a16:creationId xmlns:a16="http://schemas.microsoft.com/office/drawing/2014/main" id="{2FF88CE8-5C87-4673-8784-E70418A16E78}"/>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CD57B0F1-BD17-4A6F-8415-E9F36E9EAFBD}"/>
              </a:ext>
            </a:extLst>
          </p:cNvPr>
          <p:cNvSpPr>
            <a:spLocks noGrp="1"/>
          </p:cNvSpPr>
          <p:nvPr>
            <p:ph type="title"/>
          </p:nvPr>
        </p:nvSpPr>
        <p:spPr/>
        <p:txBody>
          <a:bodyPr vert="horz"/>
          <a:lstStyle/>
          <a:p>
            <a:r>
              <a:rPr lang="nl-NL" dirty="0"/>
              <a:t>Werking uitkeringsfactor</a:t>
            </a:r>
          </a:p>
        </p:txBody>
      </p:sp>
      <p:graphicFrame>
        <p:nvGraphicFramePr>
          <p:cNvPr id="1010" name="Chart 1009">
            <a:extLst>
              <a:ext uri="{FF2B5EF4-FFF2-40B4-BE49-F238E27FC236}">
                <a16:creationId xmlns:a16="http://schemas.microsoft.com/office/drawing/2014/main" id="{A1BFFBB3-3A6F-463D-B2EC-B0FFDDBA00BC}"/>
              </a:ext>
            </a:extLst>
          </p:cNvPr>
          <p:cNvGraphicFramePr/>
          <p:nvPr>
            <p:custDataLst>
              <p:tags r:id="rId3"/>
            </p:custDataLst>
            <p:extLst>
              <p:ext uri="{D42A27DB-BD31-4B8C-83A1-F6EECF244321}">
                <p14:modId xmlns:p14="http://schemas.microsoft.com/office/powerpoint/2010/main" val="3905880180"/>
              </p:ext>
            </p:extLst>
          </p:nvPr>
        </p:nvGraphicFramePr>
        <p:xfrm>
          <a:off x="579438" y="2382838"/>
          <a:ext cx="11034712" cy="3735387"/>
        </p:xfrm>
        <a:graphic>
          <a:graphicData uri="http://schemas.openxmlformats.org/drawingml/2006/chart">
            <c:chart xmlns:c="http://schemas.openxmlformats.org/drawingml/2006/chart" xmlns:r="http://schemas.openxmlformats.org/officeDocument/2006/relationships" r:id="rId17"/>
          </a:graphicData>
        </a:graphic>
      </p:graphicFrame>
      <p:sp>
        <p:nvSpPr>
          <p:cNvPr id="485"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auto">
          <a:xfrm>
            <a:off x="2201863" y="6094413"/>
            <a:ext cx="1825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7C1861-F371-4D19-9B60-DDE0B4F8A6E4}" type="datetime'''''''1''''''''''2'''''''''''''''''">
              <a:rPr lang="nl-NL" altLang="en-US" smtClean="0">
                <a:solidFill>
                  <a:schemeClr val="tx1"/>
                </a:solidFill>
                <a:effectLst/>
                <a:latin typeface="+mn-lt"/>
              </a:rPr>
              <a:pPr marL="0" indent="0" algn="ctr">
                <a:spcBef>
                  <a:spcPct val="0"/>
                </a:spcBef>
                <a:spcAft>
                  <a:spcPct val="0"/>
                </a:spcAft>
                <a:buNone/>
              </a:pPr>
              <a:t>12</a:t>
            </a:fld>
            <a:endParaRPr lang="nl-NL" noProof="0" dirty="0">
              <a:solidFill>
                <a:schemeClr val="tx1"/>
              </a:solidFill>
              <a:latin typeface="+mn-lt"/>
            </a:endParaRPr>
          </a:p>
        </p:txBody>
      </p:sp>
      <p:sp>
        <p:nvSpPr>
          <p:cNvPr id="484"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auto">
          <a:xfrm>
            <a:off x="1119188" y="6094413"/>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DF8095-AEA6-4C2B-B35E-53D27E032282}" type="datetime'''''''''''''''''''''''''1''''''''''''1'''''''''''''">
              <a:rPr lang="nl-NL" altLang="en-US" smtClean="0">
                <a:solidFill>
                  <a:schemeClr val="tx1"/>
                </a:solidFill>
                <a:effectLst/>
                <a:latin typeface="+mn-lt"/>
              </a:rPr>
              <a:pPr marL="0" indent="0" algn="ctr">
                <a:spcBef>
                  <a:spcPct val="0"/>
                </a:spcBef>
                <a:spcAft>
                  <a:spcPct val="0"/>
                </a:spcAft>
                <a:buNone/>
              </a:pPr>
              <a:t>11</a:t>
            </a:fld>
            <a:endParaRPr lang="nl-NL" noProof="0" dirty="0">
              <a:solidFill>
                <a:schemeClr val="tx1"/>
              </a:solidFill>
              <a:latin typeface="+mn-lt"/>
            </a:endParaRPr>
          </a:p>
        </p:txBody>
      </p:sp>
      <p:sp>
        <p:nvSpPr>
          <p:cNvPr id="490"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auto">
          <a:xfrm>
            <a:off x="7643813" y="6094413"/>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18032F8-D648-48AD-A128-FEB3E4477AA7}" type="datetime'1''''''''''''''''''7'''''''''''''''''">
              <a:rPr lang="nl-NL" altLang="en-US" smtClean="0">
                <a:solidFill>
                  <a:schemeClr val="tx1"/>
                </a:solidFill>
                <a:effectLst/>
                <a:latin typeface="+mn-lt"/>
              </a:rPr>
              <a:pPr marL="0" indent="0" algn="ctr">
                <a:spcBef>
                  <a:spcPct val="0"/>
                </a:spcBef>
                <a:spcAft>
                  <a:spcPct val="0"/>
                </a:spcAft>
                <a:buNone/>
              </a:pPr>
              <a:t>17</a:t>
            </a:fld>
            <a:endParaRPr lang="nl-NL" noProof="0" dirty="0">
              <a:solidFill>
                <a:schemeClr val="tx1"/>
              </a:solidFill>
              <a:latin typeface="+mn-lt"/>
            </a:endParaRPr>
          </a:p>
        </p:txBody>
      </p:sp>
      <p:sp>
        <p:nvSpPr>
          <p:cNvPr id="486"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auto">
          <a:xfrm>
            <a:off x="3294063" y="6094413"/>
            <a:ext cx="1682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AA95D14-A38D-4C56-B622-A7AF05F53212}" type="datetime'''''''''''''''''1''''''''3'''''''''''''">
              <a:rPr lang="nl-NL" altLang="en-US" smtClean="0">
                <a:solidFill>
                  <a:schemeClr val="tx1"/>
                </a:solidFill>
                <a:effectLst/>
                <a:latin typeface="+mn-lt"/>
              </a:rPr>
              <a:pPr marL="0" indent="0" algn="ctr">
                <a:spcBef>
                  <a:spcPct val="0"/>
                </a:spcBef>
                <a:spcAft>
                  <a:spcPct val="0"/>
                </a:spcAft>
                <a:buNone/>
              </a:pPr>
              <a:t>13</a:t>
            </a:fld>
            <a:endParaRPr lang="nl-NL" noProof="0" dirty="0">
              <a:solidFill>
                <a:schemeClr val="tx1"/>
              </a:solidFill>
              <a:latin typeface="+mn-lt"/>
            </a:endParaRPr>
          </a:p>
        </p:txBody>
      </p:sp>
      <p:sp>
        <p:nvSpPr>
          <p:cNvPr id="488"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auto">
          <a:xfrm>
            <a:off x="5464175" y="6094413"/>
            <a:ext cx="1778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3C5CA9E-294C-428B-84BA-B7F01DF2EAA6}" type="datetime'''''1''''''''''''''''''''''''''''''''''''''''''''5'''''''''">
              <a:rPr lang="nl-NL" altLang="en-US" smtClean="0">
                <a:solidFill>
                  <a:schemeClr val="tx1"/>
                </a:solidFill>
                <a:effectLst/>
                <a:latin typeface="+mn-lt"/>
              </a:rPr>
              <a:pPr marL="0" indent="0" algn="ctr">
                <a:spcBef>
                  <a:spcPct val="0"/>
                </a:spcBef>
                <a:spcAft>
                  <a:spcPct val="0"/>
                </a:spcAft>
                <a:buNone/>
              </a:pPr>
              <a:t>15</a:t>
            </a:fld>
            <a:endParaRPr lang="nl-NL" noProof="0" dirty="0">
              <a:solidFill>
                <a:schemeClr val="tx1"/>
              </a:solidFill>
              <a:latin typeface="+mn-lt"/>
            </a:endParaRPr>
          </a:p>
        </p:txBody>
      </p:sp>
      <p:sp>
        <p:nvSpPr>
          <p:cNvPr id="487" name="Content 1">
            <a:extLst>
              <a:ext uri="{FF2B5EF4-FFF2-40B4-BE49-F238E27FC236}">
                <a16:creationId xmlns:a16="http://schemas.microsoft.com/office/drawing/2014/main" id="{4B9982FA-94CE-476E-98B9-AED20350F85D}"/>
              </a:ext>
            </a:extLst>
          </p:cNvPr>
          <p:cNvSpPr>
            <a:spLocks noGrp="1"/>
          </p:cNvSpPr>
          <p:nvPr>
            <p:custDataLst>
              <p:tags r:id="rId9"/>
            </p:custDataLst>
          </p:nvPr>
        </p:nvSpPr>
        <p:spPr bwMode="auto">
          <a:xfrm>
            <a:off x="4373563" y="6094413"/>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DDD7EA4-22B8-49FD-9144-15B61EB3DF04}" type="datetime'1''''''''''''''''''''''''''''''''''4'''''''''''''''''''''">
              <a:rPr lang="nl-NL" altLang="en-US" smtClean="0">
                <a:solidFill>
                  <a:schemeClr val="tx1"/>
                </a:solidFill>
                <a:effectLst/>
                <a:latin typeface="+mn-lt"/>
              </a:rPr>
              <a:pPr marL="0" indent="0" algn="ctr">
                <a:spcBef>
                  <a:spcPct val="0"/>
                </a:spcBef>
                <a:spcAft>
                  <a:spcPct val="0"/>
                </a:spcAft>
                <a:buNone/>
              </a:pPr>
              <a:t>14</a:t>
            </a:fld>
            <a:endParaRPr lang="nl-NL" noProof="0" dirty="0">
              <a:solidFill>
                <a:schemeClr val="tx1"/>
              </a:solidFill>
              <a:latin typeface="+mn-lt"/>
            </a:endParaRPr>
          </a:p>
        </p:txBody>
      </p:sp>
      <p:sp>
        <p:nvSpPr>
          <p:cNvPr id="489"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auto">
          <a:xfrm>
            <a:off x="6548438" y="6094413"/>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715ECD0-D6BA-4690-A84D-498169E9875D}" type="datetime'1''''6'''''''''''''''''''''''''''''''''''''''''''''''''''">
              <a:rPr lang="nl-NL" altLang="en-US" smtClean="0">
                <a:solidFill>
                  <a:schemeClr val="tx1"/>
                </a:solidFill>
                <a:effectLst/>
                <a:latin typeface="+mn-lt"/>
              </a:rPr>
              <a:pPr marL="0" indent="0" algn="ctr">
                <a:spcBef>
                  <a:spcPct val="0"/>
                </a:spcBef>
                <a:spcAft>
                  <a:spcPct val="0"/>
                </a:spcAft>
                <a:buNone/>
              </a:pPr>
              <a:t>16</a:t>
            </a:fld>
            <a:endParaRPr lang="nl-NL" noProof="0" dirty="0">
              <a:solidFill>
                <a:schemeClr val="tx1"/>
              </a:solidFill>
              <a:latin typeface="+mn-lt"/>
            </a:endParaRPr>
          </a:p>
        </p:txBody>
      </p:sp>
      <p:sp>
        <p:nvSpPr>
          <p:cNvPr id="491"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auto">
          <a:xfrm>
            <a:off x="8721725" y="6094413"/>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AB7DC67-F118-4BF1-92B6-AC47AE5AD86D}" type="datetime'''1''''''8'''''''''''''''''''''''''''''''''''">
              <a:rPr lang="nl-NL" altLang="en-US" smtClean="0">
                <a:solidFill>
                  <a:schemeClr val="tx1"/>
                </a:solidFill>
                <a:effectLst/>
                <a:latin typeface="+mn-lt"/>
              </a:rPr>
              <a:pPr marL="0" indent="0" algn="ctr">
                <a:spcBef>
                  <a:spcPct val="0"/>
                </a:spcBef>
                <a:spcAft>
                  <a:spcPct val="0"/>
                </a:spcAft>
                <a:buNone/>
              </a:pPr>
              <a:t>18</a:t>
            </a:fld>
            <a:endParaRPr lang="nl-NL" noProof="0" dirty="0">
              <a:solidFill>
                <a:schemeClr val="tx1"/>
              </a:solidFill>
              <a:latin typeface="+mn-lt"/>
            </a:endParaRPr>
          </a:p>
        </p:txBody>
      </p:sp>
      <p:sp>
        <p:nvSpPr>
          <p:cNvPr id="492"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auto">
          <a:xfrm>
            <a:off x="9809163" y="6094413"/>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AA99532-2E7B-41A4-8443-819C3D7F9685}" type="datetime'''''1''''''''''''''''''9'''''''''''''''''''''''''''">
              <a:rPr lang="nl-NL" altLang="en-US" smtClean="0">
                <a:solidFill>
                  <a:schemeClr val="tx1"/>
                </a:solidFill>
                <a:effectLst/>
                <a:latin typeface="+mn-lt"/>
              </a:rPr>
              <a:pPr marL="0" indent="0" algn="ctr">
                <a:spcBef>
                  <a:spcPct val="0"/>
                </a:spcBef>
                <a:spcAft>
                  <a:spcPct val="0"/>
                </a:spcAft>
                <a:buNone/>
              </a:pPr>
              <a:t>19</a:t>
            </a:fld>
            <a:endParaRPr lang="nl-NL" noProof="0" dirty="0">
              <a:solidFill>
                <a:schemeClr val="tx1"/>
              </a:solidFill>
              <a:latin typeface="+mn-lt"/>
            </a:endParaRPr>
          </a:p>
        </p:txBody>
      </p:sp>
      <p:sp>
        <p:nvSpPr>
          <p:cNvPr id="493" name="Content 1">
            <a:extLst>
              <a:ext uri="{FF2B5EF4-FFF2-40B4-BE49-F238E27FC236}">
                <a16:creationId xmlns:a16="http://schemas.microsoft.com/office/drawing/2014/main" id="{4B9982FA-94CE-476E-98B9-AED20350F85D}"/>
              </a:ext>
            </a:extLst>
          </p:cNvPr>
          <p:cNvSpPr>
            <a:spLocks noGrp="1"/>
          </p:cNvSpPr>
          <p:nvPr>
            <p:custDataLst>
              <p:tags r:id="rId13"/>
            </p:custDataLst>
          </p:nvPr>
        </p:nvSpPr>
        <p:spPr bwMode="auto">
          <a:xfrm>
            <a:off x="10891838" y="6094413"/>
            <a:ext cx="1920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5390746-19AB-409F-8883-1ED27C75C23D}" type="datetime'''''''''''''''''''''2''''''''''0'''''''''''''''''''''">
              <a:rPr lang="nl-NL" altLang="en-US" smtClean="0">
                <a:solidFill>
                  <a:schemeClr val="tx1"/>
                </a:solidFill>
                <a:effectLst/>
                <a:latin typeface="+mn-lt"/>
              </a:rPr>
              <a:pPr marL="0" indent="0" algn="ctr">
                <a:spcBef>
                  <a:spcPct val="0"/>
                </a:spcBef>
                <a:spcAft>
                  <a:spcPct val="0"/>
                </a:spcAft>
                <a:buNone/>
              </a:pPr>
              <a:t>20</a:t>
            </a:fld>
            <a:endParaRPr lang="nl-NL" noProof="0" dirty="0">
              <a:solidFill>
                <a:schemeClr val="tx1"/>
              </a:solidFill>
              <a:latin typeface="+mn-lt"/>
            </a:endParaRPr>
          </a:p>
        </p:txBody>
      </p:sp>
      <p:sp>
        <p:nvSpPr>
          <p:cNvPr id="144" name="Speech Bubble: Rectangle 143">
            <a:extLst>
              <a:ext uri="{FF2B5EF4-FFF2-40B4-BE49-F238E27FC236}">
                <a16:creationId xmlns:a16="http://schemas.microsoft.com/office/drawing/2014/main" id="{81881652-7B0B-4844-B3CE-610C2112DA1E}"/>
              </a:ext>
            </a:extLst>
          </p:cNvPr>
          <p:cNvSpPr/>
          <p:nvPr/>
        </p:nvSpPr>
        <p:spPr>
          <a:xfrm>
            <a:off x="4883805" y="4842003"/>
            <a:ext cx="5685115" cy="1019091"/>
          </a:xfrm>
          <a:prstGeom prst="wedgeRectCallout">
            <a:avLst>
              <a:gd name="adj1" fmla="val -34772"/>
              <a:gd name="adj2" fmla="val -68456"/>
            </a:avLst>
          </a:prstGeom>
          <a:noFill/>
          <a:ln w="19050" cap="flat">
            <a:solidFill>
              <a:srgbClr val="FFC000"/>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t>Suggestie</a:t>
            </a:r>
            <a:r>
              <a:rPr lang="nl-NL" dirty="0"/>
              <a:t>: Door de gewichten te herijken en met inflatie mee te laten bewegen (en de uitkeringsfactor op 1,0 te zetten) weerspiegelt de uitkeringsfactor direct de bestedingsruimte van gemeenten. Het informeert het politieke debat over de financiering van gemeenten en stelt (indien wenselijk) beleidsmakers in staat eenvoudig bij te sturen.</a:t>
            </a:r>
          </a:p>
        </p:txBody>
      </p:sp>
      <p:sp>
        <p:nvSpPr>
          <p:cNvPr id="896" name="Speech Bubble: Rectangle 895">
            <a:extLst>
              <a:ext uri="{FF2B5EF4-FFF2-40B4-BE49-F238E27FC236}">
                <a16:creationId xmlns:a16="http://schemas.microsoft.com/office/drawing/2014/main" id="{7A13337B-8FD1-4EF9-9A34-A913496E474F}"/>
              </a:ext>
            </a:extLst>
          </p:cNvPr>
          <p:cNvSpPr/>
          <p:nvPr/>
        </p:nvSpPr>
        <p:spPr>
          <a:xfrm>
            <a:off x="2898643" y="1755654"/>
            <a:ext cx="6007232" cy="1019091"/>
          </a:xfrm>
          <a:prstGeom prst="wedgeRectCallout">
            <a:avLst>
              <a:gd name="adj1" fmla="val -7449"/>
              <a:gd name="adj2" fmla="val 67390"/>
            </a:avLst>
          </a:prstGeom>
          <a:noFill/>
          <a:ln w="19050" cap="flat">
            <a:solidFill>
              <a:srgbClr val="FFC000"/>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t>Huidig</a:t>
            </a:r>
            <a:r>
              <a:rPr lang="nl-NL" dirty="0"/>
              <a:t>: De uitkeringsfactor biedt geen bruikbare informatie over onderliggende oorzaken of implicaties van ontwikkelingen in de financiering van gemeenten. Het biedt geen basis voor politieke discussie over de financiering van gemeenten en biedt geen aangrijpingspunt voor politieke interventie.</a:t>
            </a:r>
          </a:p>
        </p:txBody>
      </p:sp>
      <p:sp>
        <p:nvSpPr>
          <p:cNvPr id="981" name="Text Placeholder 13">
            <a:extLst>
              <a:ext uri="{FF2B5EF4-FFF2-40B4-BE49-F238E27FC236}">
                <a16:creationId xmlns:a16="http://schemas.microsoft.com/office/drawing/2014/main" id="{388C186D-7E05-4F9D-A1CA-85766844C6B4}"/>
              </a:ext>
            </a:extLst>
          </p:cNvPr>
          <p:cNvSpPr txBox="1">
            <a:spLocks/>
          </p:cNvSpPr>
          <p:nvPr/>
        </p:nvSpPr>
        <p:spPr>
          <a:xfrm>
            <a:off x="749300" y="2362316"/>
            <a:ext cx="108267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lang="nl-NL" sz="1400" b="1" kern="1200" noProof="0" dirty="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Huidig</a:t>
            </a:r>
          </a:p>
        </p:txBody>
      </p:sp>
      <p:sp>
        <p:nvSpPr>
          <p:cNvPr id="982" name="Text Placeholder 13">
            <a:extLst>
              <a:ext uri="{FF2B5EF4-FFF2-40B4-BE49-F238E27FC236}">
                <a16:creationId xmlns:a16="http://schemas.microsoft.com/office/drawing/2014/main" id="{F1AFCE51-F509-4F48-93AD-05820BC8E391}"/>
              </a:ext>
            </a:extLst>
          </p:cNvPr>
          <p:cNvSpPr txBox="1">
            <a:spLocks/>
          </p:cNvSpPr>
          <p:nvPr/>
        </p:nvSpPr>
        <p:spPr>
          <a:xfrm>
            <a:off x="925143" y="3586278"/>
            <a:ext cx="108267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lang="nl-NL" sz="1400" b="1" kern="1200" noProof="0" dirty="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Suggestie</a:t>
            </a:r>
          </a:p>
        </p:txBody>
      </p:sp>
    </p:spTree>
    <p:extLst>
      <p:ext uri="{BB962C8B-B14F-4D97-AF65-F5344CB8AC3E}">
        <p14:creationId xmlns:p14="http://schemas.microsoft.com/office/powerpoint/2010/main" val="3185013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449C31-C4D6-4FCC-A8B6-A1D50266504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9"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4E449C31-C4D6-4FCC-A8B6-A1D5026650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3A10119-DAE0-4D04-89F2-494A0A91B27B}"/>
              </a:ext>
            </a:extLst>
          </p:cNvPr>
          <p:cNvSpPr>
            <a:spLocks noGrp="1"/>
          </p:cNvSpPr>
          <p:nvPr>
            <p:ph type="title"/>
          </p:nvPr>
        </p:nvSpPr>
        <p:spPr/>
        <p:txBody>
          <a:bodyPr vert="horz"/>
          <a:lstStyle/>
          <a:p>
            <a:r>
              <a:rPr lang="nl-NL" dirty="0"/>
              <a:t>Agenda</a:t>
            </a:r>
          </a:p>
        </p:txBody>
      </p:sp>
      <p:sp>
        <p:nvSpPr>
          <p:cNvPr id="11" name="Rectangle 10">
            <a:hlinkClick r:id="" action="ppaction://noaction"/>
            <a:extLst>
              <a:ext uri="{FF2B5EF4-FFF2-40B4-BE49-F238E27FC236}">
                <a16:creationId xmlns:a16="http://schemas.microsoft.com/office/drawing/2014/main" id="{BC4824D6-48FC-4640-807E-056096679781}"/>
              </a:ext>
            </a:extLst>
          </p:cNvPr>
          <p:cNvSpPr/>
          <p:nvPr/>
        </p:nvSpPr>
        <p:spPr>
          <a:xfrm>
            <a:off x="666747" y="3519651"/>
            <a:ext cx="10866441" cy="861688"/>
          </a:xfrm>
          <a:prstGeom prst="rect">
            <a:avLst/>
          </a:prstGeom>
          <a:solidFill>
            <a:srgbClr val="F2F2F2"/>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solidFill>
              </a:rPr>
              <a:t>3. Werking en impact t</a:t>
            </a:r>
            <a:r>
              <a:rPr lang="nl-NL" sz="1800" b="1" dirty="0">
                <a:solidFill>
                  <a:schemeClr val="tx1"/>
                </a:solidFill>
                <a:latin typeface="Corbel" panose="020B0503020204020204" pitchFamily="34" charset="0"/>
                <a:cs typeface="+mn-cs"/>
              </a:rPr>
              <a:t>aakmutaties</a:t>
            </a:r>
          </a:p>
        </p:txBody>
      </p:sp>
      <p:sp>
        <p:nvSpPr>
          <p:cNvPr id="12" name="Rectangle 11">
            <a:hlinkClick r:id="" action="ppaction://noaction"/>
            <a:extLst>
              <a:ext uri="{FF2B5EF4-FFF2-40B4-BE49-F238E27FC236}">
                <a16:creationId xmlns:a16="http://schemas.microsoft.com/office/drawing/2014/main" id="{A1630BA8-CC1C-4867-BF70-F2B8428E50AB}"/>
              </a:ext>
            </a:extLst>
          </p:cNvPr>
          <p:cNvSpPr/>
          <p:nvPr/>
        </p:nvSpPr>
        <p:spPr>
          <a:xfrm>
            <a:off x="666747" y="4483345"/>
            <a:ext cx="10866441" cy="861688"/>
          </a:xfrm>
          <a:prstGeom prst="rect">
            <a:avLst/>
          </a:prstGeom>
          <a:solidFill>
            <a:srgbClr val="F2F2F2"/>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solidFill>
                <a:cs typeface="+mn-cs"/>
              </a:rPr>
              <a:t>4. </a:t>
            </a:r>
            <a:r>
              <a:rPr lang="nl-NL" sz="1800" b="1" dirty="0">
                <a:solidFill>
                  <a:schemeClr val="tx1"/>
                </a:solidFill>
                <a:latin typeface="Corbel" panose="020B0503020204020204" pitchFamily="34" charset="0"/>
                <a:cs typeface="+mn-cs"/>
              </a:rPr>
              <a:t>Observaties &amp; suggesties voor verbetering</a:t>
            </a:r>
          </a:p>
        </p:txBody>
      </p:sp>
      <p:sp>
        <p:nvSpPr>
          <p:cNvPr id="14" name="Rectangle 13">
            <a:hlinkClick r:id="" action="ppaction://noaction"/>
            <a:extLst>
              <a:ext uri="{FF2B5EF4-FFF2-40B4-BE49-F238E27FC236}">
                <a16:creationId xmlns:a16="http://schemas.microsoft.com/office/drawing/2014/main" id="{21EDAF0F-B491-4E37-B683-E1A09E5638A2}"/>
              </a:ext>
            </a:extLst>
          </p:cNvPr>
          <p:cNvSpPr/>
          <p:nvPr/>
        </p:nvSpPr>
        <p:spPr>
          <a:xfrm>
            <a:off x="666747" y="5447037"/>
            <a:ext cx="10866441" cy="861688"/>
          </a:xfrm>
          <a:prstGeom prst="rect">
            <a:avLst/>
          </a:prstGeom>
          <a:solidFill>
            <a:srgbClr val="22777B"/>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bg1"/>
                </a:solidFill>
                <a:cs typeface="+mn-cs"/>
              </a:rPr>
              <a:t>5. </a:t>
            </a:r>
            <a:r>
              <a:rPr lang="nl-NL" sz="1800" b="1" dirty="0">
                <a:solidFill>
                  <a:schemeClr val="bg1"/>
                </a:solidFill>
                <a:latin typeface="Corbel" panose="020B0503020204020204" pitchFamily="34" charset="0"/>
                <a:cs typeface="+mn-cs"/>
              </a:rPr>
              <a:t>Bijlagen</a:t>
            </a:r>
            <a:r>
              <a:rPr lang="nl-NL" sz="1800" b="1" dirty="0">
                <a:solidFill>
                  <a:srgbClr val="000000"/>
                </a:solidFill>
                <a:latin typeface="Corbel" panose="020B0503020204020204" pitchFamily="34" charset="0"/>
                <a:cs typeface="+mn-cs"/>
              </a:rPr>
              <a:t>	</a:t>
            </a:r>
          </a:p>
        </p:txBody>
      </p:sp>
      <p:sp>
        <p:nvSpPr>
          <p:cNvPr id="19" name="Rectangle 18">
            <a:hlinkClick r:id="" action="ppaction://noaction"/>
            <a:extLst>
              <a:ext uri="{FF2B5EF4-FFF2-40B4-BE49-F238E27FC236}">
                <a16:creationId xmlns:a16="http://schemas.microsoft.com/office/drawing/2014/main" id="{3334DF9C-BF54-407E-B72D-6043CD1B83E9}"/>
              </a:ext>
            </a:extLst>
          </p:cNvPr>
          <p:cNvSpPr/>
          <p:nvPr/>
        </p:nvSpPr>
        <p:spPr>
          <a:xfrm>
            <a:off x="666747" y="2555957"/>
            <a:ext cx="10866441" cy="861688"/>
          </a:xfrm>
          <a:prstGeom prst="rect">
            <a:avLst/>
          </a:prstGeom>
          <a:solidFill>
            <a:srgbClr val="F2F2F2"/>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a:lnSpc>
                <a:spcPct val="90000"/>
              </a:lnSpc>
              <a:spcBef>
                <a:spcPts val="750"/>
              </a:spcBef>
              <a:buClr>
                <a:srgbClr val="FF0000"/>
              </a:buClr>
              <a:buNone/>
            </a:pPr>
            <a:r>
              <a:rPr lang="nl-NL" sz="1800" b="1" dirty="0">
                <a:solidFill>
                  <a:schemeClr val="tx1"/>
                </a:solidFill>
              </a:rPr>
              <a:t>2. </a:t>
            </a:r>
            <a:r>
              <a:rPr lang="nl-NL" sz="1800" b="1" dirty="0">
                <a:solidFill>
                  <a:schemeClr val="tx1"/>
                </a:solidFill>
                <a:latin typeface="Corbel" panose="020B0503020204020204" pitchFamily="34" charset="0"/>
              </a:rPr>
              <a:t>Uitkeringsontwikkeling vergeleken met werklastontwikkeling</a:t>
            </a:r>
          </a:p>
        </p:txBody>
      </p:sp>
      <p:sp>
        <p:nvSpPr>
          <p:cNvPr id="16" name="Rectangle 15">
            <a:extLst>
              <a:ext uri="{FF2B5EF4-FFF2-40B4-BE49-F238E27FC236}">
                <a16:creationId xmlns:a16="http://schemas.microsoft.com/office/drawing/2014/main" id="{F22C7D09-505A-4CDA-A22C-A1CEFA676F98}"/>
              </a:ext>
            </a:extLst>
          </p:cNvPr>
          <p:cNvSpPr/>
          <p:nvPr/>
        </p:nvSpPr>
        <p:spPr>
          <a:xfrm>
            <a:off x="666747" y="1592263"/>
            <a:ext cx="10866441" cy="861688"/>
          </a:xfrm>
          <a:prstGeom prst="rect">
            <a:avLst/>
          </a:prstGeom>
          <a:solidFill>
            <a:srgbClr val="F2F2F2"/>
          </a:solidFill>
        </p:spPr>
        <p:txBody>
          <a:bodyPr lIns="72000" rIns="72000" rtlCol="0" anchor="ctr">
            <a:noAutofit/>
          </a:bodyPr>
          <a:lstStyle/>
          <a:p>
            <a:pPr marL="0" indent="0" defTabSz="685800">
              <a:lnSpc>
                <a:spcPct val="90000"/>
              </a:lnSpc>
              <a:spcBef>
                <a:spcPts val="750"/>
              </a:spcBef>
              <a:buClr>
                <a:srgbClr val="FF0000"/>
              </a:buClr>
              <a:buNone/>
            </a:pPr>
            <a:r>
              <a:rPr kumimoji="0" lang="nl-NL" sz="1800" b="1" i="0" u="none" strike="noStrike" kern="1200" cap="none" spc="0" normalizeH="0" baseline="0" noProof="0" dirty="0">
                <a:ln>
                  <a:noFill/>
                </a:ln>
                <a:effectLst/>
                <a:uLnTx/>
                <a:uFillTx/>
                <a:latin typeface="Corbel" panose="020B0503020204020204" pitchFamily="34" charset="0"/>
                <a:ea typeface="+mn-ea"/>
                <a:cs typeface="+mn-cs"/>
              </a:rPr>
              <a:t>1. Introductie algemene uitkering gemeentefonds</a:t>
            </a:r>
          </a:p>
        </p:txBody>
      </p:sp>
      <p:sp>
        <p:nvSpPr>
          <p:cNvPr id="9" name="Slide Number Placeholder 4">
            <a:extLst>
              <a:ext uri="{FF2B5EF4-FFF2-40B4-BE49-F238E27FC236}">
                <a16:creationId xmlns:a16="http://schemas.microsoft.com/office/drawing/2014/main" id="{D4ABEE9E-D5A7-48FA-8E1D-9E4A912DF8E9}"/>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27</a:t>
            </a:fld>
            <a:endParaRPr lang="nl-NL" noProof="0" dirty="0"/>
          </a:p>
        </p:txBody>
      </p:sp>
    </p:spTree>
    <p:extLst>
      <p:ext uri="{BB962C8B-B14F-4D97-AF65-F5344CB8AC3E}">
        <p14:creationId xmlns:p14="http://schemas.microsoft.com/office/powerpoint/2010/main" val="1594127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C861471-5B39-4DB7-AEA6-B7995C21E01F}"/>
              </a:ext>
            </a:extLst>
          </p:cNvPr>
          <p:cNvGraphicFramePr>
            <a:graphicFrameLocks noChangeAspect="1"/>
          </p:cNvGraphicFramePr>
          <p:nvPr>
            <p:custDataLst>
              <p:tags r:id="rId2"/>
            </p:custDataLst>
            <p:extLst>
              <p:ext uri="{D42A27DB-BD31-4B8C-83A1-F6EECF244321}">
                <p14:modId xmlns:p14="http://schemas.microsoft.com/office/powerpoint/2010/main" val="1762968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3" name="think-cell Slide" r:id="rId43" imgW="532" imgH="530" progId="TCLayout.ActiveDocument.1">
                  <p:embed/>
                </p:oleObj>
              </mc:Choice>
              <mc:Fallback>
                <p:oleObj name="think-cell Slide" r:id="rId43" imgW="532" imgH="530" progId="TCLayout.ActiveDocument.1">
                  <p:embed/>
                  <p:pic>
                    <p:nvPicPr>
                      <p:cNvPr id="10" name="Object 9" hidden="1">
                        <a:extLst>
                          <a:ext uri="{FF2B5EF4-FFF2-40B4-BE49-F238E27FC236}">
                            <a16:creationId xmlns:a16="http://schemas.microsoft.com/office/drawing/2014/main" id="{AC861471-5B39-4DB7-AEA6-B7995C21E01F}"/>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879CED08-073F-4D15-AB0C-BFB4F6BAD142}"/>
              </a:ext>
            </a:extLst>
          </p:cNvPr>
          <p:cNvSpPr>
            <a:spLocks noGrp="1"/>
          </p:cNvSpPr>
          <p:nvPr>
            <p:ph type="title"/>
          </p:nvPr>
        </p:nvSpPr>
        <p:spPr/>
        <p:txBody>
          <a:bodyPr vert="horz"/>
          <a:lstStyle/>
          <a:p>
            <a:r>
              <a:rPr lang="nl-NL" dirty="0">
                <a:solidFill>
                  <a:srgbClr val="000000"/>
                </a:solidFill>
              </a:rPr>
              <a:t>Bijlage 1</a:t>
            </a:r>
            <a:br>
              <a:rPr lang="nl-NL" dirty="0">
                <a:solidFill>
                  <a:srgbClr val="000000"/>
                </a:solidFill>
              </a:rPr>
            </a:br>
            <a:r>
              <a:rPr lang="nl-NL" dirty="0">
                <a:solidFill>
                  <a:srgbClr val="22777B"/>
                </a:solidFill>
              </a:rPr>
              <a:t>De gecorrigeerde uitkeringsontwikkeling is 6,0% </a:t>
            </a:r>
            <a:endParaRPr lang="nl-NL" dirty="0">
              <a:solidFill>
                <a:srgbClr val="22777B"/>
              </a:solidFill>
              <a:highlight>
                <a:srgbClr val="FFFF00"/>
              </a:highlight>
            </a:endParaRPr>
          </a:p>
        </p:txBody>
      </p:sp>
      <p:graphicFrame>
        <p:nvGraphicFramePr>
          <p:cNvPr id="135" name="Chart 134">
            <a:extLst>
              <a:ext uri="{FF2B5EF4-FFF2-40B4-BE49-F238E27FC236}">
                <a16:creationId xmlns:a16="http://schemas.microsoft.com/office/drawing/2014/main" id="{C52131F2-1A1C-4BBA-AA84-42311FD54A29}"/>
              </a:ext>
            </a:extLst>
          </p:cNvPr>
          <p:cNvGraphicFramePr/>
          <p:nvPr>
            <p:custDataLst>
              <p:tags r:id="rId3"/>
            </p:custDataLst>
            <p:extLst>
              <p:ext uri="{D42A27DB-BD31-4B8C-83A1-F6EECF244321}">
                <p14:modId xmlns:p14="http://schemas.microsoft.com/office/powerpoint/2010/main" val="2161974231"/>
              </p:ext>
            </p:extLst>
          </p:nvPr>
        </p:nvGraphicFramePr>
        <p:xfrm>
          <a:off x="1042988" y="3005138"/>
          <a:ext cx="3022600" cy="3022600"/>
        </p:xfrm>
        <a:graphic>
          <a:graphicData uri="http://schemas.openxmlformats.org/drawingml/2006/chart">
            <c:chart xmlns:c="http://schemas.openxmlformats.org/drawingml/2006/chart" xmlns:r="http://schemas.openxmlformats.org/officeDocument/2006/relationships" r:id="rId45"/>
          </a:graphicData>
        </a:graphic>
      </p:graphicFrame>
      <p:sp>
        <p:nvSpPr>
          <p:cNvPr id="360" name="Content 1">
            <a:extLst>
              <a:ext uri="{FF2B5EF4-FFF2-40B4-BE49-F238E27FC236}">
                <a16:creationId xmlns:a16="http://schemas.microsoft.com/office/drawing/2014/main" id="{EE2289CD-A0AB-41A6-BC2D-3B62C7D382BC}"/>
              </a:ext>
            </a:extLst>
          </p:cNvPr>
          <p:cNvSpPr>
            <a:spLocks noGrp="1"/>
          </p:cNvSpPr>
          <p:nvPr>
            <p:custDataLst>
              <p:tags r:id="rId4"/>
            </p:custDataLst>
          </p:nvPr>
        </p:nvSpPr>
        <p:spPr bwMode="gray">
          <a:xfrm>
            <a:off x="823913" y="5854700"/>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6D69B723-B38A-4904-B715-2D65BC6289A8}" type="datetime'''''''''''''''''''''8''''''''''''''''''0'''''''''''''''">
              <a:rPr lang="nl-NL" altLang="en-US" smtClean="0">
                <a:solidFill>
                  <a:schemeClr val="tx1"/>
                </a:solidFill>
                <a:latin typeface="+mn-lt"/>
              </a:rPr>
              <a:pPr/>
              <a:t>80</a:t>
            </a:fld>
            <a:endParaRPr lang="nl-NL" noProof="0" dirty="0">
              <a:solidFill>
                <a:schemeClr val="tx1"/>
              </a:solidFill>
              <a:latin typeface="+mn-lt"/>
            </a:endParaRPr>
          </a:p>
        </p:txBody>
      </p:sp>
      <p:sp>
        <p:nvSpPr>
          <p:cNvPr id="359" name="Content 1">
            <a:extLst>
              <a:ext uri="{FF2B5EF4-FFF2-40B4-BE49-F238E27FC236}">
                <a16:creationId xmlns:a16="http://schemas.microsoft.com/office/drawing/2014/main" id="{62744B12-F9B9-4319-B4B9-E94BC4145E0A}"/>
              </a:ext>
            </a:extLst>
          </p:cNvPr>
          <p:cNvSpPr>
            <a:spLocks noGrp="1"/>
          </p:cNvSpPr>
          <p:nvPr>
            <p:custDataLst>
              <p:tags r:id="rId5"/>
            </p:custDataLst>
          </p:nvPr>
        </p:nvSpPr>
        <p:spPr bwMode="gray">
          <a:xfrm>
            <a:off x="757238" y="4140200"/>
            <a:ext cx="25082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C6326677-2926-42A2-B619-1D4A0E423DB4}" type="datetime'''''1''''1''''''''''''''0'''''''''''''''''''''''''''''''''''">
              <a:rPr lang="nl-NL" altLang="en-US" smtClean="0">
                <a:solidFill>
                  <a:schemeClr val="tx1"/>
                </a:solidFill>
                <a:latin typeface="+mn-lt"/>
              </a:rPr>
              <a:pPr/>
              <a:t>110</a:t>
            </a:fld>
            <a:endParaRPr lang="nl-NL" noProof="0" dirty="0">
              <a:solidFill>
                <a:schemeClr val="tx1"/>
              </a:solidFill>
              <a:latin typeface="+mn-lt"/>
            </a:endParaRPr>
          </a:p>
        </p:txBody>
      </p:sp>
      <p:sp>
        <p:nvSpPr>
          <p:cNvPr id="358" name="Content 1">
            <a:extLst>
              <a:ext uri="{FF2B5EF4-FFF2-40B4-BE49-F238E27FC236}">
                <a16:creationId xmlns:a16="http://schemas.microsoft.com/office/drawing/2014/main" id="{CA07D228-BE23-4BF8-9781-A65D51832219}"/>
              </a:ext>
            </a:extLst>
          </p:cNvPr>
          <p:cNvSpPr>
            <a:spLocks noGrp="1"/>
          </p:cNvSpPr>
          <p:nvPr>
            <p:custDataLst>
              <p:tags r:id="rId6"/>
            </p:custDataLst>
          </p:nvPr>
        </p:nvSpPr>
        <p:spPr bwMode="gray">
          <a:xfrm>
            <a:off x="822325" y="5283200"/>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B772408-82C4-419F-9B22-CB4654872C1B}" type="datetime'''''''''''''''9''''0'''''''''''''''''''''''''">
              <a:rPr lang="nl-NL" altLang="en-US" smtClean="0">
                <a:solidFill>
                  <a:schemeClr val="tx1"/>
                </a:solidFill>
                <a:latin typeface="+mn-lt"/>
              </a:rPr>
              <a:pPr/>
              <a:t>90</a:t>
            </a:fld>
            <a:endParaRPr lang="nl-NL" noProof="0" dirty="0">
              <a:solidFill>
                <a:schemeClr val="tx1"/>
              </a:solidFill>
              <a:latin typeface="+mn-lt"/>
            </a:endParaRPr>
          </a:p>
        </p:txBody>
      </p:sp>
      <p:sp>
        <p:nvSpPr>
          <p:cNvPr id="362" name="Content 1">
            <a:extLst>
              <a:ext uri="{FF2B5EF4-FFF2-40B4-BE49-F238E27FC236}">
                <a16:creationId xmlns:a16="http://schemas.microsoft.com/office/drawing/2014/main" id="{1D4502F0-B846-499A-812E-0CDF666EF9FD}"/>
              </a:ext>
            </a:extLst>
          </p:cNvPr>
          <p:cNvSpPr>
            <a:spLocks noGrp="1"/>
          </p:cNvSpPr>
          <p:nvPr>
            <p:custDataLst>
              <p:tags r:id="rId7"/>
            </p:custDataLst>
          </p:nvPr>
        </p:nvSpPr>
        <p:spPr bwMode="gray">
          <a:xfrm>
            <a:off x="760413" y="2997200"/>
            <a:ext cx="2476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5AD2F8D8-66D9-4E59-A5F8-56CBB3A15F6A}" type="datetime'1''3''''''0'''''''''''''''''">
              <a:rPr lang="nl-NL" altLang="en-US" smtClean="0">
                <a:solidFill>
                  <a:schemeClr val="tx1"/>
                </a:solidFill>
                <a:latin typeface="+mn-lt"/>
              </a:rPr>
              <a:pPr/>
              <a:t>130</a:t>
            </a:fld>
            <a:endParaRPr lang="nl-NL" noProof="0" dirty="0">
              <a:solidFill>
                <a:schemeClr val="tx1"/>
              </a:solidFill>
              <a:latin typeface="+mn-lt"/>
            </a:endParaRPr>
          </a:p>
        </p:txBody>
      </p:sp>
      <p:sp>
        <p:nvSpPr>
          <p:cNvPr id="357" name="Content 1">
            <a:extLst>
              <a:ext uri="{FF2B5EF4-FFF2-40B4-BE49-F238E27FC236}">
                <a16:creationId xmlns:a16="http://schemas.microsoft.com/office/drawing/2014/main" id="{C77A5348-FE15-48C2-B1F9-C9B4798AF07D}"/>
              </a:ext>
            </a:extLst>
          </p:cNvPr>
          <p:cNvSpPr>
            <a:spLocks noGrp="1"/>
          </p:cNvSpPr>
          <p:nvPr>
            <p:custDataLst>
              <p:tags r:id="rId8"/>
            </p:custDataLst>
          </p:nvPr>
        </p:nvSpPr>
        <p:spPr bwMode="gray">
          <a:xfrm>
            <a:off x="744538" y="4711700"/>
            <a:ext cx="26352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D26D90C-C873-4500-B32B-C6C427947C53}" type="datetime'''''''1''''''''0''''''''''''''''''''''''''''0'''''''''''''''''">
              <a:rPr lang="nl-NL" altLang="en-US" smtClean="0">
                <a:solidFill>
                  <a:schemeClr val="tx1"/>
                </a:solidFill>
                <a:latin typeface="+mn-lt"/>
              </a:rPr>
              <a:pPr/>
              <a:t>100</a:t>
            </a:fld>
            <a:endParaRPr lang="nl-NL" noProof="0" dirty="0">
              <a:solidFill>
                <a:schemeClr val="tx1"/>
              </a:solidFill>
              <a:latin typeface="+mn-lt"/>
            </a:endParaRPr>
          </a:p>
        </p:txBody>
      </p:sp>
      <p:sp>
        <p:nvSpPr>
          <p:cNvPr id="361" name="Content 1">
            <a:extLst>
              <a:ext uri="{FF2B5EF4-FFF2-40B4-BE49-F238E27FC236}">
                <a16:creationId xmlns:a16="http://schemas.microsoft.com/office/drawing/2014/main" id="{07A73BE2-EF84-4E3E-8D91-E5671032C44C}"/>
              </a:ext>
            </a:extLst>
          </p:cNvPr>
          <p:cNvSpPr>
            <a:spLocks noGrp="1"/>
          </p:cNvSpPr>
          <p:nvPr>
            <p:custDataLst>
              <p:tags r:id="rId9"/>
            </p:custDataLst>
          </p:nvPr>
        </p:nvSpPr>
        <p:spPr bwMode="gray">
          <a:xfrm>
            <a:off x="749300" y="3568700"/>
            <a:ext cx="2587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F6D0B02C-10E6-4FF6-A477-DBC45007BAED}" type="datetime'''''''1''''''''''''''''''''''''2''''''''''0'">
              <a:rPr lang="nl-NL" altLang="en-US" smtClean="0">
                <a:solidFill>
                  <a:schemeClr val="tx1"/>
                </a:solidFill>
                <a:latin typeface="+mn-lt"/>
              </a:rPr>
              <a:pPr/>
              <a:t>120</a:t>
            </a:fld>
            <a:endParaRPr lang="nl-NL" noProof="0" dirty="0">
              <a:solidFill>
                <a:schemeClr val="tx1"/>
              </a:solidFill>
              <a:latin typeface="+mn-lt"/>
            </a:endParaRPr>
          </a:p>
        </p:txBody>
      </p:sp>
      <p:sp>
        <p:nvSpPr>
          <p:cNvPr id="132"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auto">
          <a:xfrm>
            <a:off x="3176588" y="600392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1E2BE66-8251-4677-8559-4DF477ACFE92}" type="datetime'''''''''''''''''1''''''''''''''8'''''''''''''''''''''''">
              <a:rPr lang="nl-NL" altLang="en-US" smtClean="0">
                <a:solidFill>
                  <a:schemeClr val="tx1"/>
                </a:solidFill>
                <a:effectLst/>
                <a:latin typeface="+mn-lt"/>
              </a:rPr>
              <a:pPr marL="0" indent="0" algn="ctr">
                <a:spcBef>
                  <a:spcPct val="0"/>
                </a:spcBef>
                <a:spcAft>
                  <a:spcPct val="0"/>
                </a:spcAft>
                <a:buNone/>
              </a:pPr>
              <a:t>18</a:t>
            </a:fld>
            <a:endParaRPr lang="nl-NL" noProof="0" dirty="0">
              <a:solidFill>
                <a:schemeClr val="tx1"/>
              </a:solidFill>
              <a:latin typeface="+mn-lt"/>
            </a:endParaRPr>
          </a:p>
        </p:txBody>
      </p:sp>
      <p:sp>
        <p:nvSpPr>
          <p:cNvPr id="128"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auto">
          <a:xfrm>
            <a:off x="2033588" y="600392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BE77584-918C-428E-BE65-B0A0F9C756F7}" type="datetime'''''''''''1''4'''''''''''''''''''''">
              <a:rPr lang="nl-NL" altLang="en-US" smtClean="0">
                <a:solidFill>
                  <a:schemeClr val="tx1"/>
                </a:solidFill>
                <a:effectLst/>
                <a:latin typeface="+mn-lt"/>
              </a:rPr>
              <a:pPr marL="0" indent="0" algn="ctr">
                <a:spcBef>
                  <a:spcPct val="0"/>
                </a:spcBef>
                <a:spcAft>
                  <a:spcPct val="0"/>
                </a:spcAft>
                <a:buNone/>
              </a:pPr>
              <a:t>14</a:t>
            </a:fld>
            <a:endParaRPr lang="nl-NL" noProof="0" dirty="0">
              <a:solidFill>
                <a:schemeClr val="tx1"/>
              </a:solidFill>
              <a:latin typeface="+mn-lt"/>
            </a:endParaRPr>
          </a:p>
        </p:txBody>
      </p:sp>
      <p:sp>
        <p:nvSpPr>
          <p:cNvPr id="125"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auto">
          <a:xfrm>
            <a:off x="1182688" y="6003925"/>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12C03C4-490C-4CB2-9889-C304B41A4283}" type="datetime'''1''''''''''''''''''''''''''''1'''''''">
              <a:rPr lang="nl-NL" altLang="en-US" smtClean="0">
                <a:solidFill>
                  <a:schemeClr val="tx1"/>
                </a:solidFill>
                <a:effectLst/>
                <a:latin typeface="+mn-lt"/>
              </a:rPr>
              <a:pPr marL="0" indent="0" algn="ctr">
                <a:spcBef>
                  <a:spcPct val="0"/>
                </a:spcBef>
                <a:spcAft>
                  <a:spcPct val="0"/>
                </a:spcAft>
                <a:buNone/>
              </a:pPr>
              <a:t>11</a:t>
            </a:fld>
            <a:endParaRPr lang="nl-NL" noProof="0" dirty="0">
              <a:solidFill>
                <a:schemeClr val="tx1"/>
              </a:solidFill>
              <a:latin typeface="+mn-lt"/>
            </a:endParaRPr>
          </a:p>
        </p:txBody>
      </p:sp>
      <p:sp>
        <p:nvSpPr>
          <p:cNvPr id="126" name="Content 1">
            <a:extLst>
              <a:ext uri="{FF2B5EF4-FFF2-40B4-BE49-F238E27FC236}">
                <a16:creationId xmlns:a16="http://schemas.microsoft.com/office/drawing/2014/main" id="{4B9982FA-94CE-476E-98B9-AED20350F85D}"/>
              </a:ext>
            </a:extLst>
          </p:cNvPr>
          <p:cNvSpPr>
            <a:spLocks noGrp="1"/>
          </p:cNvSpPr>
          <p:nvPr>
            <p:custDataLst>
              <p:tags r:id="rId13"/>
            </p:custDataLst>
          </p:nvPr>
        </p:nvSpPr>
        <p:spPr bwMode="auto">
          <a:xfrm>
            <a:off x="1463675" y="6003925"/>
            <a:ext cx="1825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D708945-7B62-4E5B-9C62-42876E8C1A35}" type="datetime'''''''''''''''''''1''''2'''''''''''''''''''''''''''''">
              <a:rPr lang="nl-NL" altLang="en-US" smtClean="0">
                <a:solidFill>
                  <a:schemeClr val="tx1"/>
                </a:solidFill>
                <a:effectLst/>
                <a:latin typeface="+mn-lt"/>
              </a:rPr>
              <a:pPr marL="0" indent="0" algn="ctr">
                <a:spcBef>
                  <a:spcPct val="0"/>
                </a:spcBef>
                <a:spcAft>
                  <a:spcPct val="0"/>
                </a:spcAft>
                <a:buNone/>
              </a:pPr>
              <a:t>12</a:t>
            </a:fld>
            <a:endParaRPr lang="nl-NL" noProof="0" dirty="0">
              <a:solidFill>
                <a:schemeClr val="tx1"/>
              </a:solidFill>
              <a:latin typeface="+mn-lt"/>
            </a:endParaRPr>
          </a:p>
        </p:txBody>
      </p:sp>
      <p:sp>
        <p:nvSpPr>
          <p:cNvPr id="127" name="Content 1">
            <a:extLst>
              <a:ext uri="{FF2B5EF4-FFF2-40B4-BE49-F238E27FC236}">
                <a16:creationId xmlns:a16="http://schemas.microsoft.com/office/drawing/2014/main" id="{4B9982FA-94CE-476E-98B9-AED20350F85D}"/>
              </a:ext>
            </a:extLst>
          </p:cNvPr>
          <p:cNvSpPr>
            <a:spLocks noGrp="1"/>
          </p:cNvSpPr>
          <p:nvPr>
            <p:custDataLst>
              <p:tags r:id="rId14"/>
            </p:custDataLst>
          </p:nvPr>
        </p:nvSpPr>
        <p:spPr bwMode="auto">
          <a:xfrm>
            <a:off x="1755775" y="6003925"/>
            <a:ext cx="1682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E123C49-D582-4B17-B8D3-A495309954DF}" type="datetime'''''''''''''''''''''1''3'''''''''''''''''''''''''">
              <a:rPr lang="nl-NL" altLang="en-US" smtClean="0">
                <a:solidFill>
                  <a:schemeClr val="tx1"/>
                </a:solidFill>
                <a:effectLst/>
                <a:latin typeface="+mn-lt"/>
              </a:rPr>
              <a:pPr marL="0" indent="0" algn="ctr">
                <a:spcBef>
                  <a:spcPct val="0"/>
                </a:spcBef>
                <a:spcAft>
                  <a:spcPct val="0"/>
                </a:spcAft>
                <a:buNone/>
              </a:pPr>
              <a:t>13</a:t>
            </a:fld>
            <a:endParaRPr lang="nl-NL" noProof="0" dirty="0">
              <a:solidFill>
                <a:schemeClr val="tx1"/>
              </a:solidFill>
              <a:latin typeface="+mn-lt"/>
            </a:endParaRPr>
          </a:p>
        </p:txBody>
      </p:sp>
      <p:sp>
        <p:nvSpPr>
          <p:cNvPr id="129" name="Content 1">
            <a:extLst>
              <a:ext uri="{FF2B5EF4-FFF2-40B4-BE49-F238E27FC236}">
                <a16:creationId xmlns:a16="http://schemas.microsoft.com/office/drawing/2014/main" id="{4B9982FA-94CE-476E-98B9-AED20350F85D}"/>
              </a:ext>
            </a:extLst>
          </p:cNvPr>
          <p:cNvSpPr>
            <a:spLocks noGrp="1"/>
          </p:cNvSpPr>
          <p:nvPr>
            <p:custDataLst>
              <p:tags r:id="rId15"/>
            </p:custDataLst>
          </p:nvPr>
        </p:nvSpPr>
        <p:spPr bwMode="auto">
          <a:xfrm>
            <a:off x="2322513" y="6003925"/>
            <a:ext cx="1778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D195289-EEF6-4158-BD75-68BA4B332E51}" type="datetime'''''''''''''''''''''''''''''''1''''''''''''''5'''''''">
              <a:rPr lang="nl-NL" altLang="en-US" smtClean="0">
                <a:solidFill>
                  <a:schemeClr val="tx1"/>
                </a:solidFill>
                <a:effectLst/>
                <a:latin typeface="+mn-lt"/>
              </a:rPr>
              <a:pPr marL="0" indent="0" algn="ctr">
                <a:spcBef>
                  <a:spcPct val="0"/>
                </a:spcBef>
                <a:spcAft>
                  <a:spcPct val="0"/>
                </a:spcAft>
                <a:buNone/>
              </a:pPr>
              <a:t>15</a:t>
            </a:fld>
            <a:endParaRPr lang="nl-NL" noProof="0" dirty="0">
              <a:solidFill>
                <a:schemeClr val="tx1"/>
              </a:solidFill>
              <a:latin typeface="+mn-lt"/>
            </a:endParaRPr>
          </a:p>
        </p:txBody>
      </p:sp>
      <p:sp>
        <p:nvSpPr>
          <p:cNvPr id="130" name="Content 1">
            <a:extLst>
              <a:ext uri="{FF2B5EF4-FFF2-40B4-BE49-F238E27FC236}">
                <a16:creationId xmlns:a16="http://schemas.microsoft.com/office/drawing/2014/main" id="{4B9982FA-94CE-476E-98B9-AED20350F85D}"/>
              </a:ext>
            </a:extLst>
          </p:cNvPr>
          <p:cNvSpPr>
            <a:spLocks noGrp="1"/>
          </p:cNvSpPr>
          <p:nvPr>
            <p:custDataLst>
              <p:tags r:id="rId16"/>
            </p:custDataLst>
          </p:nvPr>
        </p:nvSpPr>
        <p:spPr bwMode="auto">
          <a:xfrm>
            <a:off x="2605088" y="600392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9E69B85-D930-4CAE-B162-5C22A4998F5C}" type="datetime'''''''''''''''''1''''''6'''''''''''''">
              <a:rPr lang="nl-NL" altLang="en-US" smtClean="0">
                <a:solidFill>
                  <a:schemeClr val="tx1"/>
                </a:solidFill>
                <a:effectLst/>
                <a:latin typeface="+mn-lt"/>
              </a:rPr>
              <a:pPr marL="0" indent="0" algn="ctr">
                <a:spcBef>
                  <a:spcPct val="0"/>
                </a:spcBef>
                <a:spcAft>
                  <a:spcPct val="0"/>
                </a:spcAft>
                <a:buNone/>
              </a:pPr>
              <a:t>16</a:t>
            </a:fld>
            <a:endParaRPr lang="nl-NL" noProof="0" dirty="0">
              <a:solidFill>
                <a:schemeClr val="tx1"/>
              </a:solidFill>
              <a:latin typeface="+mn-lt"/>
            </a:endParaRPr>
          </a:p>
        </p:txBody>
      </p:sp>
      <p:sp>
        <p:nvSpPr>
          <p:cNvPr id="131" name="Content 1">
            <a:extLst>
              <a:ext uri="{FF2B5EF4-FFF2-40B4-BE49-F238E27FC236}">
                <a16:creationId xmlns:a16="http://schemas.microsoft.com/office/drawing/2014/main" id="{4B9982FA-94CE-476E-98B9-AED20350F85D}"/>
              </a:ext>
            </a:extLst>
          </p:cNvPr>
          <p:cNvSpPr>
            <a:spLocks noGrp="1"/>
          </p:cNvSpPr>
          <p:nvPr>
            <p:custDataLst>
              <p:tags r:id="rId17"/>
            </p:custDataLst>
          </p:nvPr>
        </p:nvSpPr>
        <p:spPr bwMode="auto">
          <a:xfrm>
            <a:off x="2900363" y="6003925"/>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3118CA3-428E-45E7-887B-ED9F37C5DE76}" type="datetime'''''''''''''''''''''''''''''''''''17'''">
              <a:rPr lang="nl-NL" altLang="en-US" smtClean="0">
                <a:solidFill>
                  <a:schemeClr val="tx1"/>
                </a:solidFill>
                <a:effectLst/>
                <a:latin typeface="+mn-lt"/>
              </a:rPr>
              <a:pPr marL="0" indent="0" algn="ctr">
                <a:spcBef>
                  <a:spcPct val="0"/>
                </a:spcBef>
                <a:spcAft>
                  <a:spcPct val="0"/>
                </a:spcAft>
                <a:buNone/>
              </a:pPr>
              <a:t>17</a:t>
            </a:fld>
            <a:endParaRPr lang="nl-NL" noProof="0" dirty="0">
              <a:solidFill>
                <a:schemeClr val="tx1"/>
              </a:solidFill>
              <a:latin typeface="+mn-lt"/>
            </a:endParaRPr>
          </a:p>
        </p:txBody>
      </p:sp>
      <p:sp>
        <p:nvSpPr>
          <p:cNvPr id="133" name="Content 1">
            <a:extLst>
              <a:ext uri="{FF2B5EF4-FFF2-40B4-BE49-F238E27FC236}">
                <a16:creationId xmlns:a16="http://schemas.microsoft.com/office/drawing/2014/main" id="{4B9982FA-94CE-476E-98B9-AED20350F85D}"/>
              </a:ext>
            </a:extLst>
          </p:cNvPr>
          <p:cNvSpPr>
            <a:spLocks noGrp="1"/>
          </p:cNvSpPr>
          <p:nvPr>
            <p:custDataLst>
              <p:tags r:id="rId18"/>
            </p:custDataLst>
          </p:nvPr>
        </p:nvSpPr>
        <p:spPr bwMode="auto">
          <a:xfrm>
            <a:off x="3462338" y="600392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03FF9FB-4F5D-46C0-8946-86FC4599BCC1}" type="datetime'''''''''''''''''''''''''''''''''1''9'''''''''''''">
              <a:rPr lang="nl-NL" altLang="en-US" smtClean="0">
                <a:solidFill>
                  <a:schemeClr val="tx1"/>
                </a:solidFill>
                <a:effectLst/>
                <a:latin typeface="+mn-lt"/>
              </a:rPr>
              <a:pPr marL="0" indent="0" algn="ctr">
                <a:spcBef>
                  <a:spcPct val="0"/>
                </a:spcBef>
                <a:spcAft>
                  <a:spcPct val="0"/>
                </a:spcAft>
                <a:buNone/>
              </a:pPr>
              <a:t>19</a:t>
            </a:fld>
            <a:endParaRPr lang="nl-NL" noProof="0" dirty="0">
              <a:solidFill>
                <a:schemeClr val="tx1"/>
              </a:solidFill>
              <a:latin typeface="+mn-lt"/>
            </a:endParaRPr>
          </a:p>
        </p:txBody>
      </p:sp>
      <p:sp>
        <p:nvSpPr>
          <p:cNvPr id="134" name="Content 1">
            <a:extLst>
              <a:ext uri="{FF2B5EF4-FFF2-40B4-BE49-F238E27FC236}">
                <a16:creationId xmlns:a16="http://schemas.microsoft.com/office/drawing/2014/main" id="{4B9982FA-94CE-476E-98B9-AED20350F85D}"/>
              </a:ext>
            </a:extLst>
          </p:cNvPr>
          <p:cNvSpPr>
            <a:spLocks noGrp="1"/>
          </p:cNvSpPr>
          <p:nvPr>
            <p:custDataLst>
              <p:tags r:id="rId19"/>
            </p:custDataLst>
          </p:nvPr>
        </p:nvSpPr>
        <p:spPr bwMode="auto">
          <a:xfrm>
            <a:off x="3744913" y="6003925"/>
            <a:ext cx="1920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7C6B0C-6B9F-4F28-AAB0-2DBCA257A118}" type="datetime'''2''''''''''''''''''''''''''''''''''''0'''''''">
              <a:rPr lang="nl-NL" altLang="en-US" smtClean="0">
                <a:solidFill>
                  <a:schemeClr val="tx1"/>
                </a:solidFill>
                <a:effectLst/>
                <a:latin typeface="+mn-lt"/>
              </a:rPr>
              <a:pPr marL="0" indent="0" algn="ctr">
                <a:spcBef>
                  <a:spcPct val="0"/>
                </a:spcBef>
                <a:spcAft>
                  <a:spcPct val="0"/>
                </a:spcAft>
                <a:buNone/>
              </a:pPr>
              <a:t>20</a:t>
            </a:fld>
            <a:endParaRPr lang="nl-NL" noProof="0" dirty="0">
              <a:solidFill>
                <a:schemeClr val="tx1"/>
              </a:solidFill>
              <a:latin typeface="+mn-lt"/>
            </a:endParaRPr>
          </a:p>
        </p:txBody>
      </p:sp>
      <p:graphicFrame>
        <p:nvGraphicFramePr>
          <p:cNvPr id="63" name="Chart 62">
            <a:extLst>
              <a:ext uri="{FF2B5EF4-FFF2-40B4-BE49-F238E27FC236}">
                <a16:creationId xmlns:a16="http://schemas.microsoft.com/office/drawing/2014/main" id="{AA37C581-4451-442E-B200-842BC95001E4}"/>
              </a:ext>
            </a:extLst>
          </p:cNvPr>
          <p:cNvGraphicFramePr/>
          <p:nvPr>
            <p:custDataLst>
              <p:tags r:id="rId20"/>
            </p:custDataLst>
            <p:extLst>
              <p:ext uri="{D42A27DB-BD31-4B8C-83A1-F6EECF244321}">
                <p14:modId xmlns:p14="http://schemas.microsoft.com/office/powerpoint/2010/main" val="187535119"/>
              </p:ext>
            </p:extLst>
          </p:nvPr>
        </p:nvGraphicFramePr>
        <p:xfrm>
          <a:off x="4757738" y="3011488"/>
          <a:ext cx="3022600" cy="3022600"/>
        </p:xfrm>
        <a:graphic>
          <a:graphicData uri="http://schemas.openxmlformats.org/drawingml/2006/chart">
            <c:chart xmlns:c="http://schemas.openxmlformats.org/drawingml/2006/chart" xmlns:r="http://schemas.openxmlformats.org/officeDocument/2006/relationships" r:id="rId46"/>
          </a:graphicData>
        </a:graphic>
      </p:graphicFrame>
      <p:sp>
        <p:nvSpPr>
          <p:cNvPr id="536" name="Content 1">
            <a:extLst>
              <a:ext uri="{FF2B5EF4-FFF2-40B4-BE49-F238E27FC236}">
                <a16:creationId xmlns:a16="http://schemas.microsoft.com/office/drawing/2014/main" id="{A5C95CEC-4207-464D-B839-0AA0D635EFF3}"/>
              </a:ext>
            </a:extLst>
          </p:cNvPr>
          <p:cNvSpPr>
            <a:spLocks noGrp="1"/>
          </p:cNvSpPr>
          <p:nvPr>
            <p:custDataLst>
              <p:tags r:id="rId21"/>
            </p:custDataLst>
          </p:nvPr>
        </p:nvSpPr>
        <p:spPr bwMode="auto">
          <a:xfrm>
            <a:off x="6319838" y="601027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42FEAA3-5298-4DE0-8E48-C3F12A1868D6}" type="datetime'''''''''''''''''''''''1''6'''''''''''''''">
              <a:rPr lang="nl-NL" altLang="en-US" smtClean="0">
                <a:solidFill>
                  <a:schemeClr val="tx1"/>
                </a:solidFill>
                <a:latin typeface="+mn-lt"/>
              </a:rPr>
              <a:pPr/>
              <a:t>16</a:t>
            </a:fld>
            <a:endParaRPr lang="nl-NL" noProof="0" dirty="0">
              <a:solidFill>
                <a:schemeClr val="tx1"/>
              </a:solidFill>
              <a:latin typeface="+mn-lt"/>
            </a:endParaRPr>
          </a:p>
        </p:txBody>
      </p:sp>
      <p:sp>
        <p:nvSpPr>
          <p:cNvPr id="537" name="Content 1">
            <a:extLst>
              <a:ext uri="{FF2B5EF4-FFF2-40B4-BE49-F238E27FC236}">
                <a16:creationId xmlns:a16="http://schemas.microsoft.com/office/drawing/2014/main" id="{68C86E08-73D1-4856-BD7A-A42C2DBDD169}"/>
              </a:ext>
            </a:extLst>
          </p:cNvPr>
          <p:cNvSpPr>
            <a:spLocks noGrp="1"/>
          </p:cNvSpPr>
          <p:nvPr>
            <p:custDataLst>
              <p:tags r:id="rId22"/>
            </p:custDataLst>
          </p:nvPr>
        </p:nvSpPr>
        <p:spPr bwMode="auto">
          <a:xfrm>
            <a:off x="5748338" y="601027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BE8A76A-3281-4ABF-BBB0-C2A2C9232BA5}" type="datetime'1''''''''4'''''''''''''''''''''''''''''''''''">
              <a:rPr lang="nl-NL" altLang="en-US" smtClean="0">
                <a:solidFill>
                  <a:schemeClr val="tx1"/>
                </a:solidFill>
                <a:latin typeface="+mn-lt"/>
              </a:rPr>
              <a:pPr/>
              <a:t>14</a:t>
            </a:fld>
            <a:endParaRPr lang="nl-NL" noProof="0" dirty="0">
              <a:solidFill>
                <a:schemeClr val="tx1"/>
              </a:solidFill>
              <a:latin typeface="+mn-lt"/>
            </a:endParaRPr>
          </a:p>
        </p:txBody>
      </p:sp>
      <p:sp>
        <p:nvSpPr>
          <p:cNvPr id="539" name="Content 1">
            <a:extLst>
              <a:ext uri="{FF2B5EF4-FFF2-40B4-BE49-F238E27FC236}">
                <a16:creationId xmlns:a16="http://schemas.microsoft.com/office/drawing/2014/main" id="{57C1C1B3-85CD-4863-8122-C56AE28C4E08}"/>
              </a:ext>
            </a:extLst>
          </p:cNvPr>
          <p:cNvSpPr>
            <a:spLocks noGrp="1"/>
          </p:cNvSpPr>
          <p:nvPr>
            <p:custDataLst>
              <p:tags r:id="rId23"/>
            </p:custDataLst>
          </p:nvPr>
        </p:nvSpPr>
        <p:spPr bwMode="auto">
          <a:xfrm>
            <a:off x="6615113" y="6010275"/>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6CCAABD-D578-4040-A7BC-9C9ECA444838}" type="datetime'''''''''''''''17'''''''''''''''''''''''''''''''''''''''''">
              <a:rPr lang="nl-NL" altLang="en-US" smtClean="0">
                <a:solidFill>
                  <a:schemeClr val="tx1"/>
                </a:solidFill>
                <a:latin typeface="+mn-lt"/>
              </a:rPr>
              <a:pPr/>
              <a:t>17</a:t>
            </a:fld>
            <a:endParaRPr lang="nl-NL" noProof="0" dirty="0">
              <a:solidFill>
                <a:schemeClr val="tx1"/>
              </a:solidFill>
              <a:latin typeface="+mn-lt"/>
            </a:endParaRPr>
          </a:p>
        </p:txBody>
      </p:sp>
      <p:sp>
        <p:nvSpPr>
          <p:cNvPr id="535" name="Content 1">
            <a:extLst>
              <a:ext uri="{FF2B5EF4-FFF2-40B4-BE49-F238E27FC236}">
                <a16:creationId xmlns:a16="http://schemas.microsoft.com/office/drawing/2014/main" id="{310EF437-3A1D-4F07-8100-446B46AFFF62}"/>
              </a:ext>
            </a:extLst>
          </p:cNvPr>
          <p:cNvSpPr>
            <a:spLocks noGrp="1"/>
          </p:cNvSpPr>
          <p:nvPr>
            <p:custDataLst>
              <p:tags r:id="rId24"/>
            </p:custDataLst>
          </p:nvPr>
        </p:nvSpPr>
        <p:spPr bwMode="auto">
          <a:xfrm>
            <a:off x="4897438" y="6010275"/>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6255D2A-5AA6-4EC7-8874-7682A9DCCB8C}" type="datetime'''''1''''''''''''''''''''''''''''''''1'''''''''''''''">
              <a:rPr lang="nl-NL" altLang="en-US" smtClean="0">
                <a:solidFill>
                  <a:schemeClr val="tx1"/>
                </a:solidFill>
                <a:latin typeface="+mn-lt"/>
              </a:rPr>
              <a:pPr/>
              <a:t>11</a:t>
            </a:fld>
            <a:endParaRPr lang="nl-NL" noProof="0" dirty="0">
              <a:solidFill>
                <a:schemeClr val="tx1"/>
              </a:solidFill>
              <a:latin typeface="+mn-lt"/>
            </a:endParaRPr>
          </a:p>
        </p:txBody>
      </p:sp>
      <p:sp>
        <p:nvSpPr>
          <p:cNvPr id="540" name="Content 1">
            <a:extLst>
              <a:ext uri="{FF2B5EF4-FFF2-40B4-BE49-F238E27FC236}">
                <a16:creationId xmlns:a16="http://schemas.microsoft.com/office/drawing/2014/main" id="{F546417E-F54D-4595-9E7A-02A2D0A62523}"/>
              </a:ext>
            </a:extLst>
          </p:cNvPr>
          <p:cNvSpPr>
            <a:spLocks noGrp="1"/>
          </p:cNvSpPr>
          <p:nvPr>
            <p:custDataLst>
              <p:tags r:id="rId25"/>
            </p:custDataLst>
          </p:nvPr>
        </p:nvSpPr>
        <p:spPr bwMode="auto">
          <a:xfrm>
            <a:off x="5470525" y="6010275"/>
            <a:ext cx="1682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D228F9A-048A-4849-9204-41B5037EAC7F}" type="datetime'''''''''''''''1''''''''''''3'''''''''''''''''''">
              <a:rPr lang="nl-NL" altLang="en-US" smtClean="0">
                <a:solidFill>
                  <a:schemeClr val="tx1"/>
                </a:solidFill>
                <a:latin typeface="+mn-lt"/>
              </a:rPr>
              <a:pPr/>
              <a:t>13</a:t>
            </a:fld>
            <a:endParaRPr lang="nl-NL" noProof="0" dirty="0">
              <a:solidFill>
                <a:schemeClr val="tx1"/>
              </a:solidFill>
              <a:latin typeface="+mn-lt"/>
            </a:endParaRPr>
          </a:p>
        </p:txBody>
      </p:sp>
      <p:sp>
        <p:nvSpPr>
          <p:cNvPr id="538" name="Content 1">
            <a:extLst>
              <a:ext uri="{FF2B5EF4-FFF2-40B4-BE49-F238E27FC236}">
                <a16:creationId xmlns:a16="http://schemas.microsoft.com/office/drawing/2014/main" id="{6A2DDF50-6E0A-4759-AC1C-52E7B7B9212F}"/>
              </a:ext>
            </a:extLst>
          </p:cNvPr>
          <p:cNvSpPr>
            <a:spLocks noGrp="1"/>
          </p:cNvSpPr>
          <p:nvPr>
            <p:custDataLst>
              <p:tags r:id="rId26"/>
            </p:custDataLst>
          </p:nvPr>
        </p:nvSpPr>
        <p:spPr bwMode="auto">
          <a:xfrm>
            <a:off x="5178425" y="6010275"/>
            <a:ext cx="1825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6BDE05E-F789-4E7A-8825-0D36E96E1391}" type="datetime'''''''''''''1''''''''''''''''''''2'''''''''''''''''''''''''''">
              <a:rPr lang="nl-NL" altLang="en-US" smtClean="0">
                <a:solidFill>
                  <a:schemeClr val="tx1"/>
                </a:solidFill>
                <a:latin typeface="+mn-lt"/>
              </a:rPr>
              <a:pPr/>
              <a:t>12</a:t>
            </a:fld>
            <a:endParaRPr lang="nl-NL" noProof="0" dirty="0">
              <a:solidFill>
                <a:schemeClr val="tx1"/>
              </a:solidFill>
              <a:latin typeface="+mn-lt"/>
            </a:endParaRPr>
          </a:p>
        </p:txBody>
      </p:sp>
      <p:sp>
        <p:nvSpPr>
          <p:cNvPr id="541" name="Content 1">
            <a:extLst>
              <a:ext uri="{FF2B5EF4-FFF2-40B4-BE49-F238E27FC236}">
                <a16:creationId xmlns:a16="http://schemas.microsoft.com/office/drawing/2014/main" id="{B8F72001-1E94-4020-A45D-D74E4DFFE47C}"/>
              </a:ext>
            </a:extLst>
          </p:cNvPr>
          <p:cNvSpPr>
            <a:spLocks noGrp="1"/>
          </p:cNvSpPr>
          <p:nvPr>
            <p:custDataLst>
              <p:tags r:id="rId27"/>
            </p:custDataLst>
          </p:nvPr>
        </p:nvSpPr>
        <p:spPr bwMode="auto">
          <a:xfrm>
            <a:off x="6037263" y="6010275"/>
            <a:ext cx="1778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3ACC694-BB4F-4956-AB79-4ACD86455B29}" type="datetime'1''''''''''''5'''''">
              <a:rPr lang="nl-NL" altLang="en-US" smtClean="0">
                <a:solidFill>
                  <a:schemeClr val="tx1"/>
                </a:solidFill>
                <a:latin typeface="+mn-lt"/>
              </a:rPr>
              <a:pPr/>
              <a:t>15</a:t>
            </a:fld>
            <a:endParaRPr lang="nl-NL" noProof="0" dirty="0">
              <a:solidFill>
                <a:schemeClr val="tx1"/>
              </a:solidFill>
              <a:latin typeface="+mn-lt"/>
            </a:endParaRPr>
          </a:p>
        </p:txBody>
      </p:sp>
      <p:sp>
        <p:nvSpPr>
          <p:cNvPr id="542" name="Content 1">
            <a:extLst>
              <a:ext uri="{FF2B5EF4-FFF2-40B4-BE49-F238E27FC236}">
                <a16:creationId xmlns:a16="http://schemas.microsoft.com/office/drawing/2014/main" id="{EBEE9946-0FB4-4444-A1E4-4DB276B9C7EA}"/>
              </a:ext>
            </a:extLst>
          </p:cNvPr>
          <p:cNvSpPr>
            <a:spLocks noGrp="1"/>
          </p:cNvSpPr>
          <p:nvPr>
            <p:custDataLst>
              <p:tags r:id="rId28"/>
            </p:custDataLst>
          </p:nvPr>
        </p:nvSpPr>
        <p:spPr bwMode="auto">
          <a:xfrm>
            <a:off x="6891338" y="601027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2D60C58-0247-4201-80FE-F065563DC5F7}" type="datetime'''''''''''''''''''''1''''''''''''''''''''''''8'''''''''''">
              <a:rPr lang="nl-NL" altLang="en-US" smtClean="0">
                <a:solidFill>
                  <a:schemeClr val="tx1"/>
                </a:solidFill>
                <a:latin typeface="+mn-lt"/>
              </a:rPr>
              <a:pPr/>
              <a:t>18</a:t>
            </a:fld>
            <a:endParaRPr lang="nl-NL" noProof="0" dirty="0">
              <a:solidFill>
                <a:schemeClr val="tx1"/>
              </a:solidFill>
              <a:latin typeface="+mn-lt"/>
            </a:endParaRPr>
          </a:p>
        </p:txBody>
      </p:sp>
      <p:sp>
        <p:nvSpPr>
          <p:cNvPr id="543" name="Content 1">
            <a:extLst>
              <a:ext uri="{FF2B5EF4-FFF2-40B4-BE49-F238E27FC236}">
                <a16:creationId xmlns:a16="http://schemas.microsoft.com/office/drawing/2014/main" id="{ED2C03C2-80AC-4F16-B50C-6E4A325B14F4}"/>
              </a:ext>
            </a:extLst>
          </p:cNvPr>
          <p:cNvSpPr>
            <a:spLocks noGrp="1"/>
          </p:cNvSpPr>
          <p:nvPr>
            <p:custDataLst>
              <p:tags r:id="rId29"/>
            </p:custDataLst>
          </p:nvPr>
        </p:nvSpPr>
        <p:spPr bwMode="auto">
          <a:xfrm>
            <a:off x="7177088" y="601027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2B7B346-62DB-495D-A938-E9047213399D}" type="datetime'''''''''''''''''''''''''''''''''''1''''''''''''9'">
              <a:rPr lang="nl-NL" altLang="en-US" smtClean="0">
                <a:solidFill>
                  <a:schemeClr val="tx1"/>
                </a:solidFill>
                <a:latin typeface="+mn-lt"/>
              </a:rPr>
              <a:pPr/>
              <a:t>19</a:t>
            </a:fld>
            <a:endParaRPr lang="nl-NL" noProof="0" dirty="0">
              <a:solidFill>
                <a:schemeClr val="tx1"/>
              </a:solidFill>
              <a:latin typeface="+mn-lt"/>
            </a:endParaRPr>
          </a:p>
        </p:txBody>
      </p:sp>
      <p:sp>
        <p:nvSpPr>
          <p:cNvPr id="534" name="Content 1">
            <a:extLst>
              <a:ext uri="{FF2B5EF4-FFF2-40B4-BE49-F238E27FC236}">
                <a16:creationId xmlns:a16="http://schemas.microsoft.com/office/drawing/2014/main" id="{94E90560-547B-4178-A8B3-E84937BBD771}"/>
              </a:ext>
            </a:extLst>
          </p:cNvPr>
          <p:cNvSpPr>
            <a:spLocks noGrp="1"/>
          </p:cNvSpPr>
          <p:nvPr>
            <p:custDataLst>
              <p:tags r:id="rId30"/>
            </p:custDataLst>
          </p:nvPr>
        </p:nvSpPr>
        <p:spPr bwMode="auto">
          <a:xfrm>
            <a:off x="7459663" y="6010275"/>
            <a:ext cx="1920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FBECCD5-A05E-4F3F-8D10-C20A8A17798D}" type="datetime'''''''2''''''''''''''''''''''''''''0'''''''''''''''''''">
              <a:rPr lang="nl-NL" altLang="en-US" smtClean="0">
                <a:solidFill>
                  <a:schemeClr val="tx1"/>
                </a:solidFill>
                <a:latin typeface="+mn-lt"/>
              </a:rPr>
              <a:pPr/>
              <a:t>20</a:t>
            </a:fld>
            <a:endParaRPr lang="nl-NL" noProof="0" dirty="0">
              <a:solidFill>
                <a:schemeClr val="tx1"/>
              </a:solidFill>
              <a:latin typeface="+mn-lt"/>
            </a:endParaRPr>
          </a:p>
        </p:txBody>
      </p:sp>
      <p:graphicFrame>
        <p:nvGraphicFramePr>
          <p:cNvPr id="64" name="Chart 63">
            <a:extLst>
              <a:ext uri="{FF2B5EF4-FFF2-40B4-BE49-F238E27FC236}">
                <a16:creationId xmlns:a16="http://schemas.microsoft.com/office/drawing/2014/main" id="{779E2ADB-1003-4C4A-B46E-311B464F2F5B}"/>
              </a:ext>
            </a:extLst>
          </p:cNvPr>
          <p:cNvGraphicFramePr/>
          <p:nvPr>
            <p:custDataLst>
              <p:tags r:id="rId31"/>
            </p:custDataLst>
            <p:extLst>
              <p:ext uri="{D42A27DB-BD31-4B8C-83A1-F6EECF244321}">
                <p14:modId xmlns:p14="http://schemas.microsoft.com/office/powerpoint/2010/main" val="3276444085"/>
              </p:ext>
            </p:extLst>
          </p:nvPr>
        </p:nvGraphicFramePr>
        <p:xfrm>
          <a:off x="8475663" y="3005138"/>
          <a:ext cx="3022600" cy="3022600"/>
        </p:xfrm>
        <a:graphic>
          <a:graphicData uri="http://schemas.openxmlformats.org/drawingml/2006/chart">
            <c:chart xmlns:c="http://schemas.openxmlformats.org/drawingml/2006/chart" xmlns:r="http://schemas.openxmlformats.org/officeDocument/2006/relationships" r:id="rId47"/>
          </a:graphicData>
        </a:graphic>
      </p:graphicFrame>
      <p:sp>
        <p:nvSpPr>
          <p:cNvPr id="567" name="Content 1">
            <a:extLst>
              <a:ext uri="{FF2B5EF4-FFF2-40B4-BE49-F238E27FC236}">
                <a16:creationId xmlns:a16="http://schemas.microsoft.com/office/drawing/2014/main" id="{7280ED9D-4E00-4AB0-B2ED-74FE0A7BF423}"/>
              </a:ext>
            </a:extLst>
          </p:cNvPr>
          <p:cNvSpPr>
            <a:spLocks noGrp="1"/>
          </p:cNvSpPr>
          <p:nvPr>
            <p:custDataLst>
              <p:tags r:id="rId32"/>
            </p:custDataLst>
          </p:nvPr>
        </p:nvSpPr>
        <p:spPr bwMode="auto">
          <a:xfrm>
            <a:off x="9755188" y="6003925"/>
            <a:ext cx="1778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30EA18B-8705-44AB-BFAC-3F1270B50245}" type="datetime'''''''''''''1''''''''''''5'''''''''''''''''''''''''''''">
              <a:rPr lang="nl-NL" altLang="en-US" smtClean="0">
                <a:solidFill>
                  <a:schemeClr val="tx1"/>
                </a:solidFill>
                <a:latin typeface="+mn-lt"/>
              </a:rPr>
              <a:pPr/>
              <a:t>15</a:t>
            </a:fld>
            <a:endParaRPr lang="nl-NL" noProof="0" dirty="0">
              <a:solidFill>
                <a:schemeClr val="tx1"/>
              </a:solidFill>
              <a:latin typeface="+mn-lt"/>
            </a:endParaRPr>
          </a:p>
        </p:txBody>
      </p:sp>
      <p:sp>
        <p:nvSpPr>
          <p:cNvPr id="561" name="Content 1">
            <a:extLst>
              <a:ext uri="{FF2B5EF4-FFF2-40B4-BE49-F238E27FC236}">
                <a16:creationId xmlns:a16="http://schemas.microsoft.com/office/drawing/2014/main" id="{C0F5FDC0-C990-4B71-975F-ACD03B857C9D}"/>
              </a:ext>
            </a:extLst>
          </p:cNvPr>
          <p:cNvSpPr>
            <a:spLocks noGrp="1"/>
          </p:cNvSpPr>
          <p:nvPr>
            <p:custDataLst>
              <p:tags r:id="rId33"/>
            </p:custDataLst>
          </p:nvPr>
        </p:nvSpPr>
        <p:spPr bwMode="auto">
          <a:xfrm>
            <a:off x="10333038" y="6003925"/>
            <a:ext cx="16510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0E0F1DF-A684-4FE8-BEAF-0C75E37B47BB}" type="datetime'''1''''''''''''7'''''''''''''''''''''''''''''''''''''''''''">
              <a:rPr lang="nl-NL" altLang="en-US" smtClean="0">
                <a:solidFill>
                  <a:schemeClr val="tx1"/>
                </a:solidFill>
                <a:latin typeface="+mn-lt"/>
              </a:rPr>
              <a:pPr/>
              <a:t>17</a:t>
            </a:fld>
            <a:endParaRPr lang="nl-NL" noProof="0" dirty="0">
              <a:solidFill>
                <a:schemeClr val="tx1"/>
              </a:solidFill>
              <a:latin typeface="+mn-lt"/>
            </a:endParaRPr>
          </a:p>
        </p:txBody>
      </p:sp>
      <p:sp>
        <p:nvSpPr>
          <p:cNvPr id="568" name="Content 1">
            <a:extLst>
              <a:ext uri="{FF2B5EF4-FFF2-40B4-BE49-F238E27FC236}">
                <a16:creationId xmlns:a16="http://schemas.microsoft.com/office/drawing/2014/main" id="{59C20DFD-C3E4-4C19-9DBF-417641C26428}"/>
              </a:ext>
            </a:extLst>
          </p:cNvPr>
          <p:cNvSpPr>
            <a:spLocks noGrp="1"/>
          </p:cNvSpPr>
          <p:nvPr>
            <p:custDataLst>
              <p:tags r:id="rId34"/>
            </p:custDataLst>
          </p:nvPr>
        </p:nvSpPr>
        <p:spPr bwMode="auto">
          <a:xfrm>
            <a:off x="10037763" y="600392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5C24F4A-DF67-4CD0-9A06-713B6E5AC4DD}" type="datetime'''''''''''''''''''''1''''''''''''''''''''''''''''''6'''''''''">
              <a:rPr lang="nl-NL" altLang="en-US" smtClean="0">
                <a:solidFill>
                  <a:schemeClr val="tx1"/>
                </a:solidFill>
                <a:latin typeface="+mn-lt"/>
              </a:rPr>
              <a:pPr/>
              <a:t>16</a:t>
            </a:fld>
            <a:endParaRPr lang="nl-NL" noProof="0" dirty="0">
              <a:solidFill>
                <a:schemeClr val="tx1"/>
              </a:solidFill>
              <a:latin typeface="+mn-lt"/>
            </a:endParaRPr>
          </a:p>
        </p:txBody>
      </p:sp>
      <p:sp>
        <p:nvSpPr>
          <p:cNvPr id="563" name="Content 1">
            <a:extLst>
              <a:ext uri="{FF2B5EF4-FFF2-40B4-BE49-F238E27FC236}">
                <a16:creationId xmlns:a16="http://schemas.microsoft.com/office/drawing/2014/main" id="{A9665716-BBED-46D1-9FE0-A3F2B6855F50}"/>
              </a:ext>
            </a:extLst>
          </p:cNvPr>
          <p:cNvSpPr>
            <a:spLocks noGrp="1"/>
          </p:cNvSpPr>
          <p:nvPr>
            <p:custDataLst>
              <p:tags r:id="rId35"/>
            </p:custDataLst>
          </p:nvPr>
        </p:nvSpPr>
        <p:spPr bwMode="auto">
          <a:xfrm>
            <a:off x="8615363" y="6003925"/>
            <a:ext cx="171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F7B7522-B16D-48F6-8785-9C374321853E}" type="datetime'1''''''''''''1'">
              <a:rPr lang="nl-NL" altLang="en-US" smtClean="0">
                <a:solidFill>
                  <a:schemeClr val="tx1"/>
                </a:solidFill>
                <a:latin typeface="+mn-lt"/>
              </a:rPr>
              <a:pPr/>
              <a:t>11</a:t>
            </a:fld>
            <a:endParaRPr lang="nl-NL" noProof="0" dirty="0">
              <a:solidFill>
                <a:schemeClr val="tx1"/>
              </a:solidFill>
              <a:latin typeface="+mn-lt"/>
            </a:endParaRPr>
          </a:p>
        </p:txBody>
      </p:sp>
      <p:sp>
        <p:nvSpPr>
          <p:cNvPr id="564" name="Content 1">
            <a:extLst>
              <a:ext uri="{FF2B5EF4-FFF2-40B4-BE49-F238E27FC236}">
                <a16:creationId xmlns:a16="http://schemas.microsoft.com/office/drawing/2014/main" id="{45479387-4795-46CE-971C-E25E0953292D}"/>
              </a:ext>
            </a:extLst>
          </p:cNvPr>
          <p:cNvSpPr>
            <a:spLocks noGrp="1"/>
          </p:cNvSpPr>
          <p:nvPr>
            <p:custDataLst>
              <p:tags r:id="rId36"/>
            </p:custDataLst>
          </p:nvPr>
        </p:nvSpPr>
        <p:spPr bwMode="auto">
          <a:xfrm>
            <a:off x="8896350" y="6003925"/>
            <a:ext cx="1825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F2D8988-6F28-431C-A245-1037EA2A6A19}" type="datetime'1''''''''''''''''''''''''2'''''''''''''''''''''''''''''''">
              <a:rPr lang="nl-NL" altLang="en-US" smtClean="0">
                <a:solidFill>
                  <a:schemeClr val="tx1"/>
                </a:solidFill>
                <a:latin typeface="+mn-lt"/>
              </a:rPr>
              <a:pPr/>
              <a:t>12</a:t>
            </a:fld>
            <a:endParaRPr lang="nl-NL" noProof="0" dirty="0">
              <a:solidFill>
                <a:schemeClr val="tx1"/>
              </a:solidFill>
              <a:latin typeface="+mn-lt"/>
            </a:endParaRPr>
          </a:p>
        </p:txBody>
      </p:sp>
      <p:sp>
        <p:nvSpPr>
          <p:cNvPr id="565" name="Content 1">
            <a:extLst>
              <a:ext uri="{FF2B5EF4-FFF2-40B4-BE49-F238E27FC236}">
                <a16:creationId xmlns:a16="http://schemas.microsoft.com/office/drawing/2014/main" id="{A71E26AF-17A1-4027-A384-BA4E33E81E3A}"/>
              </a:ext>
            </a:extLst>
          </p:cNvPr>
          <p:cNvSpPr>
            <a:spLocks noGrp="1"/>
          </p:cNvSpPr>
          <p:nvPr>
            <p:custDataLst>
              <p:tags r:id="rId37"/>
            </p:custDataLst>
          </p:nvPr>
        </p:nvSpPr>
        <p:spPr bwMode="auto">
          <a:xfrm>
            <a:off x="9188450" y="6003925"/>
            <a:ext cx="1682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2576564-4781-46CC-B9AB-DC3191FB9329}" type="datetime'''''''''1''''''''''''''''''''''''''''''3'''''''''''">
              <a:rPr lang="nl-NL" altLang="en-US" smtClean="0">
                <a:solidFill>
                  <a:schemeClr val="tx1"/>
                </a:solidFill>
                <a:latin typeface="+mn-lt"/>
              </a:rPr>
              <a:pPr/>
              <a:t>13</a:t>
            </a:fld>
            <a:endParaRPr lang="nl-NL" noProof="0" dirty="0">
              <a:solidFill>
                <a:schemeClr val="tx1"/>
              </a:solidFill>
              <a:latin typeface="+mn-lt"/>
            </a:endParaRPr>
          </a:p>
        </p:txBody>
      </p:sp>
      <p:sp>
        <p:nvSpPr>
          <p:cNvPr id="562" name="Content 1">
            <a:extLst>
              <a:ext uri="{FF2B5EF4-FFF2-40B4-BE49-F238E27FC236}">
                <a16:creationId xmlns:a16="http://schemas.microsoft.com/office/drawing/2014/main" id="{52D62328-C8ED-4997-A518-CE787A80ABAA}"/>
              </a:ext>
            </a:extLst>
          </p:cNvPr>
          <p:cNvSpPr>
            <a:spLocks noGrp="1"/>
          </p:cNvSpPr>
          <p:nvPr>
            <p:custDataLst>
              <p:tags r:id="rId38"/>
            </p:custDataLst>
          </p:nvPr>
        </p:nvSpPr>
        <p:spPr bwMode="auto">
          <a:xfrm>
            <a:off x="9466263" y="600392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B6D3C31-D9D0-4D73-8A39-A2CC87D019E0}" type="datetime'1''''''''''''''4'''''''''''''''''''''''''''''''''">
              <a:rPr lang="nl-NL" altLang="en-US" smtClean="0">
                <a:solidFill>
                  <a:schemeClr val="tx1"/>
                </a:solidFill>
                <a:latin typeface="+mn-lt"/>
              </a:rPr>
              <a:pPr/>
              <a:t>14</a:t>
            </a:fld>
            <a:endParaRPr lang="nl-NL" noProof="0" dirty="0">
              <a:solidFill>
                <a:schemeClr val="tx1"/>
              </a:solidFill>
              <a:latin typeface="+mn-lt"/>
            </a:endParaRPr>
          </a:p>
        </p:txBody>
      </p:sp>
      <p:sp>
        <p:nvSpPr>
          <p:cNvPr id="566" name="Content 1">
            <a:extLst>
              <a:ext uri="{FF2B5EF4-FFF2-40B4-BE49-F238E27FC236}">
                <a16:creationId xmlns:a16="http://schemas.microsoft.com/office/drawing/2014/main" id="{D2F7E51E-515A-46C0-BEC2-91FAC13CB61D}"/>
              </a:ext>
            </a:extLst>
          </p:cNvPr>
          <p:cNvSpPr>
            <a:spLocks noGrp="1"/>
          </p:cNvSpPr>
          <p:nvPr>
            <p:custDataLst>
              <p:tags r:id="rId39"/>
            </p:custDataLst>
          </p:nvPr>
        </p:nvSpPr>
        <p:spPr bwMode="auto">
          <a:xfrm>
            <a:off x="10609263" y="6003925"/>
            <a:ext cx="1841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F8FC8A7-A6BB-485B-BD2F-661213FDCB24}" type="datetime'''''''''''''''''1''''''''''''''''8'''''''''''''''''">
              <a:rPr lang="nl-NL" altLang="en-US" smtClean="0">
                <a:solidFill>
                  <a:schemeClr val="tx1"/>
                </a:solidFill>
                <a:latin typeface="+mn-lt"/>
              </a:rPr>
              <a:pPr/>
              <a:t>18</a:t>
            </a:fld>
            <a:endParaRPr lang="nl-NL" noProof="0" dirty="0">
              <a:solidFill>
                <a:schemeClr val="tx1"/>
              </a:solidFill>
              <a:latin typeface="+mn-lt"/>
            </a:endParaRPr>
          </a:p>
        </p:txBody>
      </p:sp>
      <p:sp>
        <p:nvSpPr>
          <p:cNvPr id="569" name="Content 1">
            <a:extLst>
              <a:ext uri="{FF2B5EF4-FFF2-40B4-BE49-F238E27FC236}">
                <a16:creationId xmlns:a16="http://schemas.microsoft.com/office/drawing/2014/main" id="{19D3F25C-AF72-421E-8015-2A5E6E770791}"/>
              </a:ext>
            </a:extLst>
          </p:cNvPr>
          <p:cNvSpPr>
            <a:spLocks noGrp="1"/>
          </p:cNvSpPr>
          <p:nvPr>
            <p:custDataLst>
              <p:tags r:id="rId40"/>
            </p:custDataLst>
          </p:nvPr>
        </p:nvSpPr>
        <p:spPr bwMode="auto">
          <a:xfrm>
            <a:off x="10895013" y="6003925"/>
            <a:ext cx="185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9026FF9-E9FA-4ABE-BA23-7EA28077C4EB}" type="datetime'''''''''1''''''''''''''''''''''9'''''''''''''''">
              <a:rPr lang="nl-NL" altLang="en-US" smtClean="0">
                <a:solidFill>
                  <a:schemeClr val="tx1"/>
                </a:solidFill>
                <a:latin typeface="+mn-lt"/>
              </a:rPr>
              <a:pPr/>
              <a:t>19</a:t>
            </a:fld>
            <a:endParaRPr lang="nl-NL" noProof="0" dirty="0">
              <a:solidFill>
                <a:schemeClr val="tx1"/>
              </a:solidFill>
              <a:latin typeface="+mn-lt"/>
            </a:endParaRPr>
          </a:p>
        </p:txBody>
      </p:sp>
      <p:sp>
        <p:nvSpPr>
          <p:cNvPr id="570" name="Content 1">
            <a:extLst>
              <a:ext uri="{FF2B5EF4-FFF2-40B4-BE49-F238E27FC236}">
                <a16:creationId xmlns:a16="http://schemas.microsoft.com/office/drawing/2014/main" id="{C23C5FFB-62B4-4210-8863-5A921CDE33FE}"/>
              </a:ext>
            </a:extLst>
          </p:cNvPr>
          <p:cNvSpPr>
            <a:spLocks noGrp="1"/>
          </p:cNvSpPr>
          <p:nvPr>
            <p:custDataLst>
              <p:tags r:id="rId41"/>
            </p:custDataLst>
          </p:nvPr>
        </p:nvSpPr>
        <p:spPr bwMode="auto">
          <a:xfrm>
            <a:off x="11177588" y="6003925"/>
            <a:ext cx="1920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64D441C-B6CE-45C0-A557-D2861CF58ECF}" type="datetime'''''''''''''2''''''0'''''">
              <a:rPr lang="nl-NL" altLang="en-US" smtClean="0">
                <a:solidFill>
                  <a:schemeClr val="tx1"/>
                </a:solidFill>
                <a:latin typeface="+mn-lt"/>
              </a:rPr>
              <a:pPr/>
              <a:t>20</a:t>
            </a:fld>
            <a:endParaRPr lang="nl-NL" noProof="0" dirty="0">
              <a:solidFill>
                <a:schemeClr val="tx1"/>
              </a:solidFill>
              <a:latin typeface="+mn-lt"/>
            </a:endParaRPr>
          </a:p>
        </p:txBody>
      </p:sp>
      <p:sp>
        <p:nvSpPr>
          <p:cNvPr id="51" name="Text Placeholder 9">
            <a:extLst>
              <a:ext uri="{FF2B5EF4-FFF2-40B4-BE49-F238E27FC236}">
                <a16:creationId xmlns:a16="http://schemas.microsoft.com/office/drawing/2014/main" id="{DE8D8448-C4D7-4F16-884F-4408DDE3B32B}"/>
              </a:ext>
            </a:extLst>
          </p:cNvPr>
          <p:cNvSpPr>
            <a:spLocks noGrp="1"/>
          </p:cNvSpPr>
          <p:nvPr>
            <p:ph type="body" sz="quarter" idx="14"/>
          </p:nvPr>
        </p:nvSpPr>
        <p:spPr>
          <a:xfrm>
            <a:off x="662780" y="1203211"/>
            <a:ext cx="10866440" cy="388800"/>
          </a:xfrm>
        </p:spPr>
        <p:txBody>
          <a:bodyPr/>
          <a:lstStyle/>
          <a:p>
            <a:r>
              <a:rPr lang="nl-NL" dirty="0"/>
              <a:t>Ontwikkeling van de algemene uitkering en de inflatie (2011 = 100), 2011 - 2020</a:t>
            </a:r>
          </a:p>
        </p:txBody>
      </p:sp>
      <p:sp>
        <p:nvSpPr>
          <p:cNvPr id="55" name="Text Placeholder 10">
            <a:extLst>
              <a:ext uri="{FF2B5EF4-FFF2-40B4-BE49-F238E27FC236}">
                <a16:creationId xmlns:a16="http://schemas.microsoft.com/office/drawing/2014/main" id="{C44BD5DF-D989-429D-BEDA-AE880093B465}"/>
              </a:ext>
            </a:extLst>
          </p:cNvPr>
          <p:cNvSpPr txBox="1">
            <a:spLocks/>
          </p:cNvSpPr>
          <p:nvPr/>
        </p:nvSpPr>
        <p:spPr>
          <a:xfrm>
            <a:off x="565149" y="3937001"/>
            <a:ext cx="10869613" cy="450056"/>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p:txBody>
      </p:sp>
      <p:sp>
        <p:nvSpPr>
          <p:cNvPr id="57" name="Text Placeholder 10">
            <a:extLst>
              <a:ext uri="{FF2B5EF4-FFF2-40B4-BE49-F238E27FC236}">
                <a16:creationId xmlns:a16="http://schemas.microsoft.com/office/drawing/2014/main" id="{C8595AED-1C8B-4CE7-BFBD-6D1A87E473D7}"/>
              </a:ext>
            </a:extLst>
          </p:cNvPr>
          <p:cNvSpPr>
            <a:spLocks noGrp="1"/>
          </p:cNvSpPr>
          <p:nvPr>
            <p:ph type="body" sz="quarter" idx="20"/>
          </p:nvPr>
        </p:nvSpPr>
        <p:spPr>
          <a:xfrm>
            <a:off x="658813" y="6538913"/>
            <a:ext cx="10869613" cy="272055"/>
          </a:xfrm>
        </p:spPr>
        <p:txBody>
          <a:bodyPr/>
          <a:lstStyle/>
          <a:p>
            <a:r>
              <a:rPr lang="nl-NL" dirty="0"/>
              <a:t>Inflatie als prijsontwikkeling van het bruto binnenlands product (BBP)</a:t>
            </a:r>
          </a:p>
          <a:p>
            <a:pPr marL="0" indent="0">
              <a:buNone/>
            </a:pPr>
            <a:r>
              <a:rPr lang="nl-NL" dirty="0"/>
              <a:t>Bron: Financiële jaarverslagen van het Rijk, 2011 - 2020; Decembercirculairen 2012 - 2021; World Bank Open Data</a:t>
            </a:r>
          </a:p>
        </p:txBody>
      </p:sp>
      <p:sp>
        <p:nvSpPr>
          <p:cNvPr id="108" name="Rectangle: Rounded Corners 107">
            <a:extLst>
              <a:ext uri="{FF2B5EF4-FFF2-40B4-BE49-F238E27FC236}">
                <a16:creationId xmlns:a16="http://schemas.microsoft.com/office/drawing/2014/main" id="{D1EB1F72-8795-493D-A4CA-C03957A33454}"/>
              </a:ext>
            </a:extLst>
          </p:cNvPr>
          <p:cNvSpPr/>
          <p:nvPr/>
        </p:nvSpPr>
        <p:spPr>
          <a:xfrm>
            <a:off x="1700213" y="2584428"/>
            <a:ext cx="1584325" cy="44318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+ 20,8% </a:t>
            </a:r>
          </a:p>
        </p:txBody>
      </p:sp>
      <p:sp>
        <p:nvSpPr>
          <p:cNvPr id="109" name="Rectangle: Rounded Corners 108">
            <a:extLst>
              <a:ext uri="{FF2B5EF4-FFF2-40B4-BE49-F238E27FC236}">
                <a16:creationId xmlns:a16="http://schemas.microsoft.com/office/drawing/2014/main" id="{72F6B77A-7458-4575-9570-DCF619EE653A}"/>
              </a:ext>
            </a:extLst>
          </p:cNvPr>
          <p:cNvSpPr/>
          <p:nvPr/>
        </p:nvSpPr>
        <p:spPr>
          <a:xfrm>
            <a:off x="9255125" y="2584428"/>
            <a:ext cx="1584325" cy="443183"/>
          </a:xfrm>
          <a:prstGeom prst="roundRect">
            <a:avLst>
              <a:gd name="adj" fmla="val 4781"/>
            </a:avLst>
          </a:prstGeom>
          <a:solidFill>
            <a:srgbClr val="59943A"/>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+ 6,0%</a:t>
            </a:r>
          </a:p>
        </p:txBody>
      </p:sp>
      <p:cxnSp>
        <p:nvCxnSpPr>
          <p:cNvPr id="110" name="Straight Arrow Connector 109">
            <a:extLst>
              <a:ext uri="{FF2B5EF4-FFF2-40B4-BE49-F238E27FC236}">
                <a16:creationId xmlns:a16="http://schemas.microsoft.com/office/drawing/2014/main" id="{1426524C-91E3-4E7B-8CB8-BA50C3FB2878}"/>
              </a:ext>
            </a:extLst>
          </p:cNvPr>
          <p:cNvCxnSpPr>
            <a:cxnSpLocks/>
            <a:stCxn id="108" idx="3"/>
            <a:endCxn id="109" idx="1"/>
          </p:cNvCxnSpPr>
          <p:nvPr/>
        </p:nvCxnSpPr>
        <p:spPr>
          <a:xfrm>
            <a:off x="3284538" y="2806020"/>
            <a:ext cx="5970587"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5EF26D14-47B6-49DB-A498-5C161DEE8F3D}"/>
              </a:ext>
            </a:extLst>
          </p:cNvPr>
          <p:cNvSpPr/>
          <p:nvPr/>
        </p:nvSpPr>
        <p:spPr>
          <a:xfrm>
            <a:off x="5438775" y="2584428"/>
            <a:ext cx="1582738" cy="443183"/>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2400" b="1" dirty="0">
                <a:solidFill>
                  <a:schemeClr val="tx1"/>
                </a:solidFill>
              </a:rPr>
              <a:t>+ 14,0 %</a:t>
            </a:r>
          </a:p>
        </p:txBody>
      </p:sp>
      <p:sp>
        <p:nvSpPr>
          <p:cNvPr id="112" name="Rectangle: Rounded Corners 111">
            <a:extLst>
              <a:ext uri="{FF2B5EF4-FFF2-40B4-BE49-F238E27FC236}">
                <a16:creationId xmlns:a16="http://schemas.microsoft.com/office/drawing/2014/main" id="{48E9A9F4-BCF0-48A4-A9E7-1958AC3E57C7}"/>
              </a:ext>
            </a:extLst>
          </p:cNvPr>
          <p:cNvSpPr/>
          <p:nvPr/>
        </p:nvSpPr>
        <p:spPr>
          <a:xfrm>
            <a:off x="1988326" y="3098978"/>
            <a:ext cx="963613" cy="271835"/>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chemeClr val="tx1"/>
                </a:solidFill>
              </a:rPr>
              <a:t>+ 2,3% p.j.</a:t>
            </a:r>
          </a:p>
        </p:txBody>
      </p:sp>
      <p:sp>
        <p:nvSpPr>
          <p:cNvPr id="113" name="Rectangle: Rounded Corners 112">
            <a:extLst>
              <a:ext uri="{FF2B5EF4-FFF2-40B4-BE49-F238E27FC236}">
                <a16:creationId xmlns:a16="http://schemas.microsoft.com/office/drawing/2014/main" id="{69AAA505-6305-4597-A3AB-26F82DD3353B}"/>
              </a:ext>
            </a:extLst>
          </p:cNvPr>
          <p:cNvSpPr/>
          <p:nvPr/>
        </p:nvSpPr>
        <p:spPr>
          <a:xfrm>
            <a:off x="9565480" y="3093961"/>
            <a:ext cx="963613" cy="271835"/>
          </a:xfrm>
          <a:prstGeom prst="roundRect">
            <a:avLst>
              <a:gd name="adj" fmla="val 4781"/>
            </a:avLst>
          </a:prstGeom>
          <a:solidFill>
            <a:srgbClr val="59943A"/>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chemeClr val="tx1"/>
                </a:solidFill>
              </a:rPr>
              <a:t>+ 0,7% p.j.</a:t>
            </a:r>
          </a:p>
        </p:txBody>
      </p:sp>
      <p:sp>
        <p:nvSpPr>
          <p:cNvPr id="114" name="Rectangle: Rounded Corners 113">
            <a:extLst>
              <a:ext uri="{FF2B5EF4-FFF2-40B4-BE49-F238E27FC236}">
                <a16:creationId xmlns:a16="http://schemas.microsoft.com/office/drawing/2014/main" id="{4075322E-8084-4B72-AA02-35B9C5D3EF45}"/>
              </a:ext>
            </a:extLst>
          </p:cNvPr>
          <p:cNvSpPr/>
          <p:nvPr/>
        </p:nvSpPr>
        <p:spPr>
          <a:xfrm>
            <a:off x="5787714" y="3093961"/>
            <a:ext cx="962648" cy="271835"/>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chemeClr val="tx1"/>
                </a:solidFill>
              </a:rPr>
              <a:t>+ 1,6% p.j.</a:t>
            </a:r>
          </a:p>
        </p:txBody>
      </p:sp>
      <p:sp>
        <p:nvSpPr>
          <p:cNvPr id="115" name="Text Placeholder 15">
            <a:extLst>
              <a:ext uri="{FF2B5EF4-FFF2-40B4-BE49-F238E27FC236}">
                <a16:creationId xmlns:a16="http://schemas.microsoft.com/office/drawing/2014/main" id="{08D9D8A1-1524-451D-B57F-BD35F3B9889C}"/>
              </a:ext>
            </a:extLst>
          </p:cNvPr>
          <p:cNvSpPr txBox="1">
            <a:spLocks/>
          </p:cNvSpPr>
          <p:nvPr/>
        </p:nvSpPr>
        <p:spPr>
          <a:xfrm>
            <a:off x="8184973" y="1804747"/>
            <a:ext cx="3434400"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lang="nl-NL" sz="1400" b="1" kern="1200" noProof="0" dirty="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Uitkeringsontwikkeling (gecorrigeerd)</a:t>
            </a:r>
          </a:p>
        </p:txBody>
      </p:sp>
      <p:sp>
        <p:nvSpPr>
          <p:cNvPr id="116" name="Text Placeholder 13">
            <a:extLst>
              <a:ext uri="{FF2B5EF4-FFF2-40B4-BE49-F238E27FC236}">
                <a16:creationId xmlns:a16="http://schemas.microsoft.com/office/drawing/2014/main" id="{297B8F63-F39A-48C8-B0D6-5ED8463340AE}"/>
              </a:ext>
            </a:extLst>
          </p:cNvPr>
          <p:cNvSpPr txBox="1">
            <a:spLocks/>
          </p:cNvSpPr>
          <p:nvPr/>
        </p:nvSpPr>
        <p:spPr>
          <a:xfrm>
            <a:off x="4468953" y="1804747"/>
            <a:ext cx="3434400"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lang="nl-NL" sz="1400" b="1" kern="1200" noProof="0" dirty="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Inflatie</a:t>
            </a:r>
            <a:r>
              <a:rPr lang="nl-NL" baseline="30000" dirty="0"/>
              <a:t>1</a:t>
            </a:r>
            <a:endParaRPr lang="nl-NL" dirty="0"/>
          </a:p>
        </p:txBody>
      </p:sp>
      <p:sp>
        <p:nvSpPr>
          <p:cNvPr id="117" name="Text Placeholder 11">
            <a:extLst>
              <a:ext uri="{FF2B5EF4-FFF2-40B4-BE49-F238E27FC236}">
                <a16:creationId xmlns:a16="http://schemas.microsoft.com/office/drawing/2014/main" id="{76C21EC7-4331-4ACA-A755-0581F4FD42BB}"/>
              </a:ext>
            </a:extLst>
          </p:cNvPr>
          <p:cNvSpPr txBox="1">
            <a:spLocks/>
          </p:cNvSpPr>
          <p:nvPr/>
        </p:nvSpPr>
        <p:spPr>
          <a:xfrm>
            <a:off x="752933" y="1804747"/>
            <a:ext cx="3434400"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lang="nl-NL" sz="1400" b="1" kern="1200" noProof="0" dirty="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Uitkeringsontwikkeling (ongecorrigeerd)</a:t>
            </a:r>
          </a:p>
        </p:txBody>
      </p:sp>
      <p:sp>
        <p:nvSpPr>
          <p:cNvPr id="136" name="Slide Number Placeholder 4">
            <a:extLst>
              <a:ext uri="{FF2B5EF4-FFF2-40B4-BE49-F238E27FC236}">
                <a16:creationId xmlns:a16="http://schemas.microsoft.com/office/drawing/2014/main" id="{2F0C7E72-610C-4F3E-9F55-A7C1EF270BE1}"/>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28</a:t>
            </a:fld>
            <a:endParaRPr lang="nl-NL" noProof="0" dirty="0"/>
          </a:p>
        </p:txBody>
      </p:sp>
    </p:spTree>
    <p:extLst>
      <p:ext uri="{BB962C8B-B14F-4D97-AF65-F5344CB8AC3E}">
        <p14:creationId xmlns:p14="http://schemas.microsoft.com/office/powerpoint/2010/main" val="4042855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447A850-8FFD-4D21-9DC1-D130C6D978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7"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A447A850-8FFD-4D21-9DC1-D130C6D978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CB7283E-92CB-4219-8902-538712CF53D8}"/>
              </a:ext>
            </a:extLst>
          </p:cNvPr>
          <p:cNvSpPr>
            <a:spLocks noGrp="1"/>
          </p:cNvSpPr>
          <p:nvPr>
            <p:ph type="body" sz="quarter" idx="20"/>
          </p:nvPr>
        </p:nvSpPr>
        <p:spPr>
          <a:xfrm>
            <a:off x="664788" y="6580276"/>
            <a:ext cx="10868400" cy="122400"/>
          </a:xfrm>
        </p:spPr>
        <p:txBody>
          <a:bodyPr/>
          <a:lstStyle/>
          <a:p>
            <a:r>
              <a:rPr lang="nl-NL" dirty="0"/>
              <a:t>De ARU waarde van dit overgangsjaar van NGRU naar ARU betreft 98.282 mln euro (30,4% van BBP) 2. Betreffen waarden uit de periode van 2011 - 2019 (zie pagina 21 voor uitleg)</a:t>
            </a:r>
          </a:p>
        </p:txBody>
      </p:sp>
      <p:sp>
        <p:nvSpPr>
          <p:cNvPr id="5" name="Slide Number Placeholder 4">
            <a:extLst>
              <a:ext uri="{FF2B5EF4-FFF2-40B4-BE49-F238E27FC236}">
                <a16:creationId xmlns:a16="http://schemas.microsoft.com/office/drawing/2014/main" id="{4685C0A8-5138-4648-9B69-4E950DB07D7C}"/>
              </a:ext>
            </a:extLst>
          </p:cNvPr>
          <p:cNvSpPr>
            <a:spLocks noGrp="1"/>
          </p:cNvSpPr>
          <p:nvPr>
            <p:ph type="sldNum" sz="quarter" idx="12"/>
          </p:nvPr>
        </p:nvSpPr>
        <p:spPr/>
        <p:txBody>
          <a:bodyPr/>
          <a:lstStyle/>
          <a:p>
            <a:fld id="{992CD0B2-8AB2-4C6C-8876-E15753662C9B}" type="slidenum">
              <a:rPr lang="nl-NL" noProof="0" smtClean="0"/>
              <a:pPr/>
              <a:t>29</a:t>
            </a:fld>
            <a:endParaRPr lang="nl-NL" noProof="0" dirty="0"/>
          </a:p>
        </p:txBody>
      </p:sp>
      <p:graphicFrame>
        <p:nvGraphicFramePr>
          <p:cNvPr id="9" name="Table 9">
            <a:extLst>
              <a:ext uri="{FF2B5EF4-FFF2-40B4-BE49-F238E27FC236}">
                <a16:creationId xmlns:a16="http://schemas.microsoft.com/office/drawing/2014/main" id="{F90ADF44-138D-4A69-A540-067D55EE8890}"/>
              </a:ext>
            </a:extLst>
          </p:cNvPr>
          <p:cNvGraphicFramePr>
            <a:graphicFrameLocks noGrp="1"/>
          </p:cNvGraphicFramePr>
          <p:nvPr>
            <p:extLst>
              <p:ext uri="{D42A27DB-BD31-4B8C-83A1-F6EECF244321}">
                <p14:modId xmlns:p14="http://schemas.microsoft.com/office/powerpoint/2010/main" val="3620638015"/>
              </p:ext>
            </p:extLst>
          </p:nvPr>
        </p:nvGraphicFramePr>
        <p:xfrm>
          <a:off x="664788" y="1196975"/>
          <a:ext cx="10866667" cy="5243507"/>
        </p:xfrm>
        <a:graphic>
          <a:graphicData uri="http://schemas.openxmlformats.org/drawingml/2006/table">
            <a:tbl>
              <a:tblPr firstRow="1" bandRow="1" bandCol="1">
                <a:tableStyleId>{5C22544A-7EE6-4342-B048-85BDC9FD1C3A}</a:tableStyleId>
              </a:tblPr>
              <a:tblGrid>
                <a:gridCol w="2618060">
                  <a:extLst>
                    <a:ext uri="{9D8B030D-6E8A-4147-A177-3AD203B41FA5}">
                      <a16:colId xmlns:a16="http://schemas.microsoft.com/office/drawing/2014/main" val="2538446442"/>
                    </a:ext>
                  </a:extLst>
                </a:gridCol>
                <a:gridCol w="794745">
                  <a:extLst>
                    <a:ext uri="{9D8B030D-6E8A-4147-A177-3AD203B41FA5}">
                      <a16:colId xmlns:a16="http://schemas.microsoft.com/office/drawing/2014/main" val="3261507282"/>
                    </a:ext>
                  </a:extLst>
                </a:gridCol>
                <a:gridCol w="596671">
                  <a:extLst>
                    <a:ext uri="{9D8B030D-6E8A-4147-A177-3AD203B41FA5}">
                      <a16:colId xmlns:a16="http://schemas.microsoft.com/office/drawing/2014/main" val="3289016659"/>
                    </a:ext>
                  </a:extLst>
                </a:gridCol>
                <a:gridCol w="596671">
                  <a:extLst>
                    <a:ext uri="{9D8B030D-6E8A-4147-A177-3AD203B41FA5}">
                      <a16:colId xmlns:a16="http://schemas.microsoft.com/office/drawing/2014/main" val="371958188"/>
                    </a:ext>
                  </a:extLst>
                </a:gridCol>
                <a:gridCol w="596671">
                  <a:extLst>
                    <a:ext uri="{9D8B030D-6E8A-4147-A177-3AD203B41FA5}">
                      <a16:colId xmlns:a16="http://schemas.microsoft.com/office/drawing/2014/main" val="2212570562"/>
                    </a:ext>
                  </a:extLst>
                </a:gridCol>
                <a:gridCol w="596671">
                  <a:extLst>
                    <a:ext uri="{9D8B030D-6E8A-4147-A177-3AD203B41FA5}">
                      <a16:colId xmlns:a16="http://schemas.microsoft.com/office/drawing/2014/main" val="140841093"/>
                    </a:ext>
                  </a:extLst>
                </a:gridCol>
                <a:gridCol w="596671">
                  <a:extLst>
                    <a:ext uri="{9D8B030D-6E8A-4147-A177-3AD203B41FA5}">
                      <a16:colId xmlns:a16="http://schemas.microsoft.com/office/drawing/2014/main" val="2698601685"/>
                    </a:ext>
                  </a:extLst>
                </a:gridCol>
                <a:gridCol w="596671">
                  <a:extLst>
                    <a:ext uri="{9D8B030D-6E8A-4147-A177-3AD203B41FA5}">
                      <a16:colId xmlns:a16="http://schemas.microsoft.com/office/drawing/2014/main" val="2358320123"/>
                    </a:ext>
                  </a:extLst>
                </a:gridCol>
                <a:gridCol w="596671">
                  <a:extLst>
                    <a:ext uri="{9D8B030D-6E8A-4147-A177-3AD203B41FA5}">
                      <a16:colId xmlns:a16="http://schemas.microsoft.com/office/drawing/2014/main" val="3875905346"/>
                    </a:ext>
                  </a:extLst>
                </a:gridCol>
                <a:gridCol w="596671">
                  <a:extLst>
                    <a:ext uri="{9D8B030D-6E8A-4147-A177-3AD203B41FA5}">
                      <a16:colId xmlns:a16="http://schemas.microsoft.com/office/drawing/2014/main" val="4275805511"/>
                    </a:ext>
                  </a:extLst>
                </a:gridCol>
                <a:gridCol w="596671">
                  <a:extLst>
                    <a:ext uri="{9D8B030D-6E8A-4147-A177-3AD203B41FA5}">
                      <a16:colId xmlns:a16="http://schemas.microsoft.com/office/drawing/2014/main" val="54859511"/>
                    </a:ext>
                  </a:extLst>
                </a:gridCol>
                <a:gridCol w="596671">
                  <a:extLst>
                    <a:ext uri="{9D8B030D-6E8A-4147-A177-3AD203B41FA5}">
                      <a16:colId xmlns:a16="http://schemas.microsoft.com/office/drawing/2014/main" val="4277034132"/>
                    </a:ext>
                  </a:extLst>
                </a:gridCol>
                <a:gridCol w="596671">
                  <a:extLst>
                    <a:ext uri="{9D8B030D-6E8A-4147-A177-3AD203B41FA5}">
                      <a16:colId xmlns:a16="http://schemas.microsoft.com/office/drawing/2014/main" val="1271575946"/>
                    </a:ext>
                  </a:extLst>
                </a:gridCol>
                <a:gridCol w="40640">
                  <a:extLst>
                    <a:ext uri="{9D8B030D-6E8A-4147-A177-3AD203B41FA5}">
                      <a16:colId xmlns:a16="http://schemas.microsoft.com/office/drawing/2014/main" val="1539340426"/>
                    </a:ext>
                  </a:extLst>
                </a:gridCol>
                <a:gridCol w="849841">
                  <a:extLst>
                    <a:ext uri="{9D8B030D-6E8A-4147-A177-3AD203B41FA5}">
                      <a16:colId xmlns:a16="http://schemas.microsoft.com/office/drawing/2014/main" val="3971214370"/>
                    </a:ext>
                  </a:extLst>
                </a:gridCol>
              </a:tblGrid>
              <a:tr h="309834">
                <a:tc>
                  <a:txBody>
                    <a:bodyPr/>
                    <a:lstStyle/>
                    <a:p>
                      <a:r>
                        <a:rPr lang="nl-NL" sz="1000" dirty="0">
                          <a:latin typeface="+mn-lt"/>
                        </a:rPr>
                        <a:t>Factoren (bedragen in € mln)</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r>
                        <a:rPr lang="nl-NL" sz="1000" dirty="0">
                          <a:latin typeface="+mn-lt"/>
                        </a:rPr>
                        <a:t>Formule</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2011</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2012</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2013</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2014</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2015</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2016</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2017</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2018</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2019</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2020</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r>
                        <a:rPr lang="nl-NL" sz="1000" dirty="0">
                          <a:latin typeface="+mn-lt"/>
                        </a:rPr>
                        <a:t>2021</a:t>
                      </a: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accent1"/>
                    </a:solidFill>
                  </a:tcPr>
                </a:tc>
                <a:tc>
                  <a:txBody>
                    <a:bodyPr/>
                    <a:lstStyle/>
                    <a:p>
                      <a:pPr algn="ctr"/>
                      <a:endParaRPr lang="nl-NL" sz="1000" dirty="0">
                        <a:latin typeface="+mn-lt"/>
                      </a:endParaRP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22777B"/>
                    </a:solidFill>
                  </a:tcPr>
                </a:tc>
                <a:tc>
                  <a:txBody>
                    <a:bodyPr/>
                    <a:lstStyle/>
                    <a:p>
                      <a:pPr algn="ctr"/>
                      <a:r>
                        <a:rPr lang="nl-NL" altLang="en-US" sz="1000" b="1" dirty="0">
                          <a:solidFill>
                            <a:schemeClr val="bg1"/>
                          </a:solidFill>
                          <a:effectLst/>
                          <a:latin typeface="+mn-lt"/>
                        </a:rPr>
                        <a:t>% </a:t>
                      </a:r>
                      <a:fld id="{534B4E7C-FBDE-4D29-8ADF-64554E8F6383}" type="datetime'∆ '' ''2''''''0''11'''' -'' ''2''''''''''''0''2''0'''''''">
                        <a:rPr lang="nl-NL" altLang="en-US" sz="1000" b="1" smtClean="0">
                          <a:solidFill>
                            <a:schemeClr val="bg1"/>
                          </a:solidFill>
                          <a:effectLst/>
                          <a:latin typeface="+mn-lt"/>
                        </a:rPr>
                        <a:pPr algn="ctr"/>
                        <a:t>∆  2011 - 2020</a:t>
                      </a:fld>
                      <a:endParaRPr lang="nl-NL" sz="1000" dirty="0">
                        <a:latin typeface="+mn-lt"/>
                      </a:endParaRPr>
                    </a:p>
                  </a:txBody>
                  <a:tcPr marL="0" marR="0" marT="54000" marB="5400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22777B"/>
                    </a:solidFill>
                  </a:tcPr>
                </a:tc>
                <a:extLst>
                  <a:ext uri="{0D108BD9-81ED-4DB2-BD59-A6C34878D82A}">
                    <a16:rowId xmlns:a16="http://schemas.microsoft.com/office/drawing/2014/main" val="3499988394"/>
                  </a:ext>
                </a:extLst>
              </a:tr>
              <a:tr h="228261">
                <a:tc>
                  <a:txBody>
                    <a:bodyPr/>
                    <a:lstStyle/>
                    <a:p>
                      <a:pPr algn="l" fontAlgn="b"/>
                      <a:r>
                        <a:rPr lang="nl-NL" sz="1000" b="0" i="0" u="none" strike="noStrike" dirty="0">
                          <a:solidFill>
                            <a:srgbClr val="000000"/>
                          </a:solidFill>
                          <a:effectLst/>
                          <a:latin typeface="+mn-lt"/>
                        </a:rPr>
                        <a:t>Grondslag</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A</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18.389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16.377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16.954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15.739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16.804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16.622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17.701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26.694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26.808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27.736 </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2297204227"/>
                  </a:ext>
                </a:extLst>
              </a:tr>
              <a:tr h="199464">
                <a:tc>
                  <a:txBody>
                    <a:bodyPr/>
                    <a:lstStyle/>
                    <a:p>
                      <a:pPr algn="l" fontAlgn="b"/>
                      <a:r>
                        <a:rPr lang="nl-NL" sz="1000" b="0" i="0" u="none" strike="noStrike" dirty="0">
                          <a:solidFill>
                            <a:srgbClr val="000000"/>
                          </a:solidFill>
                          <a:effectLst/>
                          <a:latin typeface="+mn-lt"/>
                        </a:rPr>
                        <a:t>NGRU en ARU</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B</a:t>
                      </a: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91.832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89.479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89.186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90.987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90.499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94.342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221.910</a:t>
                      </a:r>
                      <a:r>
                        <a:rPr lang="nl-NL" sz="1000" b="0" i="0" u="none" strike="noStrike" baseline="30000" dirty="0">
                          <a:solidFill>
                            <a:srgbClr val="000000"/>
                          </a:solidFill>
                          <a:effectLst/>
                          <a:latin typeface="+mn-lt"/>
                        </a:rPr>
                        <a:t>1</a:t>
                      </a:r>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232.610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246.910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258.328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0" i="0" u="none" strike="noStrike" dirty="0">
                        <a:solidFill>
                          <a:srgbClr val="000000"/>
                        </a:solidFill>
                        <a:effectLst/>
                        <a:latin typeface="+mn-lt"/>
                      </a:endParaRPr>
                    </a:p>
                  </a:txBody>
                  <a:tcPr marL="7620" marR="7620" marT="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763415518"/>
                  </a:ext>
                </a:extLst>
              </a:tr>
              <a:tr h="208530">
                <a:tc>
                  <a:txBody>
                    <a:bodyPr/>
                    <a:lstStyle/>
                    <a:p>
                      <a:pPr algn="r" fontAlgn="b"/>
                      <a:r>
                        <a:rPr lang="nl-NL" sz="1000" b="0" i="0" u="none" strike="noStrike" dirty="0">
                          <a:solidFill>
                            <a:srgbClr val="000000"/>
                          </a:solidFill>
                          <a:effectLst/>
                          <a:latin typeface="+mn-lt"/>
                        </a:rPr>
                        <a:t>% ∆ t.o.v. T-1</a:t>
                      </a:r>
                      <a:r>
                        <a:rPr lang="nl-NL" sz="1000" b="0" i="0" u="none" strike="noStrike" dirty="0">
                          <a:solidFill>
                            <a:schemeClr val="bg1"/>
                          </a:solidFill>
                          <a:effectLst/>
                          <a:latin typeface="+mn-lt"/>
                        </a:rPr>
                        <a:t>x</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C</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6,1%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010495931"/>
                  </a:ext>
                </a:extLst>
              </a:tr>
              <a:tr h="208530">
                <a:tc>
                  <a:txBody>
                    <a:bodyPr/>
                    <a:lstStyle/>
                    <a:p>
                      <a:pPr algn="l" fontAlgn="b"/>
                      <a:r>
                        <a:rPr lang="nl-NL" sz="1000" b="0" i="0" u="none" strike="noStrike" dirty="0">
                          <a:solidFill>
                            <a:srgbClr val="000000"/>
                          </a:solidFill>
                          <a:effectLst/>
                          <a:latin typeface="+mn-lt"/>
                        </a:rPr>
                        <a:t>Accres</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A * C</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-471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-54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342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714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166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854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1.641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1.240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1030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462524018"/>
                  </a:ext>
                </a:extLst>
              </a:tr>
              <a:tr h="208530">
                <a:tc>
                  <a:txBody>
                    <a:bodyPr/>
                    <a:lstStyle/>
                    <a:p>
                      <a:pPr algn="l" fontAlgn="b"/>
                      <a:r>
                        <a:rPr lang="nl-NL" sz="1000" b="0" i="0" u="none" strike="noStrike" dirty="0">
                          <a:solidFill>
                            <a:srgbClr val="000000"/>
                          </a:solidFill>
                          <a:effectLst/>
                          <a:latin typeface="+mn-lt"/>
                        </a:rPr>
                        <a:t>Inflatie (</a:t>
                      </a:r>
                      <a:r>
                        <a:rPr lang="nl-NL" sz="1000" b="0" i="0" u="none" strike="noStrike" dirty="0" err="1">
                          <a:solidFill>
                            <a:srgbClr val="000000"/>
                          </a:solidFill>
                          <a:effectLst/>
                          <a:latin typeface="+mn-lt"/>
                        </a:rPr>
                        <a:t>pBBP</a:t>
                      </a:r>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D</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914649733"/>
                  </a:ext>
                </a:extLst>
              </a:tr>
              <a:tr h="208530">
                <a:tc>
                  <a:txBody>
                    <a:bodyPr/>
                    <a:lstStyle/>
                    <a:p>
                      <a:pPr algn="l" fontAlgn="b"/>
                      <a:r>
                        <a:rPr lang="nl-NL" sz="1000" b="0" i="0" u="none" strike="noStrike" dirty="0">
                          <a:solidFill>
                            <a:srgbClr val="000000"/>
                          </a:solidFill>
                          <a:effectLst/>
                          <a:latin typeface="+mn-lt"/>
                        </a:rPr>
                        <a:t>Uitkeringsontwikkeling (% ∆ t.o.v. T-1)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C - D</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2643198145"/>
                  </a:ext>
                </a:extLst>
              </a:tr>
              <a:tr h="208530">
                <a:tc>
                  <a:txBody>
                    <a:bodyPr/>
                    <a:lstStyle/>
                    <a:p>
                      <a:pPr algn="r" fontAlgn="b"/>
                      <a:r>
                        <a:rPr lang="nl-NL" sz="1000" b="1" i="0" u="none" strike="noStrike" dirty="0" err="1">
                          <a:solidFill>
                            <a:srgbClr val="000000"/>
                          </a:solidFill>
                          <a:effectLst/>
                          <a:latin typeface="+mn-lt"/>
                        </a:rPr>
                        <a:t>geindexeerd</a:t>
                      </a:r>
                      <a:r>
                        <a:rPr lang="nl-NL" sz="1000" b="1" i="0" u="none" strike="noStrike" dirty="0">
                          <a:solidFill>
                            <a:srgbClr val="000000"/>
                          </a:solidFill>
                          <a:effectLst/>
                          <a:latin typeface="+mn-lt"/>
                        </a:rPr>
                        <a:t> (2011 = 100)</a:t>
                      </a:r>
                      <a:r>
                        <a:rPr lang="nl-NL" sz="1000" b="1" i="0" u="none" strike="noStrike" dirty="0">
                          <a:solidFill>
                            <a:srgbClr val="FFE8BA"/>
                          </a:solidFill>
                          <a:effectLst/>
                          <a:latin typeface="+mn-lt"/>
                        </a:rPr>
                        <a:t>x</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l" fontAlgn="ctr"/>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96,0%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94,4%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96,1%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94,9%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98,5%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98,2%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100,5%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103,7%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106,0%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+ 6,0%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extLst>
                  <a:ext uri="{0D108BD9-81ED-4DB2-BD59-A6C34878D82A}">
                    <a16:rowId xmlns:a16="http://schemas.microsoft.com/office/drawing/2014/main" val="3831645359"/>
                  </a:ext>
                </a:extLst>
              </a:tr>
              <a:tr h="208530">
                <a:tc>
                  <a:txBody>
                    <a:bodyPr/>
                    <a:lstStyle/>
                    <a:p>
                      <a:pPr algn="l" fontAlgn="b"/>
                      <a:r>
                        <a:rPr lang="nl-NL" sz="1000" b="0" i="0" u="none" strike="noStrike" dirty="0">
                          <a:solidFill>
                            <a:srgbClr val="000000"/>
                          </a:solidFill>
                          <a:effectLst/>
                          <a:latin typeface="+mn-lt"/>
                        </a:rPr>
                        <a:t>Uitkeringsfactor</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1,537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1,505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1,449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1,480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1,399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1,447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1,425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1,493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1,538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1,623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1,690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200530657"/>
                  </a:ext>
                </a:extLst>
              </a:tr>
              <a:tr h="208530">
                <a:tc>
                  <a:txBody>
                    <a:bodyPr/>
                    <a:lstStyle/>
                    <a:p>
                      <a:pPr algn="r" fontAlgn="b"/>
                      <a:r>
                        <a:rPr lang="nl-NL" sz="1000" b="0" i="0" u="none" strike="noStrike" dirty="0">
                          <a:solidFill>
                            <a:srgbClr val="000000"/>
                          </a:solidFill>
                          <a:effectLst/>
                          <a:latin typeface="+mn-lt"/>
                        </a:rPr>
                        <a:t>% ∆ t.o.v. T-1</a:t>
                      </a:r>
                      <a:r>
                        <a:rPr lang="nl-NL" sz="1000" b="0" i="0" u="none" strike="noStrike" dirty="0">
                          <a:solidFill>
                            <a:schemeClr val="bg1"/>
                          </a:solidFill>
                          <a:effectLst/>
                          <a:latin typeface="+mn-lt"/>
                        </a:rPr>
                        <a:t>x</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E</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-5,5%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5,5%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071784874"/>
                  </a:ext>
                </a:extLst>
              </a:tr>
              <a:tr h="208530">
                <a:tc>
                  <a:txBody>
                    <a:bodyPr/>
                    <a:lstStyle/>
                    <a:p>
                      <a:pPr algn="l" fontAlgn="b"/>
                      <a:r>
                        <a:rPr lang="nl-NL" sz="1000" b="0" i="0" u="none" strike="noStrike" dirty="0">
                          <a:solidFill>
                            <a:srgbClr val="000000"/>
                          </a:solidFill>
                          <a:effectLst/>
                          <a:latin typeface="+mn-lt"/>
                        </a:rPr>
                        <a:t>Werklastontwikkeling (% ∆ t.o.v. t-1)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E - C</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359735755"/>
                  </a:ext>
                </a:extLst>
              </a:tr>
              <a:tr h="208530">
                <a:tc>
                  <a:txBody>
                    <a:bodyPr/>
                    <a:lstStyle/>
                    <a:p>
                      <a:pPr algn="r" fontAlgn="b"/>
                      <a:r>
                        <a:rPr lang="nl-NL" sz="1000" b="1" i="0" u="none" strike="noStrike" dirty="0" err="1">
                          <a:solidFill>
                            <a:srgbClr val="000000"/>
                          </a:solidFill>
                          <a:effectLst/>
                          <a:latin typeface="+mn-lt"/>
                        </a:rPr>
                        <a:t>geindexeerd</a:t>
                      </a:r>
                      <a:r>
                        <a:rPr lang="nl-NL" sz="1000" b="1" i="0" u="none" strike="noStrike" dirty="0">
                          <a:solidFill>
                            <a:srgbClr val="000000"/>
                          </a:solidFill>
                          <a:effectLst/>
                          <a:latin typeface="+mn-lt"/>
                        </a:rPr>
                        <a:t> (2011 = 100)</a:t>
                      </a:r>
                      <a:r>
                        <a:rPr lang="nl-NL" sz="1000" b="1" i="0" u="none" strike="noStrike" dirty="0">
                          <a:solidFill>
                            <a:srgbClr val="FFE8BA"/>
                          </a:solidFill>
                          <a:effectLst/>
                          <a:latin typeface="+mn-lt"/>
                        </a:rPr>
                        <a:t>x</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l" fontAlgn="ctr"/>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99,5%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102,9%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102,8%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107,8%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108,7%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111,5%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111,5%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115,0%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114,0%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+ 14,0%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extLst>
                  <a:ext uri="{0D108BD9-81ED-4DB2-BD59-A6C34878D82A}">
                    <a16:rowId xmlns:a16="http://schemas.microsoft.com/office/drawing/2014/main" val="1503565141"/>
                  </a:ext>
                </a:extLst>
              </a:tr>
              <a:tr h="20853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nl-NL" sz="1000" b="0" i="0" u="none" strike="noStrike" dirty="0">
                          <a:solidFill>
                            <a:srgbClr val="000000"/>
                          </a:solidFill>
                          <a:effectLst/>
                          <a:latin typeface="+mn-lt"/>
                        </a:rPr>
                        <a:t>Bestedingsruimteontwikkeling (% ∆ t.o.v. t-1)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(C - D) - (E - C)</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-5,0%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-6,2%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959742747"/>
                  </a:ext>
                </a:extLst>
              </a:tr>
              <a:tr h="208530">
                <a:tc>
                  <a:txBody>
                    <a:bodyPr/>
                    <a:lstStyle/>
                    <a:p>
                      <a:pPr algn="r" fontAlgn="b"/>
                      <a:r>
                        <a:rPr lang="nl-NL" sz="1000" b="1" i="0" u="none" strike="noStrike" dirty="0" err="1">
                          <a:solidFill>
                            <a:srgbClr val="000000"/>
                          </a:solidFill>
                          <a:effectLst/>
                          <a:latin typeface="+mn-lt"/>
                        </a:rPr>
                        <a:t>geindexeerd</a:t>
                      </a:r>
                      <a:r>
                        <a:rPr lang="nl-NL" sz="1000" b="1" i="0" u="none" strike="noStrike" dirty="0">
                          <a:solidFill>
                            <a:srgbClr val="000000"/>
                          </a:solidFill>
                          <a:effectLst/>
                          <a:latin typeface="+mn-lt"/>
                        </a:rPr>
                        <a:t> (2011 = 100)</a:t>
                      </a:r>
                      <a:r>
                        <a:rPr lang="nl-NL" sz="1000" b="1" i="0" u="none" strike="noStrike" dirty="0">
                          <a:solidFill>
                            <a:srgbClr val="FFE8BA"/>
                          </a:solidFill>
                          <a:effectLst/>
                          <a:latin typeface="+mn-lt"/>
                        </a:rPr>
                        <a:t>x</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l" fontAlgn="ctr"/>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96,5%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91,6%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93,4%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87,5%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87,6%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89,7%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89,7%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92,5%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- 7,5%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extLst>
                  <a:ext uri="{0D108BD9-81ED-4DB2-BD59-A6C34878D82A}">
                    <a16:rowId xmlns:a16="http://schemas.microsoft.com/office/drawing/2014/main" val="2032481479"/>
                  </a:ext>
                </a:extLst>
              </a:tr>
              <a:tr h="264408">
                <a:tc>
                  <a:txBody>
                    <a:bodyPr/>
                    <a:lstStyle/>
                    <a:p>
                      <a:pPr algn="l" fontAlgn="b"/>
                      <a:r>
                        <a:rPr lang="nl-NL" sz="1000" b="0" i="0" u="none" strike="noStrike" dirty="0">
                          <a:solidFill>
                            <a:srgbClr val="000000"/>
                          </a:solidFill>
                          <a:effectLst/>
                          <a:latin typeface="+mn-lt"/>
                        </a:rPr>
                        <a:t>BBP</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F</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650.359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652.966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660.463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671.560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690.008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708.337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738.146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773.987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813.055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800.095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65735212"/>
                  </a:ext>
                </a:extLst>
              </a:tr>
              <a:tr h="240904">
                <a:tc>
                  <a:txBody>
                    <a:bodyPr/>
                    <a:lstStyle/>
                    <a:p>
                      <a:pPr algn="r" fontAlgn="b"/>
                      <a:r>
                        <a:rPr lang="nl-NL" sz="1000" b="0" i="0" u="none" strike="noStrike" dirty="0">
                          <a:solidFill>
                            <a:srgbClr val="000000"/>
                          </a:solidFill>
                          <a:effectLst/>
                          <a:latin typeface="+mn-lt"/>
                        </a:rPr>
                        <a:t>% ∆ t.o.v. t-1 (ongecorrigeerd)</a:t>
                      </a:r>
                      <a:r>
                        <a:rPr lang="nl-NL" sz="1000" b="0" i="0" u="none" strike="noStrike" dirty="0">
                          <a:solidFill>
                            <a:schemeClr val="bg1"/>
                          </a:solidFill>
                          <a:effectLst/>
                          <a:latin typeface="+mn-lt"/>
                        </a:rPr>
                        <a:t>x</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G</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5,0%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4170300510"/>
                  </a:ext>
                </a:extLst>
              </a:tr>
              <a:tr h="240904">
                <a:tc>
                  <a:txBody>
                    <a:bodyPr/>
                    <a:lstStyle/>
                    <a:p>
                      <a:pPr algn="r" fontAlgn="b"/>
                      <a:r>
                        <a:rPr lang="nl-NL" sz="1000" b="0" i="0" u="none" strike="noStrike" dirty="0">
                          <a:solidFill>
                            <a:srgbClr val="000000"/>
                          </a:solidFill>
                          <a:effectLst/>
                          <a:latin typeface="+mn-lt"/>
                        </a:rPr>
                        <a:t>% ∆ t.o.v. t-1 (gecorrigeerd)</a:t>
                      </a:r>
                      <a:r>
                        <a:rPr lang="nl-NL" sz="1000" b="0" i="0" u="none" strike="noStrike" dirty="0">
                          <a:solidFill>
                            <a:schemeClr val="bg1"/>
                          </a:solidFill>
                          <a:effectLst/>
                          <a:latin typeface="+mn-lt"/>
                        </a:rPr>
                        <a:t>x</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G – D</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2,1%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-4,0%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3868607378"/>
                  </a:ext>
                </a:extLst>
              </a:tr>
              <a:tr h="208530">
                <a:tc>
                  <a:txBody>
                    <a:bodyPr/>
                    <a:lstStyle/>
                    <a:p>
                      <a:pPr algn="r" fontAlgn="b"/>
                      <a:r>
                        <a:rPr lang="nl-NL" sz="1000" b="1" i="0" u="none" strike="noStrike" dirty="0" err="1">
                          <a:solidFill>
                            <a:srgbClr val="000000"/>
                          </a:solidFill>
                          <a:effectLst/>
                          <a:latin typeface="+mn-lt"/>
                        </a:rPr>
                        <a:t>geindexeerd</a:t>
                      </a:r>
                      <a:r>
                        <a:rPr lang="nl-NL" sz="1000" b="1" i="0" u="none" strike="noStrike" dirty="0">
                          <a:solidFill>
                            <a:srgbClr val="000000"/>
                          </a:solidFill>
                          <a:effectLst/>
                          <a:latin typeface="+mn-lt"/>
                        </a:rPr>
                        <a:t> (2011 = 100)</a:t>
                      </a:r>
                      <a:r>
                        <a:rPr lang="nl-NL" sz="1000" b="1" i="0" u="none" strike="noStrike" dirty="0">
                          <a:solidFill>
                            <a:srgbClr val="FFE8BA"/>
                          </a:solidFill>
                          <a:effectLst/>
                          <a:latin typeface="+mn-lt"/>
                        </a:rPr>
                        <a:t>x</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l" fontAlgn="ctr"/>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99,0%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98,8%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100,2%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102,2%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104,5%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107,5%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110,1%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112,4%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108,0%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+ 12,4%</a:t>
                      </a:r>
                      <a:r>
                        <a:rPr lang="nl-NL" sz="1000" b="1" i="0" u="none" strike="noStrike" baseline="30000" dirty="0">
                          <a:solidFill>
                            <a:srgbClr val="000000"/>
                          </a:solidFill>
                          <a:effectLst/>
                          <a:latin typeface="+mn-lt"/>
                        </a:rPr>
                        <a:t>1</a:t>
                      </a:r>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extLst>
                  <a:ext uri="{0D108BD9-81ED-4DB2-BD59-A6C34878D82A}">
                    <a16:rowId xmlns:a16="http://schemas.microsoft.com/office/drawing/2014/main" val="830869234"/>
                  </a:ext>
                </a:extLst>
              </a:tr>
              <a:tr h="264408">
                <a:tc>
                  <a:txBody>
                    <a:bodyPr/>
                    <a:lstStyle/>
                    <a:p>
                      <a:pPr algn="l" fontAlgn="b"/>
                      <a:r>
                        <a:rPr lang="nl-NL" sz="1000" b="0" i="0" u="none" strike="noStrike" dirty="0">
                          <a:solidFill>
                            <a:srgbClr val="000000"/>
                          </a:solidFill>
                          <a:effectLst/>
                          <a:latin typeface="+mn-lt"/>
                        </a:rPr>
                        <a:t>Rijksuitgaven totaal</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H</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304.320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305.275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307.259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307.182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307.826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308.695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313.333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327.365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340.424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384.443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1756183832"/>
                  </a:ext>
                </a:extLst>
              </a:tr>
              <a:tr h="208530">
                <a:tc>
                  <a:txBody>
                    <a:bodyPr/>
                    <a:lstStyle/>
                    <a:p>
                      <a:pPr algn="r" fontAlgn="b"/>
                      <a:r>
                        <a:rPr lang="nl-NL" sz="1000" b="1" i="0" u="none" strike="noStrike" dirty="0">
                          <a:solidFill>
                            <a:srgbClr val="000000"/>
                          </a:solidFill>
                          <a:effectLst/>
                          <a:latin typeface="+mn-lt"/>
                        </a:rPr>
                        <a:t>% van </a:t>
                      </a:r>
                      <a:r>
                        <a:rPr lang="nl-NL" sz="1000" b="1" i="0" u="none" strike="noStrike" dirty="0" err="1">
                          <a:solidFill>
                            <a:srgbClr val="000000"/>
                          </a:solidFill>
                          <a:effectLst/>
                          <a:latin typeface="+mn-lt"/>
                        </a:rPr>
                        <a:t>BBP</a:t>
                      </a:r>
                      <a:r>
                        <a:rPr lang="nl-NL" sz="1000" b="1" i="0" u="none" strike="noStrike" dirty="0" err="1">
                          <a:solidFill>
                            <a:srgbClr val="FFE8BA"/>
                          </a:solidFill>
                          <a:effectLst/>
                          <a:latin typeface="+mn-lt"/>
                        </a:rPr>
                        <a:t>x</a:t>
                      </a:r>
                      <a:endParaRPr lang="nl-NL" sz="1000" b="1" i="0" u="none" strike="noStrike" dirty="0">
                        <a:solidFill>
                          <a:srgbClr val="FFE8BA"/>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l" fontAlgn="ctr"/>
                      <a:r>
                        <a:rPr lang="nl-NL" sz="1000" b="1" i="0" u="none" strike="noStrike" dirty="0">
                          <a:solidFill>
                            <a:srgbClr val="000000"/>
                          </a:solidFill>
                          <a:effectLst/>
                          <a:latin typeface="+mn-lt"/>
                        </a:rPr>
                        <a:t> H / F</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46,8%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46,8%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46,5%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45,7%</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44,6%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43,6%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42,4%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42,3%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41,9%</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48,0%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- 4,9%</a:t>
                      </a:r>
                      <a:r>
                        <a:rPr lang="nl-NL" sz="1000" b="1" i="0" u="none" strike="noStrike" baseline="30000" dirty="0">
                          <a:solidFill>
                            <a:srgbClr val="000000"/>
                          </a:solidFill>
                          <a:effectLst/>
                          <a:latin typeface="+mn-lt"/>
                        </a:rPr>
                        <a:t>1</a:t>
                      </a:r>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extLst>
                  <a:ext uri="{0D108BD9-81ED-4DB2-BD59-A6C34878D82A}">
                    <a16:rowId xmlns:a16="http://schemas.microsoft.com/office/drawing/2014/main" val="2230734705"/>
                  </a:ext>
                </a:extLst>
              </a:tr>
              <a:tr h="208530">
                <a:tc>
                  <a:txBody>
                    <a:bodyPr/>
                    <a:lstStyle/>
                    <a:p>
                      <a:pPr algn="r" fontAlgn="b"/>
                      <a:r>
                        <a:rPr lang="nl-NL" sz="1000" b="1" i="0" u="none" strike="noStrike" dirty="0">
                          <a:solidFill>
                            <a:srgbClr val="000000"/>
                          </a:solidFill>
                          <a:effectLst/>
                          <a:latin typeface="+mn-lt"/>
                        </a:rPr>
                        <a:t>NGRU en ARU als % van </a:t>
                      </a:r>
                      <a:r>
                        <a:rPr lang="nl-NL" sz="1000" b="1" i="0" u="none" strike="noStrike" dirty="0" err="1">
                          <a:solidFill>
                            <a:srgbClr val="000000"/>
                          </a:solidFill>
                          <a:effectLst/>
                          <a:latin typeface="+mn-lt"/>
                        </a:rPr>
                        <a:t>BBP</a:t>
                      </a:r>
                      <a:r>
                        <a:rPr lang="nl-NL" sz="1000" b="1" i="0" u="none" strike="noStrike" dirty="0" err="1">
                          <a:solidFill>
                            <a:srgbClr val="FFE8BA"/>
                          </a:solidFill>
                          <a:effectLst/>
                          <a:latin typeface="+mn-lt"/>
                        </a:rPr>
                        <a:t>x</a:t>
                      </a:r>
                      <a:endParaRPr lang="nl-NL" sz="1000" b="1" i="0" u="none" strike="noStrike" dirty="0">
                        <a:solidFill>
                          <a:srgbClr val="FFE8BA"/>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l" fontAlgn="ctr"/>
                      <a:r>
                        <a:rPr lang="nl-NL" sz="1000" b="1" i="0" u="none" strike="noStrike" dirty="0">
                          <a:solidFill>
                            <a:srgbClr val="000000"/>
                          </a:solidFill>
                          <a:effectLst/>
                          <a:latin typeface="+mn-lt"/>
                        </a:rPr>
                        <a:t> B / F</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30,1%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29,2%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29,0%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29,5%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29,4%</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30,6%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70,9%</a:t>
                      </a:r>
                      <a:r>
                        <a:rPr lang="nl-NL" sz="1000" b="1" i="0" u="none" strike="noStrike" baseline="30000" dirty="0">
                          <a:solidFill>
                            <a:srgbClr val="000000"/>
                          </a:solidFill>
                          <a:effectLst/>
                          <a:latin typeface="+mn-lt"/>
                        </a:rPr>
                        <a:t>1</a:t>
                      </a:r>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71,1%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72,3%</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67,2%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+ 3,2%</a:t>
                      </a:r>
                      <a:r>
                        <a:rPr lang="nl-NL" sz="1000" b="1" i="0" u="none" strike="noStrike" baseline="30000" dirty="0">
                          <a:solidFill>
                            <a:srgbClr val="000000"/>
                          </a:solidFill>
                          <a:effectLst/>
                          <a:latin typeface="+mn-lt"/>
                        </a:rPr>
                        <a:t>1</a:t>
                      </a:r>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extLst>
                  <a:ext uri="{0D108BD9-81ED-4DB2-BD59-A6C34878D82A}">
                    <a16:rowId xmlns:a16="http://schemas.microsoft.com/office/drawing/2014/main" val="2619032186"/>
                  </a:ext>
                </a:extLst>
              </a:tr>
              <a:tr h="264408">
                <a:tc>
                  <a:txBody>
                    <a:bodyPr/>
                    <a:lstStyle/>
                    <a:p>
                      <a:pPr algn="l" fontAlgn="b"/>
                      <a:r>
                        <a:rPr lang="nl-NL" sz="1000" b="0" i="0" u="none" strike="noStrike" dirty="0">
                          <a:solidFill>
                            <a:srgbClr val="000000"/>
                          </a:solidFill>
                          <a:effectLst/>
                          <a:latin typeface="+mn-lt"/>
                        </a:rPr>
                        <a:t>Inwoners (x mln)</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l" fontAlgn="ctr"/>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16,6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16,7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16,8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16,8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16,9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17,0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17,1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17,2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17,3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mn-lt"/>
                        </a:rPr>
                        <a:t>17,4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tc>
                  <a:txBody>
                    <a:bodyPr/>
                    <a:lstStyle/>
                    <a:p>
                      <a:pPr algn="r" fontAlgn="b"/>
                      <a:r>
                        <a:rPr lang="nl-NL" sz="1000" b="0"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noFill/>
                  </a:tcPr>
                </a:tc>
                <a:extLst>
                  <a:ext uri="{0D108BD9-81ED-4DB2-BD59-A6C34878D82A}">
                    <a16:rowId xmlns:a16="http://schemas.microsoft.com/office/drawing/2014/main" val="621367265"/>
                  </a:ext>
                </a:extLst>
              </a:tr>
              <a:tr h="208530">
                <a:tc>
                  <a:txBody>
                    <a:bodyPr/>
                    <a:lstStyle/>
                    <a:p>
                      <a:pPr algn="r" fontAlgn="b"/>
                      <a:r>
                        <a:rPr lang="nl-NL" sz="1000" b="1" i="0" u="none" strike="noStrike" dirty="0" err="1">
                          <a:solidFill>
                            <a:srgbClr val="000000"/>
                          </a:solidFill>
                          <a:effectLst/>
                          <a:latin typeface="+mn-lt"/>
                        </a:rPr>
                        <a:t>geindexeerd</a:t>
                      </a:r>
                      <a:r>
                        <a:rPr lang="nl-NL" sz="1000" b="1" i="0" u="none" strike="noStrike" dirty="0">
                          <a:solidFill>
                            <a:srgbClr val="000000"/>
                          </a:solidFill>
                          <a:effectLst/>
                          <a:latin typeface="+mn-lt"/>
                        </a:rPr>
                        <a:t> (2011-100)</a:t>
                      </a:r>
                      <a:r>
                        <a:rPr lang="nl-NL" sz="1000" b="1" i="0" u="none" strike="noStrike" dirty="0">
                          <a:solidFill>
                            <a:srgbClr val="FFE8BA"/>
                          </a:solidFill>
                          <a:effectLst/>
                          <a:latin typeface="+mn-lt"/>
                        </a:rPr>
                        <a:t>x</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l" fontAlgn="ctr"/>
                      <a:r>
                        <a:rPr lang="nl-NL" sz="1000" b="1" i="0" u="none" strike="noStrike" dirty="0">
                          <a:solidFill>
                            <a:srgbClr val="000000"/>
                          </a:solidFill>
                          <a:effectLst/>
                          <a:latin typeface="+mn-lt"/>
                        </a:rPr>
                        <a:t> </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100,5%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100,8%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101,1%</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101,5%</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102,0%</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102,6%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103,2%</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103,8%</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r>
                        <a:rPr lang="nl-NL" sz="1000" b="1" i="0" u="none" strike="noStrike" dirty="0">
                          <a:solidFill>
                            <a:srgbClr val="000000"/>
                          </a:solidFill>
                          <a:effectLst/>
                          <a:latin typeface="+mn-lt"/>
                        </a:rPr>
                        <a:t>104,6%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ct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E8BA"/>
                    </a:solidFill>
                  </a:tcPr>
                </a:tc>
                <a:tc>
                  <a:txBody>
                    <a:bodyPr/>
                    <a:lstStyle/>
                    <a:p>
                      <a:pPr algn="r" fontAlgn="b"/>
                      <a:endParaRPr lang="nl-NL" sz="1000" b="1" i="0" u="none" strike="noStrike" dirty="0">
                        <a:solidFill>
                          <a:srgbClr val="000000"/>
                        </a:solidFill>
                        <a:effectLst/>
                        <a:latin typeface="+mn-lt"/>
                      </a:endParaRP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4F4F4F"/>
                      </a:solidFill>
                      <a:prstDash val="solid"/>
                      <a:round/>
                      <a:headEnd type="none" w="med" len="med"/>
                      <a:tailEnd type="none" w="med" len="med"/>
                    </a:lnB>
                    <a:solidFill>
                      <a:schemeClr val="bg1"/>
                    </a:solidFill>
                  </a:tcPr>
                </a:tc>
                <a:tc>
                  <a:txBody>
                    <a:bodyPr/>
                    <a:lstStyle/>
                    <a:p>
                      <a:pPr algn="ctr" fontAlgn="b"/>
                      <a:r>
                        <a:rPr lang="nl-NL" sz="1000" b="1" i="0" u="none" strike="noStrike" dirty="0">
                          <a:solidFill>
                            <a:srgbClr val="000000"/>
                          </a:solidFill>
                          <a:effectLst/>
                          <a:latin typeface="+mn-lt"/>
                        </a:rPr>
                        <a:t>+ 4,6%</a:t>
                      </a:r>
                    </a:p>
                  </a:txBody>
                  <a:tcPr marL="7620" marR="7620" marT="7620" marB="0" anchor="ctr">
                    <a:lnL w="6350" cap="flat" cmpd="sng" algn="ctr">
                      <a:solidFill>
                        <a:srgbClr val="4F4F4F"/>
                      </a:solidFill>
                      <a:prstDash val="solid"/>
                      <a:round/>
                      <a:headEnd type="none" w="med" len="med"/>
                      <a:tailEnd type="none" w="med" len="med"/>
                    </a:lnL>
                    <a:lnR w="6350" cap="flat" cmpd="sng" algn="ctr">
                      <a:solidFill>
                        <a:srgbClr val="4F4F4F"/>
                      </a:solidFill>
                      <a:prstDash val="solid"/>
                      <a:round/>
                      <a:headEnd type="none" w="med" len="med"/>
                      <a:tailEnd type="none" w="med" len="med"/>
                    </a:lnR>
                    <a:lnT w="6350" cap="flat" cmpd="sng" algn="ctr">
                      <a:solidFill>
                        <a:srgbClr val="4F4F4F"/>
                      </a:solidFill>
                      <a:prstDash val="solid"/>
                      <a:round/>
                      <a:headEnd type="none" w="med" len="med"/>
                      <a:tailEnd type="none" w="med" len="med"/>
                    </a:lnT>
                    <a:lnB w="6350" cap="flat" cmpd="sng" algn="ctr">
                      <a:solidFill>
                        <a:srgbClr val="4F4F4F"/>
                      </a:solidFill>
                      <a:prstDash val="solid"/>
                      <a:round/>
                      <a:headEnd type="none" w="med" len="med"/>
                      <a:tailEnd type="none" w="med" len="med"/>
                    </a:lnB>
                    <a:solidFill>
                      <a:srgbClr val="FFBD42"/>
                    </a:solidFill>
                  </a:tcPr>
                </a:tc>
                <a:extLst>
                  <a:ext uri="{0D108BD9-81ED-4DB2-BD59-A6C34878D82A}">
                    <a16:rowId xmlns:a16="http://schemas.microsoft.com/office/drawing/2014/main" val="1620487032"/>
                  </a:ext>
                </a:extLst>
              </a:tr>
            </a:tbl>
          </a:graphicData>
        </a:graphic>
      </p:graphicFrame>
      <p:sp>
        <p:nvSpPr>
          <p:cNvPr id="11" name="Title 6">
            <a:extLst>
              <a:ext uri="{FF2B5EF4-FFF2-40B4-BE49-F238E27FC236}">
                <a16:creationId xmlns:a16="http://schemas.microsoft.com/office/drawing/2014/main" id="{E196573D-9ADE-489B-B4FC-873AB299CF5E}"/>
              </a:ext>
            </a:extLst>
          </p:cNvPr>
          <p:cNvSpPr>
            <a:spLocks noGrp="1"/>
          </p:cNvSpPr>
          <p:nvPr>
            <p:ph type="title"/>
          </p:nvPr>
        </p:nvSpPr>
        <p:spPr>
          <a:xfrm>
            <a:off x="662780" y="384876"/>
            <a:ext cx="10866441" cy="774000"/>
          </a:xfrm>
        </p:spPr>
        <p:txBody>
          <a:bodyPr vert="horz"/>
          <a:lstStyle/>
          <a:p>
            <a:br>
              <a:rPr lang="nl-NL" dirty="0"/>
            </a:br>
            <a:br>
              <a:rPr lang="nl-NL" dirty="0"/>
            </a:br>
            <a:r>
              <a:rPr lang="nl-NL" dirty="0">
                <a:solidFill>
                  <a:srgbClr val="000000"/>
                </a:solidFill>
              </a:rPr>
              <a:t>Bijlage 2</a:t>
            </a:r>
            <a:br>
              <a:rPr lang="nl-NL" dirty="0">
                <a:solidFill>
                  <a:srgbClr val="000000"/>
                </a:solidFill>
              </a:rPr>
            </a:br>
            <a:r>
              <a:rPr lang="nl-NL" dirty="0"/>
              <a:t>Overzichtstabel</a:t>
            </a:r>
          </a:p>
        </p:txBody>
      </p:sp>
    </p:spTree>
    <p:extLst>
      <p:ext uri="{BB962C8B-B14F-4D97-AF65-F5344CB8AC3E}">
        <p14:creationId xmlns:p14="http://schemas.microsoft.com/office/powerpoint/2010/main" val="1300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11705A2-1CB3-4507-A2C8-C54E934E80DE}"/>
              </a:ext>
            </a:extLst>
          </p:cNvPr>
          <p:cNvGraphicFramePr>
            <a:graphicFrameLocks noChangeAspect="1"/>
          </p:cNvGraphicFramePr>
          <p:nvPr>
            <p:custDataLst>
              <p:tags r:id="rId2"/>
            </p:custDataLst>
            <p:extLst>
              <p:ext uri="{D42A27DB-BD31-4B8C-83A1-F6EECF244321}">
                <p14:modId xmlns:p14="http://schemas.microsoft.com/office/powerpoint/2010/main" val="2428127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9"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911705A2-1CB3-4507-A2C8-C54E934E80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C6E63273-C600-4B08-89FA-24589518077A}"/>
              </a:ext>
            </a:extLst>
          </p:cNvPr>
          <p:cNvSpPr>
            <a:spLocks noGrp="1"/>
          </p:cNvSpPr>
          <p:nvPr>
            <p:ph sz="quarter" idx="31"/>
          </p:nvPr>
        </p:nvSpPr>
        <p:spPr>
          <a:xfrm>
            <a:off x="662780" y="2230604"/>
            <a:ext cx="10868400" cy="3813827"/>
          </a:xfrm>
        </p:spPr>
        <p:txBody>
          <a:bodyPr/>
          <a:lstStyle/>
          <a:p>
            <a:pPr marL="0" indent="0">
              <a:buNone/>
            </a:pPr>
            <a:r>
              <a:rPr lang="nl-NL" sz="3600" b="1" dirty="0"/>
              <a:t>Tussen 2011 en 2020 is de toename van het gemeentefonds achtergebleven bij de toename van de werklast. Gemeenten zijn er in deze periode ongeveer 4,2% op achteruit gegaan. </a:t>
            </a:r>
            <a:r>
              <a:rPr lang="nl-NL" sz="3600" b="1" dirty="0">
                <a:solidFill>
                  <a:srgbClr val="22777B"/>
                </a:solidFill>
              </a:rPr>
              <a:t>Voor alle gemeenten gezamenlijk betreft dit een bedrag van ongeveer </a:t>
            </a:r>
            <a:br>
              <a:rPr lang="nl-NL" sz="3600" b="1" dirty="0">
                <a:solidFill>
                  <a:srgbClr val="22777B"/>
                </a:solidFill>
              </a:rPr>
            </a:br>
            <a:r>
              <a:rPr lang="nl-NL" sz="3600" b="1" dirty="0">
                <a:solidFill>
                  <a:srgbClr val="22777B"/>
                </a:solidFill>
              </a:rPr>
              <a:t>€ 1 miljard. </a:t>
            </a:r>
            <a:endParaRPr lang="nl-NL" sz="1800" dirty="0">
              <a:solidFill>
                <a:srgbClr val="22777B"/>
              </a:solidFill>
            </a:endParaRPr>
          </a:p>
        </p:txBody>
      </p:sp>
      <p:sp>
        <p:nvSpPr>
          <p:cNvPr id="5" name="Slide Number Placeholder 4">
            <a:extLst>
              <a:ext uri="{FF2B5EF4-FFF2-40B4-BE49-F238E27FC236}">
                <a16:creationId xmlns:a16="http://schemas.microsoft.com/office/drawing/2014/main" id="{AD59F968-C1B6-4648-B2AD-70D89E367192}"/>
              </a:ext>
            </a:extLst>
          </p:cNvPr>
          <p:cNvSpPr>
            <a:spLocks noGrp="1"/>
          </p:cNvSpPr>
          <p:nvPr>
            <p:ph type="sldNum" sz="quarter" idx="12"/>
          </p:nvPr>
        </p:nvSpPr>
        <p:spPr/>
        <p:txBody>
          <a:bodyPr/>
          <a:lstStyle/>
          <a:p>
            <a:fld id="{992CD0B2-8AB2-4C6C-8876-E15753662C9B}" type="slidenum">
              <a:rPr lang="nl-NL" noProof="0" smtClean="0"/>
              <a:pPr/>
              <a:t>3</a:t>
            </a:fld>
            <a:endParaRPr lang="nl-NL" noProof="0" dirty="0"/>
          </a:p>
        </p:txBody>
      </p:sp>
      <p:sp>
        <p:nvSpPr>
          <p:cNvPr id="7" name="Title 6">
            <a:extLst>
              <a:ext uri="{FF2B5EF4-FFF2-40B4-BE49-F238E27FC236}">
                <a16:creationId xmlns:a16="http://schemas.microsoft.com/office/drawing/2014/main" id="{48BDA51D-BD53-4750-B525-224C9919A9AB}"/>
              </a:ext>
            </a:extLst>
          </p:cNvPr>
          <p:cNvSpPr>
            <a:spLocks noGrp="1"/>
          </p:cNvSpPr>
          <p:nvPr>
            <p:ph type="title"/>
          </p:nvPr>
        </p:nvSpPr>
        <p:spPr/>
        <p:txBody>
          <a:bodyPr vert="horz"/>
          <a:lstStyle/>
          <a:p>
            <a:r>
              <a:rPr lang="nl-NL" dirty="0"/>
              <a:t>Belangrijkste conclusie van het onderzoek</a:t>
            </a:r>
          </a:p>
        </p:txBody>
      </p:sp>
    </p:spTree>
    <p:extLst>
      <p:ext uri="{BB962C8B-B14F-4D97-AF65-F5344CB8AC3E}">
        <p14:creationId xmlns:p14="http://schemas.microsoft.com/office/powerpoint/2010/main" val="4002852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6B7706A8-36EE-41FE-A1C4-269976BA19EA}"/>
              </a:ext>
            </a:extLst>
          </p:cNvPr>
          <p:cNvGraphicFramePr>
            <a:graphicFrameLocks noChangeAspect="1"/>
          </p:cNvGraphicFramePr>
          <p:nvPr>
            <p:custDataLst>
              <p:tags r:id="rId2"/>
            </p:custDataLst>
            <p:extLst>
              <p:ext uri="{D42A27DB-BD31-4B8C-83A1-F6EECF244321}">
                <p14:modId xmlns:p14="http://schemas.microsoft.com/office/powerpoint/2010/main" val="1929771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0"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0654494-D319-456E-8E71-6764CC251BF0}"/>
              </a:ext>
            </a:extLst>
          </p:cNvPr>
          <p:cNvSpPr>
            <a:spLocks noGrp="1"/>
          </p:cNvSpPr>
          <p:nvPr>
            <p:ph type="sldNum" sz="quarter" idx="10"/>
          </p:nvPr>
        </p:nvSpPr>
        <p:spPr/>
        <p:txBody>
          <a:bodyPr/>
          <a:lstStyle/>
          <a:p>
            <a:fld id="{992CD0B2-8AB2-4C6C-8876-E15753662C9B}" type="slidenum">
              <a:rPr lang="nl-NL" noProof="0" smtClean="0"/>
              <a:pPr/>
              <a:t>30</a:t>
            </a:fld>
            <a:endParaRPr lang="nl-NL" noProof="0"/>
          </a:p>
        </p:txBody>
      </p:sp>
      <p:sp>
        <p:nvSpPr>
          <p:cNvPr id="3" name="Text Placeholder 2">
            <a:extLst>
              <a:ext uri="{FF2B5EF4-FFF2-40B4-BE49-F238E27FC236}">
                <a16:creationId xmlns:a16="http://schemas.microsoft.com/office/drawing/2014/main" id="{7E03F495-A4FC-4FC7-A4DE-E3AB64A5A669}"/>
              </a:ext>
            </a:extLst>
          </p:cNvPr>
          <p:cNvSpPr>
            <a:spLocks noGrp="1"/>
          </p:cNvSpPr>
          <p:nvPr>
            <p:ph type="body" sz="quarter" idx="24"/>
          </p:nvPr>
        </p:nvSpPr>
        <p:spPr/>
        <p:txBody>
          <a:bodyPr/>
          <a:lstStyle/>
          <a:p>
            <a:pPr marL="0" indent="0">
              <a:buNone/>
            </a:pPr>
            <a:r>
              <a:rPr lang="nl-NL" b="1" dirty="0"/>
              <a:t>Gebruikt materiaal in deze publicatie</a:t>
            </a:r>
          </a:p>
          <a:p>
            <a:pPr marL="0" indent="0">
              <a:buNone/>
            </a:pPr>
            <a:r>
              <a:rPr lang="nl-NL" dirty="0"/>
              <a:t>Foto op omslag: Fred Romero, Nationale Beeldbank</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5" name="Text Placeholder 4">
            <a:extLst>
              <a:ext uri="{FF2B5EF4-FFF2-40B4-BE49-F238E27FC236}">
                <a16:creationId xmlns:a16="http://schemas.microsoft.com/office/drawing/2014/main" id="{18C18630-1AD6-4466-B8E9-49178456DE84}"/>
              </a:ext>
            </a:extLst>
          </p:cNvPr>
          <p:cNvSpPr>
            <a:spLocks noGrp="1"/>
          </p:cNvSpPr>
          <p:nvPr>
            <p:ph type="body" sz="quarter" idx="31"/>
          </p:nvPr>
        </p:nvSpPr>
        <p:spPr>
          <a:xfrm>
            <a:off x="1679221" y="2289338"/>
            <a:ext cx="3965799" cy="284052"/>
          </a:xfrm>
        </p:spPr>
        <p:txBody>
          <a:bodyPr anchor="ctr"/>
          <a:lstStyle/>
          <a:p>
            <a:r>
              <a:rPr lang="nl-NL" sz="1200" b="1" dirty="0">
                <a:solidFill>
                  <a:srgbClr val="FFFFFF"/>
                </a:solidFill>
              </a:rPr>
              <a:t>Kees van der </a:t>
            </a:r>
            <a:r>
              <a:rPr lang="nl-NL" sz="1200" b="1" dirty="0" err="1">
                <a:solidFill>
                  <a:srgbClr val="FFFFFF"/>
                </a:solidFill>
              </a:rPr>
              <a:t>Meeren</a:t>
            </a:r>
            <a:r>
              <a:rPr lang="nl-NL" sz="1200" b="1" dirty="0">
                <a:solidFill>
                  <a:srgbClr val="FFFFFF"/>
                </a:solidFill>
              </a:rPr>
              <a:t> </a:t>
            </a:r>
            <a:br>
              <a:rPr lang="nl-NL" sz="1200" b="1" dirty="0">
                <a:solidFill>
                  <a:srgbClr val="FFFFFF"/>
                </a:solidFill>
              </a:rPr>
            </a:br>
            <a:r>
              <a:rPr lang="nl-NL" sz="1200" b="1" dirty="0">
                <a:solidFill>
                  <a:srgbClr val="FFFFFF"/>
                </a:solidFill>
              </a:rPr>
              <a:t>(kees.vandermeeren@itspublic.nl)</a:t>
            </a:r>
            <a:endParaRPr lang="nl-NL" sz="1200" dirty="0">
              <a:solidFill>
                <a:srgbClr val="FFFFFF"/>
              </a:solidFill>
            </a:endParaRPr>
          </a:p>
        </p:txBody>
      </p:sp>
      <p:pic>
        <p:nvPicPr>
          <p:cNvPr id="11" name="Picture Placeholder 10">
            <a:extLst>
              <a:ext uri="{FF2B5EF4-FFF2-40B4-BE49-F238E27FC236}">
                <a16:creationId xmlns:a16="http://schemas.microsoft.com/office/drawing/2014/main" id="{ED8A9E01-414D-496D-9F97-286CE074AB18}"/>
              </a:ext>
            </a:extLst>
          </p:cNvPr>
          <p:cNvPicPr>
            <a:picLocks noGrp="1" noChangeAspect="1"/>
          </p:cNvPicPr>
          <p:nvPr>
            <p:ph type="pic" sz="quarter" idx="32"/>
          </p:nvPr>
        </p:nvPicPr>
        <p:blipFill>
          <a:blip r:embed="rId6"/>
          <a:srcRect/>
          <a:stretch/>
        </p:blipFill>
        <p:spPr>
          <a:xfrm>
            <a:off x="735483" y="2035283"/>
            <a:ext cx="792162" cy="792162"/>
          </a:xfrm>
          <a:prstGeom prst="ellipse">
            <a:avLst/>
          </a:prstGeom>
          <a:ln w="28575">
            <a:solidFill>
              <a:schemeClr val="bg1"/>
            </a:solidFill>
          </a:ln>
        </p:spPr>
      </p:pic>
      <p:sp>
        <p:nvSpPr>
          <p:cNvPr id="12" name="Text Placeholder 4">
            <a:extLst>
              <a:ext uri="{FF2B5EF4-FFF2-40B4-BE49-F238E27FC236}">
                <a16:creationId xmlns:a16="http://schemas.microsoft.com/office/drawing/2014/main" id="{CF34CA58-90FB-488C-8D2F-2BD34D57C6C4}"/>
              </a:ext>
            </a:extLst>
          </p:cNvPr>
          <p:cNvSpPr txBox="1">
            <a:spLocks/>
          </p:cNvSpPr>
          <p:nvPr/>
        </p:nvSpPr>
        <p:spPr>
          <a:xfrm>
            <a:off x="1679221" y="3367583"/>
            <a:ext cx="3965799" cy="284052"/>
          </a:xfrm>
          <a:prstGeom prst="rect">
            <a:avLst/>
          </a:prstGeom>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lang="en-US" sz="1400" kern="1200" dirty="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FFFFFF"/>
                </a:solidFill>
              </a:rPr>
              <a:t>Bas Verviers </a:t>
            </a:r>
            <a:br>
              <a:rPr lang="nl-NL" sz="1200" b="1" dirty="0">
                <a:solidFill>
                  <a:srgbClr val="FFFFFF"/>
                </a:solidFill>
              </a:rPr>
            </a:br>
            <a:r>
              <a:rPr lang="nl-NL" sz="1200" b="1" dirty="0">
                <a:solidFill>
                  <a:srgbClr val="FFFFFF"/>
                </a:solidFill>
              </a:rPr>
              <a:t>(bas.verviers@itspublic.nl)</a:t>
            </a:r>
            <a:endParaRPr lang="nl-NL" sz="1200" dirty="0">
              <a:solidFill>
                <a:srgbClr val="FFFFFF"/>
              </a:solidFill>
            </a:endParaRPr>
          </a:p>
        </p:txBody>
      </p:sp>
      <p:pic>
        <p:nvPicPr>
          <p:cNvPr id="13" name="Picture Placeholder 10">
            <a:extLst>
              <a:ext uri="{FF2B5EF4-FFF2-40B4-BE49-F238E27FC236}">
                <a16:creationId xmlns:a16="http://schemas.microsoft.com/office/drawing/2014/main" id="{F6CF790F-4873-4A79-B2AB-288A060368D8}"/>
              </a:ext>
            </a:extLst>
          </p:cNvPr>
          <p:cNvPicPr>
            <a:picLocks noChangeAspect="1"/>
          </p:cNvPicPr>
          <p:nvPr/>
        </p:nvPicPr>
        <p:blipFill>
          <a:blip r:embed="rId7"/>
          <a:srcRect l="12500" r="12500"/>
          <a:stretch/>
        </p:blipFill>
        <p:spPr>
          <a:xfrm>
            <a:off x="735483" y="3166884"/>
            <a:ext cx="76809600" cy="76809600"/>
          </a:xfrm>
          <a:prstGeom prst="ellipse">
            <a:avLst/>
          </a:prstGeom>
          <a:ln w="28575">
            <a:solidFill>
              <a:schemeClr val="bg1"/>
            </a:solidFill>
          </a:ln>
        </p:spPr>
      </p:pic>
      <p:sp>
        <p:nvSpPr>
          <p:cNvPr id="17" name="TextBox 16">
            <a:extLst>
              <a:ext uri="{FF2B5EF4-FFF2-40B4-BE49-F238E27FC236}">
                <a16:creationId xmlns:a16="http://schemas.microsoft.com/office/drawing/2014/main" id="{7C51F739-DCED-4EF0-9755-39BA1931EAC3}"/>
              </a:ext>
            </a:extLst>
          </p:cNvPr>
          <p:cNvSpPr txBox="1"/>
          <p:nvPr/>
        </p:nvSpPr>
        <p:spPr>
          <a:xfrm>
            <a:off x="6096000" y="5394325"/>
            <a:ext cx="914400" cy="914400"/>
          </a:xfrm>
          <a:prstGeom prst="rect">
            <a:avLst/>
          </a:prstGeom>
        </p:spPr>
        <p:txBody>
          <a:bodyPr vert="horz" wrap="none" lIns="91440" tIns="45720" rIns="91440" bIns="45720" rtlCol="0">
            <a:noAutofit/>
          </a:bodyPr>
          <a:lstStyle/>
          <a:p>
            <a:pPr algn="l"/>
            <a:endParaRPr lang="nl-NL" noProof="0" dirty="0"/>
          </a:p>
        </p:txBody>
      </p:sp>
      <p:pic>
        <p:nvPicPr>
          <p:cNvPr id="18" name="Picture Placeholder 10">
            <a:extLst>
              <a:ext uri="{FF2B5EF4-FFF2-40B4-BE49-F238E27FC236}">
                <a16:creationId xmlns:a16="http://schemas.microsoft.com/office/drawing/2014/main" id="{86B9DCAC-EB91-4B7E-91E8-C0C79249CE33}"/>
              </a:ext>
            </a:extLst>
          </p:cNvPr>
          <p:cNvPicPr>
            <a:picLocks noChangeAspect="1"/>
          </p:cNvPicPr>
          <p:nvPr/>
        </p:nvPicPr>
        <p:blipFill>
          <a:blip r:embed="rId8"/>
          <a:srcRect t="4996" b="4996"/>
          <a:stretch/>
        </p:blipFill>
        <p:spPr>
          <a:xfrm>
            <a:off x="735483" y="3113528"/>
            <a:ext cx="792162" cy="792162"/>
          </a:xfrm>
          <a:prstGeom prst="ellipse">
            <a:avLst/>
          </a:prstGeom>
          <a:ln w="28575">
            <a:solidFill>
              <a:schemeClr val="bg1"/>
            </a:solidFill>
          </a:ln>
        </p:spPr>
      </p:pic>
      <p:sp>
        <p:nvSpPr>
          <p:cNvPr id="20" name="Text Placeholder 2">
            <a:extLst>
              <a:ext uri="{FF2B5EF4-FFF2-40B4-BE49-F238E27FC236}">
                <a16:creationId xmlns:a16="http://schemas.microsoft.com/office/drawing/2014/main" id="{13270F4B-FCF7-4FD2-BB00-FC3900361304}"/>
              </a:ext>
            </a:extLst>
          </p:cNvPr>
          <p:cNvSpPr txBox="1">
            <a:spLocks/>
          </p:cNvSpPr>
          <p:nvPr/>
        </p:nvSpPr>
        <p:spPr>
          <a:xfrm>
            <a:off x="1203325" y="1560586"/>
            <a:ext cx="5292000" cy="505407"/>
          </a:xfrm>
          <a:prstGeom prst="rect">
            <a:avLst/>
          </a:prstGeom>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200" kern="120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Wingdings" panose="05000000000000000000" pitchFamily="2" charset="2"/>
              <a:buNone/>
            </a:pPr>
            <a:endParaRPr lang="nl-NL" dirty="0"/>
          </a:p>
          <a:p>
            <a:pPr marL="0" indent="0">
              <a:buFont typeface="Wingdings" panose="05000000000000000000" pitchFamily="2" charset="2"/>
              <a:buNone/>
            </a:pPr>
            <a:endParaRPr lang="nl-NL" dirty="0"/>
          </a:p>
          <a:p>
            <a:pPr marL="0" indent="0">
              <a:buFont typeface="Wingdings" panose="05000000000000000000" pitchFamily="2" charset="2"/>
              <a:buNone/>
            </a:pPr>
            <a:endParaRPr lang="nl-NL" dirty="0"/>
          </a:p>
          <a:p>
            <a:pPr marL="0" indent="0">
              <a:buFont typeface="Wingdings" panose="05000000000000000000" pitchFamily="2" charset="2"/>
              <a:buNone/>
            </a:pPr>
            <a:endParaRPr lang="nl-NL" dirty="0"/>
          </a:p>
        </p:txBody>
      </p:sp>
      <p:sp>
        <p:nvSpPr>
          <p:cNvPr id="22" name="Rectangle 21">
            <a:extLst>
              <a:ext uri="{FF2B5EF4-FFF2-40B4-BE49-F238E27FC236}">
                <a16:creationId xmlns:a16="http://schemas.microsoft.com/office/drawing/2014/main" id="{EE4A0F6F-4C10-4C90-B34E-30B5F1E6326B}"/>
              </a:ext>
            </a:extLst>
          </p:cNvPr>
          <p:cNvSpPr/>
          <p:nvPr/>
        </p:nvSpPr>
        <p:spPr>
          <a:xfrm>
            <a:off x="658813" y="388425"/>
            <a:ext cx="4664597" cy="1069444"/>
          </a:xfrm>
          <a:prstGeom prst="rect">
            <a:avLst/>
          </a:prstGeom>
          <a:solidFill>
            <a:srgbClr val="22777B"/>
          </a:solidFill>
          <a:ln w="4266" cap="flat">
            <a:noFill/>
            <a:prstDash val="solid"/>
            <a:miter/>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buNone/>
            </a:pPr>
            <a:endParaRPr lang="nl-NL" sz="1200" u="sng" dirty="0">
              <a:solidFill>
                <a:srgbClr val="FFFFFF"/>
              </a:solidFill>
            </a:endParaRPr>
          </a:p>
        </p:txBody>
      </p:sp>
      <p:sp>
        <p:nvSpPr>
          <p:cNvPr id="23" name="Rectangle 22">
            <a:extLst>
              <a:ext uri="{FF2B5EF4-FFF2-40B4-BE49-F238E27FC236}">
                <a16:creationId xmlns:a16="http://schemas.microsoft.com/office/drawing/2014/main" id="{2CBEBF9C-36C0-432A-9674-1DAC855C8AD5}"/>
              </a:ext>
            </a:extLst>
          </p:cNvPr>
          <p:cNvSpPr/>
          <p:nvPr/>
        </p:nvSpPr>
        <p:spPr>
          <a:xfrm>
            <a:off x="658813" y="1055179"/>
            <a:ext cx="4190240" cy="357992"/>
          </a:xfrm>
          <a:prstGeom prst="rect">
            <a:avLst/>
          </a:prstGeom>
          <a:noFill/>
          <a:ln w="4266" cap="flat">
            <a:noFill/>
            <a:prstDash val="solid"/>
            <a:miter/>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buNone/>
            </a:pPr>
            <a:r>
              <a:rPr lang="nl-NL" sz="1200" b="1" dirty="0">
                <a:solidFill>
                  <a:srgbClr val="FFFFFF"/>
                </a:solidFill>
              </a:rPr>
              <a:t>Voor vragen over deze publicatie:</a:t>
            </a:r>
            <a:endParaRPr lang="nl-NL" sz="900" b="1" u="sng" dirty="0">
              <a:solidFill>
                <a:srgbClr val="FFFFFF"/>
              </a:solidFill>
            </a:endParaRPr>
          </a:p>
        </p:txBody>
      </p:sp>
      <p:sp>
        <p:nvSpPr>
          <p:cNvPr id="21" name="Rectangle 20">
            <a:extLst>
              <a:ext uri="{FF2B5EF4-FFF2-40B4-BE49-F238E27FC236}">
                <a16:creationId xmlns:a16="http://schemas.microsoft.com/office/drawing/2014/main" id="{B4B728C0-01DF-4B4D-B5F6-905E7955FC6E}"/>
              </a:ext>
            </a:extLst>
          </p:cNvPr>
          <p:cNvSpPr/>
          <p:nvPr/>
        </p:nvSpPr>
        <p:spPr>
          <a:xfrm>
            <a:off x="6237221" y="1058446"/>
            <a:ext cx="4190240" cy="794733"/>
          </a:xfrm>
          <a:prstGeom prst="rect">
            <a:avLst/>
          </a:prstGeom>
          <a:noFill/>
          <a:ln w="4266" cap="flat">
            <a:noFill/>
            <a:prstDash val="solid"/>
            <a:miter/>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buNone/>
            </a:pPr>
            <a:r>
              <a:rPr lang="nl-NL" sz="1800" b="1" dirty="0">
                <a:solidFill>
                  <a:srgbClr val="FFFFFF"/>
                </a:solidFill>
              </a:rPr>
              <a:t>It’s Public</a:t>
            </a:r>
          </a:p>
          <a:p>
            <a:pPr marL="0" indent="0" algn="l">
              <a:buNone/>
            </a:pPr>
            <a:r>
              <a:rPr lang="nl-NL" sz="1200" dirty="0">
                <a:solidFill>
                  <a:srgbClr val="FFFFFF"/>
                </a:solidFill>
              </a:rPr>
              <a:t>Plantage </a:t>
            </a:r>
            <a:r>
              <a:rPr lang="nl-NL" sz="1200" dirty="0" err="1">
                <a:solidFill>
                  <a:srgbClr val="FFFFFF"/>
                </a:solidFill>
              </a:rPr>
              <a:t>Middenlaan</a:t>
            </a:r>
            <a:r>
              <a:rPr lang="nl-NL" sz="1200" dirty="0">
                <a:solidFill>
                  <a:srgbClr val="FFFFFF"/>
                </a:solidFill>
              </a:rPr>
              <a:t> 62, 1018 DH, Amsterdam</a:t>
            </a:r>
            <a:br>
              <a:rPr lang="nl-NL" sz="1200" dirty="0">
                <a:solidFill>
                  <a:srgbClr val="FFFFFF"/>
                </a:solidFill>
              </a:rPr>
            </a:br>
            <a:r>
              <a:rPr lang="nl-NL" sz="1200" u="sng" dirty="0">
                <a:solidFill>
                  <a:srgbClr val="FFFFFF"/>
                </a:solidFill>
              </a:rPr>
              <a:t>www.itspublic.nl</a:t>
            </a:r>
          </a:p>
        </p:txBody>
      </p:sp>
      <p:sp>
        <p:nvSpPr>
          <p:cNvPr id="25" name="Rectangle 24">
            <a:extLst>
              <a:ext uri="{FF2B5EF4-FFF2-40B4-BE49-F238E27FC236}">
                <a16:creationId xmlns:a16="http://schemas.microsoft.com/office/drawing/2014/main" id="{B7A6219E-26BD-438A-A26B-C8899C76B9EB}"/>
              </a:ext>
            </a:extLst>
          </p:cNvPr>
          <p:cNvSpPr/>
          <p:nvPr/>
        </p:nvSpPr>
        <p:spPr>
          <a:xfrm>
            <a:off x="5954780" y="4174445"/>
            <a:ext cx="4664597" cy="310047"/>
          </a:xfrm>
          <a:prstGeom prst="rect">
            <a:avLst/>
          </a:prstGeom>
          <a:solidFill>
            <a:srgbClr val="22777B"/>
          </a:solidFill>
          <a:ln w="4266" cap="flat">
            <a:noFill/>
            <a:prstDash val="solid"/>
            <a:miter/>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l">
              <a:buNone/>
            </a:pPr>
            <a:endParaRPr lang="nl-NL" sz="1200" u="sng" dirty="0">
              <a:solidFill>
                <a:srgbClr val="FFFFFF"/>
              </a:solidFill>
            </a:endParaRPr>
          </a:p>
        </p:txBody>
      </p:sp>
      <p:pic>
        <p:nvPicPr>
          <p:cNvPr id="16" name="Picture 15">
            <a:extLst>
              <a:ext uri="{FF2B5EF4-FFF2-40B4-BE49-F238E27FC236}">
                <a16:creationId xmlns:a16="http://schemas.microsoft.com/office/drawing/2014/main" id="{4DC8C2DE-0B41-4AA5-B1A2-648F97955E6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07998" y="2010194"/>
            <a:ext cx="2539910" cy="21154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608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E7BB257-A3C4-4B72-B868-E152F02114ED}"/>
              </a:ext>
            </a:extLst>
          </p:cNvPr>
          <p:cNvGraphicFramePr>
            <a:graphicFrameLocks noChangeAspect="1"/>
          </p:cNvGraphicFramePr>
          <p:nvPr>
            <p:custDataLst>
              <p:tags r:id="rId2"/>
            </p:custDataLst>
            <p:extLst>
              <p:ext uri="{D42A27DB-BD31-4B8C-83A1-F6EECF244321}">
                <p14:modId xmlns:p14="http://schemas.microsoft.com/office/powerpoint/2010/main" val="1699162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3"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1E7BB257-A3C4-4B72-B868-E152F02114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AAC076B8-B857-4C5A-BA72-1955FE2F349D}"/>
              </a:ext>
            </a:extLst>
          </p:cNvPr>
          <p:cNvSpPr>
            <a:spLocks noGrp="1"/>
          </p:cNvSpPr>
          <p:nvPr>
            <p:ph sz="quarter" idx="31"/>
          </p:nvPr>
        </p:nvSpPr>
        <p:spPr>
          <a:xfrm>
            <a:off x="664788" y="1592263"/>
            <a:ext cx="10868400" cy="4716462"/>
          </a:xfrm>
        </p:spPr>
        <p:txBody>
          <a:bodyPr anchor="t"/>
          <a:lstStyle/>
          <a:p>
            <a:pPr marL="0" indent="0">
              <a:buNone/>
            </a:pPr>
            <a:r>
              <a:rPr lang="nl-NL" sz="1800" b="1" dirty="0">
                <a:solidFill>
                  <a:srgbClr val="22777B"/>
                </a:solidFill>
              </a:rPr>
              <a:t>Conclusie:</a:t>
            </a:r>
            <a:r>
              <a:rPr lang="nl-NL" sz="1800" b="1" dirty="0"/>
              <a:t> tussen 2010 en 2020 zijn gemeenten er financieel € 1 mld op achteruit gegaan</a:t>
            </a:r>
          </a:p>
          <a:p>
            <a:r>
              <a:rPr lang="nl-NL" sz="1800" dirty="0"/>
              <a:t>De ontwikkeling van het gemeentefonds loopt achter bij de ontwikkeling van de gemeentelijke werklast, waardoor de bestedingsruimte van gemeenten verminderd</a:t>
            </a:r>
          </a:p>
          <a:p>
            <a:pPr marL="0" indent="0">
              <a:buNone/>
            </a:pPr>
            <a:endParaRPr lang="nl-NL" sz="1800" b="1" dirty="0"/>
          </a:p>
          <a:p>
            <a:pPr marL="0" indent="0">
              <a:buNone/>
            </a:pPr>
            <a:r>
              <a:rPr lang="nl-NL" sz="1800" b="1" dirty="0">
                <a:solidFill>
                  <a:srgbClr val="22777B"/>
                </a:solidFill>
              </a:rPr>
              <a:t>Oorzaak: </a:t>
            </a:r>
            <a:r>
              <a:rPr lang="nl-NL" sz="1800" b="1" dirty="0"/>
              <a:t>de ontwikkeling van de algemene uitkering van het gemeentefonds houdt geen rekening met de ontwikkeling van de gemeentelijke werklast</a:t>
            </a:r>
            <a:endParaRPr lang="nl-NL" sz="1800" b="1" dirty="0">
              <a:solidFill>
                <a:srgbClr val="BF211E"/>
              </a:solidFill>
            </a:endParaRPr>
          </a:p>
          <a:p>
            <a:r>
              <a:rPr lang="nl-NL" sz="1800" dirty="0"/>
              <a:t>De omvang van de algemene uitkering is afhankelijk van de ontwikkeling van de Rijksbegroting (‘samen trap op, samen trap af’ systematiek) en daarmee afhankelijk van keuzes die op Rijksniveau genomen worden</a:t>
            </a:r>
          </a:p>
          <a:p>
            <a:r>
              <a:rPr lang="nl-NL" sz="1800" dirty="0"/>
              <a:t>De omvang van de werklast van gemeenten is afhankelijk van de ontwikkeling van de bevolking en daarbinnen van de ontwikkelingen van specifieke doelgroepen (bijv. bijstandsontvangers, 65+’ers en minderheden)</a:t>
            </a:r>
          </a:p>
          <a:p>
            <a:endParaRPr lang="nl-NL" sz="1800" dirty="0"/>
          </a:p>
          <a:p>
            <a:pPr marL="0" indent="0">
              <a:buNone/>
            </a:pPr>
            <a:r>
              <a:rPr lang="nl-NL" sz="1800" b="1" dirty="0">
                <a:solidFill>
                  <a:srgbClr val="22777B"/>
                </a:solidFill>
              </a:rPr>
              <a:t>Aanbevelingen:</a:t>
            </a:r>
            <a:r>
              <a:rPr lang="nl-NL" sz="1800" b="1" dirty="0"/>
              <a:t> er zijn verschillende mogelijkheden om de (ontwikkeling van) gemeentelijke financiering vanuit de algemene uitkering inzichtelijker, stuurbaarder en explicieter te maken:</a:t>
            </a:r>
          </a:p>
          <a:p>
            <a:r>
              <a:rPr lang="nl-NL" sz="1800" dirty="0"/>
              <a:t>Herijk de gewichten (bedragen per eenheid) van de verdeelmaatstaven </a:t>
            </a:r>
            <a:r>
              <a:rPr lang="nl-NL" sz="1800" i="1" dirty="0"/>
              <a:t>(dit gebeurt nu al bij lopende herijking) </a:t>
            </a:r>
          </a:p>
          <a:p>
            <a:r>
              <a:rPr lang="nl-NL" sz="1800" dirty="0"/>
              <a:t>Laat de gewichten van verdeelmaatstaven meebewegen met inflatie </a:t>
            </a:r>
            <a:r>
              <a:rPr lang="nl-NL" sz="1800" i="1" dirty="0"/>
              <a:t>(dit gebeurt nog niet)</a:t>
            </a:r>
          </a:p>
          <a:p>
            <a:r>
              <a:rPr lang="nl-NL" sz="1800" dirty="0"/>
              <a:t>Stel bij de nu lopende herijking de uitkeringsfactor op 1,0</a:t>
            </a:r>
            <a:endParaRPr lang="nl-NL" dirty="0"/>
          </a:p>
        </p:txBody>
      </p:sp>
      <p:sp>
        <p:nvSpPr>
          <p:cNvPr id="5" name="Title 4">
            <a:extLst>
              <a:ext uri="{FF2B5EF4-FFF2-40B4-BE49-F238E27FC236}">
                <a16:creationId xmlns:a16="http://schemas.microsoft.com/office/drawing/2014/main" id="{CE3E1338-E4C9-47AF-89D1-2009DE356463}"/>
              </a:ext>
            </a:extLst>
          </p:cNvPr>
          <p:cNvSpPr>
            <a:spLocks noGrp="1"/>
          </p:cNvSpPr>
          <p:nvPr>
            <p:ph type="title"/>
          </p:nvPr>
        </p:nvSpPr>
        <p:spPr/>
        <p:txBody>
          <a:bodyPr vert="horz"/>
          <a:lstStyle/>
          <a:p>
            <a:r>
              <a:rPr lang="nl-NL" dirty="0"/>
              <a:t>Samenvatting</a:t>
            </a:r>
          </a:p>
        </p:txBody>
      </p:sp>
      <p:sp>
        <p:nvSpPr>
          <p:cNvPr id="8" name="Slide Number Placeholder 4">
            <a:extLst>
              <a:ext uri="{FF2B5EF4-FFF2-40B4-BE49-F238E27FC236}">
                <a16:creationId xmlns:a16="http://schemas.microsoft.com/office/drawing/2014/main" id="{2BB1F205-D773-433E-A801-900872366AAF}"/>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4</a:t>
            </a:fld>
            <a:endParaRPr lang="nl-NL" noProof="0" dirty="0"/>
          </a:p>
        </p:txBody>
      </p:sp>
    </p:spTree>
    <p:extLst>
      <p:ext uri="{BB962C8B-B14F-4D97-AF65-F5344CB8AC3E}">
        <p14:creationId xmlns:p14="http://schemas.microsoft.com/office/powerpoint/2010/main" val="108785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449C31-C4D6-4FCC-A8B6-A1D50266504B}"/>
              </a:ext>
            </a:extLst>
          </p:cNvPr>
          <p:cNvGraphicFramePr>
            <a:graphicFrameLocks noChangeAspect="1"/>
          </p:cNvGraphicFramePr>
          <p:nvPr>
            <p:custDataLst>
              <p:tags r:id="rId2"/>
            </p:custDataLst>
            <p:extLst>
              <p:ext uri="{D42A27DB-BD31-4B8C-83A1-F6EECF244321}">
                <p14:modId xmlns:p14="http://schemas.microsoft.com/office/powerpoint/2010/main" val="4258500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7"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3A10119-DAE0-4D04-89F2-494A0A91B27B}"/>
              </a:ext>
            </a:extLst>
          </p:cNvPr>
          <p:cNvSpPr>
            <a:spLocks noGrp="1"/>
          </p:cNvSpPr>
          <p:nvPr>
            <p:ph type="title"/>
          </p:nvPr>
        </p:nvSpPr>
        <p:spPr/>
        <p:txBody>
          <a:bodyPr vert="horz"/>
          <a:lstStyle/>
          <a:p>
            <a:r>
              <a:rPr lang="nl-NL" dirty="0"/>
              <a:t>Agenda</a:t>
            </a:r>
          </a:p>
        </p:txBody>
      </p:sp>
      <p:sp>
        <p:nvSpPr>
          <p:cNvPr id="11" name="Rectangle 10">
            <a:hlinkClick r:id="" action="ppaction://noaction"/>
            <a:extLst>
              <a:ext uri="{FF2B5EF4-FFF2-40B4-BE49-F238E27FC236}">
                <a16:creationId xmlns:a16="http://schemas.microsoft.com/office/drawing/2014/main" id="{BC4824D6-48FC-4640-807E-056096679781}"/>
              </a:ext>
            </a:extLst>
          </p:cNvPr>
          <p:cNvSpPr/>
          <p:nvPr/>
        </p:nvSpPr>
        <p:spPr>
          <a:xfrm>
            <a:off x="666747" y="3519651"/>
            <a:ext cx="10866441" cy="861688"/>
          </a:xfrm>
          <a:prstGeom prst="rect">
            <a:avLst/>
          </a:prstGeom>
          <a:solidFill>
            <a:schemeClr val="bg1">
              <a:lumMod val="95000"/>
            </a:schemeClr>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lumMod val="75000"/>
                    <a:lumOff val="25000"/>
                  </a:schemeClr>
                </a:solidFill>
              </a:rPr>
              <a:t>3. </a:t>
            </a:r>
            <a:r>
              <a:rPr lang="nl-NL" sz="1800" b="1" dirty="0"/>
              <a:t>Werking en impact t</a:t>
            </a:r>
            <a:r>
              <a:rPr lang="nl-NL" sz="1800" b="1" dirty="0">
                <a:solidFill>
                  <a:srgbClr val="000000"/>
                </a:solidFill>
                <a:latin typeface="Corbel" panose="020B0503020204020204" pitchFamily="34" charset="0"/>
                <a:cs typeface="+mn-cs"/>
              </a:rPr>
              <a:t>aakmutaties</a:t>
            </a:r>
          </a:p>
        </p:txBody>
      </p:sp>
      <p:sp>
        <p:nvSpPr>
          <p:cNvPr id="12" name="Rectangle 11">
            <a:hlinkClick r:id="" action="ppaction://noaction"/>
            <a:extLst>
              <a:ext uri="{FF2B5EF4-FFF2-40B4-BE49-F238E27FC236}">
                <a16:creationId xmlns:a16="http://schemas.microsoft.com/office/drawing/2014/main" id="{A1630BA8-CC1C-4867-BF70-F2B8428E50AB}"/>
              </a:ext>
            </a:extLst>
          </p:cNvPr>
          <p:cNvSpPr/>
          <p:nvPr/>
        </p:nvSpPr>
        <p:spPr>
          <a:xfrm>
            <a:off x="666747" y="4483345"/>
            <a:ext cx="10866441" cy="861688"/>
          </a:xfrm>
          <a:prstGeom prst="rect">
            <a:avLst/>
          </a:prstGeom>
          <a:solidFill>
            <a:schemeClr val="bg1">
              <a:lumMod val="95000"/>
            </a:schemeClr>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lumMod val="75000"/>
                    <a:lumOff val="25000"/>
                  </a:schemeClr>
                </a:solidFill>
                <a:cs typeface="+mn-cs"/>
              </a:rPr>
              <a:t>4. </a:t>
            </a:r>
            <a:r>
              <a:rPr lang="nl-NL" sz="1800" b="1" dirty="0">
                <a:solidFill>
                  <a:srgbClr val="000000"/>
                </a:solidFill>
                <a:latin typeface="Corbel" panose="020B0503020204020204" pitchFamily="34" charset="0"/>
                <a:cs typeface="+mn-cs"/>
              </a:rPr>
              <a:t>Observaties &amp; suggesties voor verbetering</a:t>
            </a:r>
          </a:p>
        </p:txBody>
      </p:sp>
      <p:sp>
        <p:nvSpPr>
          <p:cNvPr id="14" name="Rectangle 13">
            <a:hlinkClick r:id="" action="ppaction://noaction"/>
            <a:extLst>
              <a:ext uri="{FF2B5EF4-FFF2-40B4-BE49-F238E27FC236}">
                <a16:creationId xmlns:a16="http://schemas.microsoft.com/office/drawing/2014/main" id="{21EDAF0F-B491-4E37-B683-E1A09E5638A2}"/>
              </a:ext>
            </a:extLst>
          </p:cNvPr>
          <p:cNvSpPr/>
          <p:nvPr/>
        </p:nvSpPr>
        <p:spPr>
          <a:xfrm>
            <a:off x="666747" y="5447037"/>
            <a:ext cx="10866441" cy="861688"/>
          </a:xfrm>
          <a:prstGeom prst="rect">
            <a:avLst/>
          </a:prstGeom>
          <a:solidFill>
            <a:schemeClr val="bg1">
              <a:lumMod val="95000"/>
            </a:schemeClr>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lumMod val="75000"/>
                    <a:lumOff val="25000"/>
                  </a:schemeClr>
                </a:solidFill>
                <a:cs typeface="+mn-cs"/>
              </a:rPr>
              <a:t>5. </a:t>
            </a:r>
            <a:r>
              <a:rPr lang="nl-NL" sz="1800" b="1" dirty="0">
                <a:solidFill>
                  <a:srgbClr val="000000"/>
                </a:solidFill>
                <a:latin typeface="Corbel" panose="020B0503020204020204" pitchFamily="34" charset="0"/>
                <a:cs typeface="+mn-cs"/>
              </a:rPr>
              <a:t>Bijlagen	</a:t>
            </a:r>
          </a:p>
        </p:txBody>
      </p:sp>
      <p:sp>
        <p:nvSpPr>
          <p:cNvPr id="19" name="Rectangle 18">
            <a:hlinkClick r:id="" action="ppaction://noaction"/>
            <a:extLst>
              <a:ext uri="{FF2B5EF4-FFF2-40B4-BE49-F238E27FC236}">
                <a16:creationId xmlns:a16="http://schemas.microsoft.com/office/drawing/2014/main" id="{3334DF9C-BF54-407E-B72D-6043CD1B83E9}"/>
              </a:ext>
            </a:extLst>
          </p:cNvPr>
          <p:cNvSpPr/>
          <p:nvPr/>
        </p:nvSpPr>
        <p:spPr>
          <a:xfrm>
            <a:off x="666747" y="2555957"/>
            <a:ext cx="10866441" cy="861688"/>
          </a:xfrm>
          <a:prstGeom prst="rect">
            <a:avLst/>
          </a:prstGeom>
          <a:solidFill>
            <a:schemeClr val="bg1">
              <a:lumMod val="95000"/>
            </a:schemeClr>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a:lnSpc>
                <a:spcPct val="90000"/>
              </a:lnSpc>
              <a:spcBef>
                <a:spcPts val="750"/>
              </a:spcBef>
              <a:buClr>
                <a:srgbClr val="FF0000"/>
              </a:buClr>
              <a:buNone/>
            </a:pPr>
            <a:r>
              <a:rPr lang="nl-NL" sz="1800" b="1" dirty="0">
                <a:solidFill>
                  <a:schemeClr val="tx1">
                    <a:lumMod val="75000"/>
                    <a:lumOff val="25000"/>
                  </a:schemeClr>
                </a:solidFill>
              </a:rPr>
              <a:t>2. </a:t>
            </a:r>
            <a:r>
              <a:rPr lang="nl-NL" sz="1800" b="1" dirty="0">
                <a:solidFill>
                  <a:srgbClr val="000000"/>
                </a:solidFill>
                <a:latin typeface="Corbel" panose="020B0503020204020204" pitchFamily="34" charset="0"/>
              </a:rPr>
              <a:t>Uitkeringsontwikkeling vergeleken met werklastontwikkeling</a:t>
            </a:r>
          </a:p>
        </p:txBody>
      </p:sp>
      <p:sp>
        <p:nvSpPr>
          <p:cNvPr id="16" name="Rectangle 15">
            <a:extLst>
              <a:ext uri="{FF2B5EF4-FFF2-40B4-BE49-F238E27FC236}">
                <a16:creationId xmlns:a16="http://schemas.microsoft.com/office/drawing/2014/main" id="{F22C7D09-505A-4CDA-A22C-A1CEFA676F98}"/>
              </a:ext>
            </a:extLst>
          </p:cNvPr>
          <p:cNvSpPr/>
          <p:nvPr/>
        </p:nvSpPr>
        <p:spPr>
          <a:xfrm>
            <a:off x="666747" y="1592263"/>
            <a:ext cx="10866441" cy="861688"/>
          </a:xfrm>
          <a:prstGeom prst="rect">
            <a:avLst/>
          </a:prstGeom>
          <a:solidFill>
            <a:schemeClr val="tx2"/>
          </a:solidFill>
        </p:spPr>
        <p:txBody>
          <a:bodyPr lIns="72000" rIns="72000" rtlCol="0" anchor="ctr">
            <a:noAutofit/>
          </a:bodyPr>
          <a:lstStyle/>
          <a:p>
            <a:pPr marL="0" indent="0" defTabSz="685800">
              <a:lnSpc>
                <a:spcPct val="90000"/>
              </a:lnSpc>
              <a:spcBef>
                <a:spcPts val="750"/>
              </a:spcBef>
              <a:buClr>
                <a:srgbClr val="FF0000"/>
              </a:buClr>
              <a:buNone/>
            </a:pPr>
            <a:r>
              <a:rPr kumimoji="0" lang="nl-NL" sz="1800" b="1" i="0" u="none" strike="noStrike" kern="1200" cap="none" spc="0" normalizeH="0" baseline="0" noProof="0" dirty="0">
                <a:ln>
                  <a:noFill/>
                </a:ln>
                <a:solidFill>
                  <a:schemeClr val="bg2"/>
                </a:solidFill>
                <a:effectLst/>
                <a:uLnTx/>
                <a:uFillTx/>
                <a:latin typeface="Corbel" panose="020B0503020204020204" pitchFamily="34" charset="0"/>
                <a:ea typeface="+mn-ea"/>
                <a:cs typeface="+mn-cs"/>
              </a:rPr>
              <a:t>1. Introductie algemene uitkering gemeentefonds</a:t>
            </a:r>
          </a:p>
        </p:txBody>
      </p:sp>
      <p:sp>
        <p:nvSpPr>
          <p:cNvPr id="17" name="Slide Number Placeholder 4">
            <a:extLst>
              <a:ext uri="{FF2B5EF4-FFF2-40B4-BE49-F238E27FC236}">
                <a16:creationId xmlns:a16="http://schemas.microsoft.com/office/drawing/2014/main" id="{E4B34FA0-5B52-4A6C-81B1-CF4900673692}"/>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5</a:t>
            </a:fld>
            <a:endParaRPr lang="nl-NL" noProof="0" dirty="0"/>
          </a:p>
        </p:txBody>
      </p:sp>
    </p:spTree>
    <p:extLst>
      <p:ext uri="{BB962C8B-B14F-4D97-AF65-F5344CB8AC3E}">
        <p14:creationId xmlns:p14="http://schemas.microsoft.com/office/powerpoint/2010/main" val="134714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09CECC8-6A4C-40AA-9984-1E045058994D}"/>
              </a:ext>
            </a:extLst>
          </p:cNvPr>
          <p:cNvGraphicFramePr>
            <a:graphicFrameLocks noChangeAspect="1"/>
          </p:cNvGraphicFramePr>
          <p:nvPr>
            <p:custDataLst>
              <p:tags r:id="rId2"/>
            </p:custDataLst>
            <p:extLst>
              <p:ext uri="{D42A27DB-BD31-4B8C-83A1-F6EECF244321}">
                <p14:modId xmlns:p14="http://schemas.microsoft.com/office/powerpoint/2010/main" val="2072030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4" name="think-cell Slide" r:id="rId4" imgW="425" imgH="424" progId="TCLayout.ActiveDocument.1">
                  <p:embed/>
                </p:oleObj>
              </mc:Choice>
              <mc:Fallback>
                <p:oleObj name="think-cell Slide" r:id="rId4" imgW="425" imgH="424" progId="TCLayout.ActiveDocument.1">
                  <p:embed/>
                  <p:pic>
                    <p:nvPicPr>
                      <p:cNvPr id="15" name="Object 14" hidden="1">
                        <a:extLst>
                          <a:ext uri="{FF2B5EF4-FFF2-40B4-BE49-F238E27FC236}">
                            <a16:creationId xmlns:a16="http://schemas.microsoft.com/office/drawing/2014/main" id="{109CECC8-6A4C-40AA-9984-1E04505899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F6FB4D1D-9756-4A8F-B234-F44C513F5EA6}"/>
              </a:ext>
            </a:extLst>
          </p:cNvPr>
          <p:cNvSpPr>
            <a:spLocks noGrp="1"/>
          </p:cNvSpPr>
          <p:nvPr>
            <p:ph sz="quarter" idx="31"/>
          </p:nvPr>
        </p:nvSpPr>
        <p:spPr>
          <a:xfrm>
            <a:off x="662780" y="1699963"/>
            <a:ext cx="10949212" cy="4644000"/>
          </a:xfrm>
        </p:spPr>
        <p:txBody>
          <a:bodyPr/>
          <a:lstStyle/>
          <a:p>
            <a:pPr marL="0" indent="0">
              <a:buNone/>
            </a:pPr>
            <a:r>
              <a:rPr lang="nl-NL" sz="1800" b="1" dirty="0">
                <a:latin typeface="+mn-lt"/>
              </a:rPr>
              <a:t>De algemene uitkering van het gemeentefonds bedraagt ca. 31 miljard euro en vormt de belangrijkste bron van inkomsten voor gemeenten.</a:t>
            </a:r>
          </a:p>
          <a:p>
            <a:endParaRPr lang="nl-NL" sz="1800" dirty="0">
              <a:latin typeface="+mn-lt"/>
            </a:endParaRPr>
          </a:p>
          <a:p>
            <a:r>
              <a:rPr lang="nl-NL" sz="1800" i="0" dirty="0">
                <a:solidFill>
                  <a:srgbClr val="1D1C1D"/>
                </a:solidFill>
                <a:effectLst/>
                <a:latin typeface="+mn-lt"/>
              </a:rPr>
              <a:t>De totale omvan</a:t>
            </a:r>
            <a:r>
              <a:rPr lang="nl-NL" sz="1800" dirty="0">
                <a:solidFill>
                  <a:srgbClr val="1D1C1D"/>
                </a:solidFill>
                <a:latin typeface="+mn-lt"/>
              </a:rPr>
              <a:t>g van de</a:t>
            </a:r>
            <a:r>
              <a:rPr lang="nl-NL" sz="1800" i="0" dirty="0">
                <a:solidFill>
                  <a:srgbClr val="1D1C1D"/>
                </a:solidFill>
                <a:effectLst/>
                <a:latin typeface="+mn-lt"/>
              </a:rPr>
              <a:t> </a:t>
            </a:r>
            <a:r>
              <a:rPr lang="nl-NL" sz="1800" b="0" i="0" dirty="0">
                <a:solidFill>
                  <a:srgbClr val="1D1C1D"/>
                </a:solidFill>
                <a:effectLst/>
                <a:latin typeface="+mn-lt"/>
              </a:rPr>
              <a:t>algemene uitkering is niet afhankelijk van de ontwikkeling van de werklast van gemeenten maar </a:t>
            </a:r>
            <a:r>
              <a:rPr lang="nl-NL" sz="1800" i="0" dirty="0">
                <a:solidFill>
                  <a:srgbClr val="1D1C1D"/>
                </a:solidFill>
                <a:effectLst/>
                <a:latin typeface="+mn-lt"/>
              </a:rPr>
              <a:t>afhankelijk van de ontwikkeling van Rijksuitgaven</a:t>
            </a:r>
            <a:r>
              <a:rPr lang="nl-NL" sz="1800" b="0" i="0" dirty="0">
                <a:solidFill>
                  <a:srgbClr val="1D1C1D"/>
                </a:solidFill>
                <a:effectLst/>
                <a:latin typeface="+mn-lt"/>
              </a:rPr>
              <a:t>.</a:t>
            </a:r>
          </a:p>
          <a:p>
            <a:endParaRPr lang="nl-NL" sz="1800" dirty="0">
              <a:solidFill>
                <a:srgbClr val="1D1C1D"/>
              </a:solidFill>
              <a:latin typeface="+mn-lt"/>
            </a:endParaRPr>
          </a:p>
          <a:p>
            <a:r>
              <a:rPr lang="nl-NL" sz="1800" b="0" i="0" dirty="0">
                <a:solidFill>
                  <a:srgbClr val="1D1C1D"/>
                </a:solidFill>
                <a:effectLst/>
                <a:latin typeface="+mn-lt"/>
              </a:rPr>
              <a:t>De verdeling van de uitkering over de gemeente vindt plaats op basis van een brede set aan maatstaven. Over tijd kan een gemeente dus een hoger of lager aandeel krijgen van de totale uitkering op basis van bijvoorbeeld een relatief hoge bevolkingsgroei.</a:t>
            </a:r>
          </a:p>
          <a:p>
            <a:pPr marL="0" indent="0">
              <a:buNone/>
            </a:pPr>
            <a:endParaRPr lang="nl-NL" sz="1800" b="0" i="0" dirty="0">
              <a:solidFill>
                <a:srgbClr val="1D1C1D"/>
              </a:solidFill>
              <a:effectLst/>
              <a:latin typeface="+mn-lt"/>
            </a:endParaRPr>
          </a:p>
          <a:p>
            <a:r>
              <a:rPr lang="nl-NL" sz="1800" b="0" i="0" dirty="0">
                <a:solidFill>
                  <a:srgbClr val="1D1C1D"/>
                </a:solidFill>
                <a:effectLst/>
                <a:latin typeface="+mn-lt"/>
              </a:rPr>
              <a:t>De </a:t>
            </a:r>
            <a:r>
              <a:rPr lang="nl-NL" sz="1800" i="0" dirty="0">
                <a:solidFill>
                  <a:srgbClr val="1D1C1D"/>
                </a:solidFill>
                <a:effectLst/>
                <a:latin typeface="+mn-lt"/>
              </a:rPr>
              <a:t>uitkeringsfactor wordt </a:t>
            </a:r>
            <a:r>
              <a:rPr lang="nl-NL" sz="1800" b="0" i="0" dirty="0">
                <a:solidFill>
                  <a:srgbClr val="1D1C1D"/>
                </a:solidFill>
                <a:effectLst/>
                <a:latin typeface="+mn-lt"/>
              </a:rPr>
              <a:t>gebruikt om de totale uitkering aan te laten sluiten op het verdeelmodel.</a:t>
            </a:r>
          </a:p>
          <a:p>
            <a:pPr marL="0" indent="0">
              <a:buNone/>
            </a:pPr>
            <a:endParaRPr lang="nl-NL" sz="1800" b="0" i="0" dirty="0">
              <a:solidFill>
                <a:srgbClr val="1D1C1D"/>
              </a:solidFill>
              <a:effectLst/>
              <a:latin typeface="+mn-lt"/>
            </a:endParaRPr>
          </a:p>
          <a:p>
            <a:r>
              <a:rPr lang="nl-NL" sz="1800" i="0" dirty="0">
                <a:solidFill>
                  <a:srgbClr val="1D1C1D"/>
                </a:solidFill>
                <a:effectLst/>
                <a:latin typeface="+mn-lt"/>
              </a:rPr>
              <a:t>Voor meer informatie </a:t>
            </a:r>
            <a:r>
              <a:rPr lang="nl-NL" sz="1800" b="0" i="0" dirty="0">
                <a:solidFill>
                  <a:srgbClr val="1D1C1D"/>
                </a:solidFill>
                <a:effectLst/>
                <a:latin typeface="+mn-lt"/>
              </a:rPr>
              <a:t>over de werking van de algemene uitkering, lees onze publicatie </a:t>
            </a:r>
            <a:r>
              <a:rPr lang="nl-NL" sz="1800" b="1" i="0" dirty="0">
                <a:solidFill>
                  <a:srgbClr val="22777B"/>
                </a:solidFill>
                <a:effectLst/>
                <a:latin typeface="+mn-lt"/>
              </a:rPr>
              <a:t>Introductie werking gemeentefonds</a:t>
            </a:r>
            <a:r>
              <a:rPr lang="nl-NL" sz="1800" b="0" i="0" dirty="0">
                <a:solidFill>
                  <a:srgbClr val="1D1C1D"/>
                </a:solidFill>
                <a:effectLst/>
                <a:latin typeface="+mn-lt"/>
              </a:rPr>
              <a:t>.</a:t>
            </a:r>
            <a:br>
              <a:rPr lang="nl-NL" sz="1800" b="0" i="0" dirty="0">
                <a:solidFill>
                  <a:srgbClr val="1D1C1D"/>
                </a:solidFill>
                <a:effectLst/>
                <a:latin typeface="+mn-lt"/>
              </a:rPr>
            </a:br>
            <a:endParaRPr lang="nl-NL" sz="1800" b="0" i="0" dirty="0">
              <a:solidFill>
                <a:srgbClr val="1D1C1D"/>
              </a:solidFill>
              <a:effectLst/>
              <a:latin typeface="+mn-lt"/>
            </a:endParaRPr>
          </a:p>
          <a:p>
            <a:r>
              <a:rPr lang="nl-NL" sz="1800" b="0" i="0" dirty="0">
                <a:solidFill>
                  <a:srgbClr val="1D1C1D"/>
                </a:solidFill>
                <a:effectLst/>
                <a:latin typeface="+mn-lt"/>
              </a:rPr>
              <a:t>Meer weten over de uitkering per gemeente? Bekijk dan onze </a:t>
            </a:r>
            <a:r>
              <a:rPr lang="nl-NL" sz="1800" b="1" i="0" dirty="0">
                <a:solidFill>
                  <a:srgbClr val="22777B"/>
                </a:solidFill>
                <a:effectLst/>
                <a:latin typeface="+mn-lt"/>
              </a:rPr>
              <a:t>gemeentefondsmonitor</a:t>
            </a:r>
            <a:r>
              <a:rPr lang="nl-NL" sz="1800" b="0" i="0" dirty="0">
                <a:solidFill>
                  <a:srgbClr val="1D1C1D"/>
                </a:solidFill>
                <a:effectLst/>
                <a:latin typeface="+mn-lt"/>
              </a:rPr>
              <a:t> per gemeente</a:t>
            </a:r>
            <a:r>
              <a:rPr lang="nl-NL" sz="1800" i="0" dirty="0">
                <a:effectLst/>
                <a:latin typeface="+mn-lt"/>
              </a:rPr>
              <a:t>.</a:t>
            </a:r>
          </a:p>
        </p:txBody>
      </p:sp>
      <p:sp>
        <p:nvSpPr>
          <p:cNvPr id="10" name="Slide Number Placeholder 9">
            <a:extLst>
              <a:ext uri="{FF2B5EF4-FFF2-40B4-BE49-F238E27FC236}">
                <a16:creationId xmlns:a16="http://schemas.microsoft.com/office/drawing/2014/main" id="{BE416764-190A-4681-999A-C9B2F4B27672}"/>
              </a:ext>
            </a:extLst>
          </p:cNvPr>
          <p:cNvSpPr>
            <a:spLocks noGrp="1"/>
          </p:cNvSpPr>
          <p:nvPr>
            <p:ph type="sldNum" sz="quarter" idx="12"/>
          </p:nvPr>
        </p:nvSpPr>
        <p:spPr/>
        <p:txBody>
          <a:bodyPr/>
          <a:lstStyle/>
          <a:p>
            <a:fld id="{992CD0B2-8AB2-4C6C-8876-E15753662C9B}" type="slidenum">
              <a:rPr lang="nl-NL" noProof="0" smtClean="0"/>
              <a:pPr/>
              <a:t>6</a:t>
            </a:fld>
            <a:endParaRPr lang="nl-NL" noProof="0" dirty="0"/>
          </a:p>
        </p:txBody>
      </p:sp>
      <p:sp>
        <p:nvSpPr>
          <p:cNvPr id="12" name="Text Placeholder 11">
            <a:extLst>
              <a:ext uri="{FF2B5EF4-FFF2-40B4-BE49-F238E27FC236}">
                <a16:creationId xmlns:a16="http://schemas.microsoft.com/office/drawing/2014/main" id="{3DAA0210-724F-4C12-ABE2-AFF41FFDA895}"/>
              </a:ext>
            </a:extLst>
          </p:cNvPr>
          <p:cNvSpPr>
            <a:spLocks noGrp="1"/>
          </p:cNvSpPr>
          <p:nvPr>
            <p:ph type="body" sz="quarter" idx="14"/>
          </p:nvPr>
        </p:nvSpPr>
        <p:spPr/>
        <p:txBody>
          <a:bodyPr/>
          <a:lstStyle/>
          <a:p>
            <a:endParaRPr lang="nl-NL" dirty="0"/>
          </a:p>
        </p:txBody>
      </p:sp>
      <p:sp>
        <p:nvSpPr>
          <p:cNvPr id="11" name="Title 10">
            <a:extLst>
              <a:ext uri="{FF2B5EF4-FFF2-40B4-BE49-F238E27FC236}">
                <a16:creationId xmlns:a16="http://schemas.microsoft.com/office/drawing/2014/main" id="{7C2F9C88-7890-40FA-B96D-45F7ACF6C69D}"/>
              </a:ext>
            </a:extLst>
          </p:cNvPr>
          <p:cNvSpPr>
            <a:spLocks noGrp="1"/>
          </p:cNvSpPr>
          <p:nvPr>
            <p:ph type="title"/>
          </p:nvPr>
        </p:nvSpPr>
        <p:spPr/>
        <p:txBody>
          <a:bodyPr vert="horz"/>
          <a:lstStyle/>
          <a:p>
            <a:r>
              <a:rPr lang="nl-NL" dirty="0"/>
              <a:t>Introductie algemene uitkering gemeentefonds</a:t>
            </a:r>
          </a:p>
        </p:txBody>
      </p:sp>
    </p:spTree>
    <p:extLst>
      <p:ext uri="{BB962C8B-B14F-4D97-AF65-F5344CB8AC3E}">
        <p14:creationId xmlns:p14="http://schemas.microsoft.com/office/powerpoint/2010/main" val="283848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449C31-C4D6-4FCC-A8B6-A1D50266504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9"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4E449C31-C4D6-4FCC-A8B6-A1D5026650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3A10119-DAE0-4D04-89F2-494A0A91B27B}"/>
              </a:ext>
            </a:extLst>
          </p:cNvPr>
          <p:cNvSpPr>
            <a:spLocks noGrp="1"/>
          </p:cNvSpPr>
          <p:nvPr>
            <p:ph type="title"/>
          </p:nvPr>
        </p:nvSpPr>
        <p:spPr/>
        <p:txBody>
          <a:bodyPr vert="horz"/>
          <a:lstStyle/>
          <a:p>
            <a:r>
              <a:rPr lang="nl-NL" dirty="0"/>
              <a:t>Agenda</a:t>
            </a:r>
          </a:p>
        </p:txBody>
      </p:sp>
      <p:sp>
        <p:nvSpPr>
          <p:cNvPr id="11" name="Rectangle 10">
            <a:hlinkClick r:id="" action="ppaction://noaction"/>
            <a:extLst>
              <a:ext uri="{FF2B5EF4-FFF2-40B4-BE49-F238E27FC236}">
                <a16:creationId xmlns:a16="http://schemas.microsoft.com/office/drawing/2014/main" id="{BC4824D6-48FC-4640-807E-056096679781}"/>
              </a:ext>
            </a:extLst>
          </p:cNvPr>
          <p:cNvSpPr/>
          <p:nvPr/>
        </p:nvSpPr>
        <p:spPr>
          <a:xfrm>
            <a:off x="666747" y="3519651"/>
            <a:ext cx="10866441" cy="861688"/>
          </a:xfrm>
          <a:prstGeom prst="rect">
            <a:avLst/>
          </a:prstGeom>
          <a:solidFill>
            <a:schemeClr val="bg1">
              <a:lumMod val="95000"/>
            </a:schemeClr>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lumMod val="75000"/>
                    <a:lumOff val="25000"/>
                  </a:schemeClr>
                </a:solidFill>
              </a:rPr>
              <a:t>3. </a:t>
            </a:r>
            <a:r>
              <a:rPr lang="nl-NL" sz="1800" b="1" dirty="0"/>
              <a:t>Werking en impact t</a:t>
            </a:r>
            <a:r>
              <a:rPr lang="nl-NL" sz="1800" b="1" dirty="0">
                <a:solidFill>
                  <a:srgbClr val="000000"/>
                </a:solidFill>
                <a:latin typeface="Corbel" panose="020B0503020204020204" pitchFamily="34" charset="0"/>
                <a:cs typeface="+mn-cs"/>
              </a:rPr>
              <a:t>aakmutaties</a:t>
            </a:r>
          </a:p>
        </p:txBody>
      </p:sp>
      <p:sp>
        <p:nvSpPr>
          <p:cNvPr id="12" name="Rectangle 11">
            <a:hlinkClick r:id="" action="ppaction://noaction"/>
            <a:extLst>
              <a:ext uri="{FF2B5EF4-FFF2-40B4-BE49-F238E27FC236}">
                <a16:creationId xmlns:a16="http://schemas.microsoft.com/office/drawing/2014/main" id="{A1630BA8-CC1C-4867-BF70-F2B8428E50AB}"/>
              </a:ext>
            </a:extLst>
          </p:cNvPr>
          <p:cNvSpPr/>
          <p:nvPr/>
        </p:nvSpPr>
        <p:spPr>
          <a:xfrm>
            <a:off x="666747" y="4483345"/>
            <a:ext cx="10866441" cy="861688"/>
          </a:xfrm>
          <a:prstGeom prst="rect">
            <a:avLst/>
          </a:prstGeom>
          <a:solidFill>
            <a:schemeClr val="bg1">
              <a:lumMod val="95000"/>
            </a:schemeClr>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lumMod val="75000"/>
                    <a:lumOff val="25000"/>
                  </a:schemeClr>
                </a:solidFill>
                <a:cs typeface="+mn-cs"/>
              </a:rPr>
              <a:t>4. </a:t>
            </a:r>
            <a:r>
              <a:rPr lang="nl-NL" sz="1800" b="1" dirty="0">
                <a:solidFill>
                  <a:srgbClr val="000000"/>
                </a:solidFill>
                <a:latin typeface="Corbel" panose="020B0503020204020204" pitchFamily="34" charset="0"/>
                <a:cs typeface="+mn-cs"/>
              </a:rPr>
              <a:t>Observaties &amp; suggesties voor verbetering</a:t>
            </a:r>
          </a:p>
        </p:txBody>
      </p:sp>
      <p:sp>
        <p:nvSpPr>
          <p:cNvPr id="14" name="Rectangle 13">
            <a:hlinkClick r:id="" action="ppaction://noaction"/>
            <a:extLst>
              <a:ext uri="{FF2B5EF4-FFF2-40B4-BE49-F238E27FC236}">
                <a16:creationId xmlns:a16="http://schemas.microsoft.com/office/drawing/2014/main" id="{21EDAF0F-B491-4E37-B683-E1A09E5638A2}"/>
              </a:ext>
            </a:extLst>
          </p:cNvPr>
          <p:cNvSpPr/>
          <p:nvPr/>
        </p:nvSpPr>
        <p:spPr>
          <a:xfrm>
            <a:off x="666747" y="5447037"/>
            <a:ext cx="10866441" cy="861688"/>
          </a:xfrm>
          <a:prstGeom prst="rect">
            <a:avLst/>
          </a:prstGeom>
          <a:solidFill>
            <a:schemeClr val="bg1">
              <a:lumMod val="95000"/>
            </a:schemeClr>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fontAlgn="auto">
              <a:lnSpc>
                <a:spcPct val="90000"/>
              </a:lnSpc>
              <a:spcBef>
                <a:spcPts val="750"/>
              </a:spcBef>
              <a:spcAft>
                <a:spcPts val="0"/>
              </a:spcAft>
              <a:buClr>
                <a:srgbClr val="FF0000"/>
              </a:buClr>
              <a:buNone/>
            </a:pPr>
            <a:r>
              <a:rPr lang="nl-NL" sz="1800" b="1" dirty="0">
                <a:solidFill>
                  <a:schemeClr val="tx1">
                    <a:lumMod val="75000"/>
                    <a:lumOff val="25000"/>
                  </a:schemeClr>
                </a:solidFill>
                <a:cs typeface="+mn-cs"/>
              </a:rPr>
              <a:t>5. </a:t>
            </a:r>
            <a:r>
              <a:rPr lang="nl-NL" sz="1800" b="1" dirty="0">
                <a:solidFill>
                  <a:srgbClr val="000000"/>
                </a:solidFill>
                <a:latin typeface="Corbel" panose="020B0503020204020204" pitchFamily="34" charset="0"/>
                <a:cs typeface="+mn-cs"/>
              </a:rPr>
              <a:t>Bijlagen	</a:t>
            </a:r>
          </a:p>
        </p:txBody>
      </p:sp>
      <p:sp>
        <p:nvSpPr>
          <p:cNvPr id="19" name="Rectangle 18">
            <a:hlinkClick r:id="" action="ppaction://noaction"/>
            <a:extLst>
              <a:ext uri="{FF2B5EF4-FFF2-40B4-BE49-F238E27FC236}">
                <a16:creationId xmlns:a16="http://schemas.microsoft.com/office/drawing/2014/main" id="{3334DF9C-BF54-407E-B72D-6043CD1B83E9}"/>
              </a:ext>
            </a:extLst>
          </p:cNvPr>
          <p:cNvSpPr/>
          <p:nvPr/>
        </p:nvSpPr>
        <p:spPr>
          <a:xfrm>
            <a:off x="666747" y="2555957"/>
            <a:ext cx="10866441" cy="861688"/>
          </a:xfrm>
          <a:prstGeom prst="rect">
            <a:avLst/>
          </a:prstGeom>
          <a:solidFill>
            <a:srgbClr val="22777B"/>
          </a:solidFill>
        </p:spPr>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marL="0" indent="0" defTabSz="685800">
              <a:lnSpc>
                <a:spcPct val="90000"/>
              </a:lnSpc>
              <a:spcBef>
                <a:spcPts val="750"/>
              </a:spcBef>
              <a:buClr>
                <a:srgbClr val="FF0000"/>
              </a:buClr>
              <a:buNone/>
            </a:pPr>
            <a:r>
              <a:rPr lang="nl-NL" sz="1800" b="1" dirty="0">
                <a:solidFill>
                  <a:schemeClr val="bg1"/>
                </a:solidFill>
              </a:rPr>
              <a:t>2. </a:t>
            </a:r>
            <a:r>
              <a:rPr lang="nl-NL" sz="1800" b="1" dirty="0">
                <a:solidFill>
                  <a:schemeClr val="bg1"/>
                </a:solidFill>
                <a:latin typeface="Corbel" panose="020B0503020204020204" pitchFamily="34" charset="0"/>
              </a:rPr>
              <a:t>Uitkeringsontwikkeling vergeleken met werklastontwikkeling</a:t>
            </a:r>
          </a:p>
        </p:txBody>
      </p:sp>
      <p:sp>
        <p:nvSpPr>
          <p:cNvPr id="16" name="Rectangle 15">
            <a:extLst>
              <a:ext uri="{FF2B5EF4-FFF2-40B4-BE49-F238E27FC236}">
                <a16:creationId xmlns:a16="http://schemas.microsoft.com/office/drawing/2014/main" id="{F22C7D09-505A-4CDA-A22C-A1CEFA676F98}"/>
              </a:ext>
            </a:extLst>
          </p:cNvPr>
          <p:cNvSpPr/>
          <p:nvPr/>
        </p:nvSpPr>
        <p:spPr>
          <a:xfrm>
            <a:off x="666747" y="1592263"/>
            <a:ext cx="10866441" cy="861688"/>
          </a:xfrm>
          <a:prstGeom prst="rect">
            <a:avLst/>
          </a:prstGeom>
          <a:solidFill>
            <a:srgbClr val="F2F2F2"/>
          </a:solidFill>
        </p:spPr>
        <p:txBody>
          <a:bodyPr lIns="72000" rIns="72000" rtlCol="0" anchor="ctr">
            <a:noAutofit/>
          </a:bodyPr>
          <a:lstStyle/>
          <a:p>
            <a:pPr marL="0" indent="0" defTabSz="685800">
              <a:lnSpc>
                <a:spcPct val="90000"/>
              </a:lnSpc>
              <a:spcBef>
                <a:spcPts val="750"/>
              </a:spcBef>
              <a:buClr>
                <a:srgbClr val="FF0000"/>
              </a:buClr>
              <a:buNone/>
            </a:pPr>
            <a:r>
              <a:rPr kumimoji="0" lang="nl-NL" sz="1800" b="1" i="0" u="none" strike="noStrike" kern="1200" cap="none" spc="0" normalizeH="0" baseline="0" noProof="0" dirty="0">
                <a:ln>
                  <a:noFill/>
                </a:ln>
                <a:effectLst/>
                <a:uLnTx/>
                <a:uFillTx/>
                <a:latin typeface="Corbel" panose="020B0503020204020204" pitchFamily="34" charset="0"/>
                <a:ea typeface="+mn-ea"/>
                <a:cs typeface="+mn-cs"/>
              </a:rPr>
              <a:t>1. Introductie algemene uitkering gemeentefonds</a:t>
            </a:r>
          </a:p>
        </p:txBody>
      </p:sp>
      <p:sp>
        <p:nvSpPr>
          <p:cNvPr id="9" name="Slide Number Placeholder 4">
            <a:extLst>
              <a:ext uri="{FF2B5EF4-FFF2-40B4-BE49-F238E27FC236}">
                <a16:creationId xmlns:a16="http://schemas.microsoft.com/office/drawing/2014/main" id="{816FC157-2CB5-473A-B133-9EBBF24F7DC5}"/>
              </a:ext>
            </a:extLst>
          </p:cNvPr>
          <p:cNvSpPr>
            <a:spLocks noGrp="1"/>
          </p:cNvSpPr>
          <p:nvPr>
            <p:ph type="sldNum" sz="quarter" idx="12"/>
          </p:nvPr>
        </p:nvSpPr>
        <p:spPr>
          <a:xfrm>
            <a:off x="10989444" y="6684903"/>
            <a:ext cx="1023140" cy="163513"/>
          </a:xfrm>
        </p:spPr>
        <p:txBody>
          <a:bodyPr/>
          <a:lstStyle/>
          <a:p>
            <a:fld id="{992CD0B2-8AB2-4C6C-8876-E15753662C9B}" type="slidenum">
              <a:rPr lang="nl-NL" noProof="0" smtClean="0"/>
              <a:pPr/>
              <a:t>7</a:t>
            </a:fld>
            <a:endParaRPr lang="nl-NL" noProof="0" dirty="0"/>
          </a:p>
        </p:txBody>
      </p:sp>
    </p:spTree>
    <p:extLst>
      <p:ext uri="{BB962C8B-B14F-4D97-AF65-F5344CB8AC3E}">
        <p14:creationId xmlns:p14="http://schemas.microsoft.com/office/powerpoint/2010/main" val="278529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67C9A948-1A15-40AC-A0B9-12EEF4BAA38E}"/>
              </a:ext>
            </a:extLst>
          </p:cNvPr>
          <p:cNvGraphicFramePr>
            <a:graphicFrameLocks noChangeAspect="1"/>
          </p:cNvGraphicFramePr>
          <p:nvPr>
            <p:custDataLst>
              <p:tags r:id="rId2"/>
            </p:custDataLst>
            <p:extLst>
              <p:ext uri="{D42A27DB-BD31-4B8C-83A1-F6EECF244321}">
                <p14:modId xmlns:p14="http://schemas.microsoft.com/office/powerpoint/2010/main" val="501845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3"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67C9A948-1A15-40AC-A0B9-12EEF4BAA3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1E7D7AE4-4642-4920-86EF-165A586B179E}"/>
              </a:ext>
            </a:extLst>
          </p:cNvPr>
          <p:cNvSpPr>
            <a:spLocks noGrp="1"/>
          </p:cNvSpPr>
          <p:nvPr>
            <p:ph type="body" sz="quarter" idx="34"/>
          </p:nvPr>
        </p:nvSpPr>
        <p:spPr>
          <a:xfrm>
            <a:off x="6237221" y="1673329"/>
            <a:ext cx="5292000" cy="360000"/>
          </a:xfrm>
        </p:spPr>
        <p:txBody>
          <a:bodyPr/>
          <a:lstStyle/>
          <a:p>
            <a:r>
              <a:rPr lang="nl-NL" dirty="0"/>
              <a:t>Ontwikkeling van de werklast</a:t>
            </a:r>
          </a:p>
          <a:p>
            <a:endParaRPr lang="nl-NL" dirty="0"/>
          </a:p>
        </p:txBody>
      </p:sp>
      <p:sp>
        <p:nvSpPr>
          <p:cNvPr id="5" name="Text Placeholder 4">
            <a:extLst>
              <a:ext uri="{FF2B5EF4-FFF2-40B4-BE49-F238E27FC236}">
                <a16:creationId xmlns:a16="http://schemas.microsoft.com/office/drawing/2014/main" id="{974BB038-70EE-4790-B471-85BBAB868C91}"/>
              </a:ext>
            </a:extLst>
          </p:cNvPr>
          <p:cNvSpPr>
            <a:spLocks noGrp="1"/>
          </p:cNvSpPr>
          <p:nvPr>
            <p:ph type="body" sz="quarter" idx="30"/>
          </p:nvPr>
        </p:nvSpPr>
        <p:spPr>
          <a:xfrm>
            <a:off x="662780" y="1673329"/>
            <a:ext cx="5292000" cy="360000"/>
          </a:xfrm>
        </p:spPr>
        <p:txBody>
          <a:bodyPr/>
          <a:lstStyle/>
          <a:p>
            <a:r>
              <a:rPr lang="nl-NL" dirty="0"/>
              <a:t>Ontwikkeling van de uitkering</a:t>
            </a:r>
          </a:p>
        </p:txBody>
      </p:sp>
      <p:sp>
        <p:nvSpPr>
          <p:cNvPr id="7" name="Title 6">
            <a:extLst>
              <a:ext uri="{FF2B5EF4-FFF2-40B4-BE49-F238E27FC236}">
                <a16:creationId xmlns:a16="http://schemas.microsoft.com/office/drawing/2014/main" id="{6D4EE8D9-4232-4876-B14C-EF5787B5FC07}"/>
              </a:ext>
            </a:extLst>
          </p:cNvPr>
          <p:cNvSpPr>
            <a:spLocks noGrp="1"/>
          </p:cNvSpPr>
          <p:nvPr>
            <p:ph type="title"/>
          </p:nvPr>
        </p:nvSpPr>
        <p:spPr/>
        <p:txBody>
          <a:bodyPr vert="horz"/>
          <a:lstStyle/>
          <a:p>
            <a:r>
              <a:rPr lang="nl-NL" dirty="0"/>
              <a:t>De uitkering en werklast ontwikkelen onafhankelijk van elkaar, deels met dezelfde drijvers</a:t>
            </a:r>
          </a:p>
        </p:txBody>
      </p:sp>
      <p:sp>
        <p:nvSpPr>
          <p:cNvPr id="10" name="Slide Number Placeholder 9">
            <a:extLst>
              <a:ext uri="{FF2B5EF4-FFF2-40B4-BE49-F238E27FC236}">
                <a16:creationId xmlns:a16="http://schemas.microsoft.com/office/drawing/2014/main" id="{681C019D-7A91-4C64-A265-FD7FA3676544}"/>
              </a:ext>
            </a:extLst>
          </p:cNvPr>
          <p:cNvSpPr>
            <a:spLocks noGrp="1"/>
          </p:cNvSpPr>
          <p:nvPr>
            <p:ph type="sldNum" sz="quarter" idx="12"/>
          </p:nvPr>
        </p:nvSpPr>
        <p:spPr/>
        <p:txBody>
          <a:bodyPr/>
          <a:lstStyle/>
          <a:p>
            <a:fld id="{992CD0B2-8AB2-4C6C-8876-E15753662C9B}" type="slidenum">
              <a:rPr lang="nl-NL" noProof="0" smtClean="0"/>
              <a:pPr/>
              <a:t>8</a:t>
            </a:fld>
            <a:endParaRPr lang="nl-NL" noProof="0" dirty="0"/>
          </a:p>
        </p:txBody>
      </p:sp>
      <p:cxnSp>
        <p:nvCxnSpPr>
          <p:cNvPr id="13" name="Connector: Elbow 12">
            <a:extLst>
              <a:ext uri="{FF2B5EF4-FFF2-40B4-BE49-F238E27FC236}">
                <a16:creationId xmlns:a16="http://schemas.microsoft.com/office/drawing/2014/main" id="{DE64133F-806F-4D62-9D69-B9F21BC3EEF8}"/>
              </a:ext>
            </a:extLst>
          </p:cNvPr>
          <p:cNvCxnSpPr>
            <a:cxnSpLocks/>
            <a:stCxn id="54" idx="1"/>
            <a:endCxn id="48" idx="3"/>
          </p:cNvCxnSpPr>
          <p:nvPr/>
        </p:nvCxnSpPr>
        <p:spPr>
          <a:xfrm rot="10800000" flipV="1">
            <a:off x="2237439" y="2580452"/>
            <a:ext cx="282577" cy="834074"/>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4EB3734E-61AA-4E06-9993-B8D7DF65937F}"/>
              </a:ext>
            </a:extLst>
          </p:cNvPr>
          <p:cNvCxnSpPr>
            <a:cxnSpLocks/>
            <a:stCxn id="48" idx="3"/>
            <a:endCxn id="62" idx="1"/>
          </p:cNvCxnSpPr>
          <p:nvPr/>
        </p:nvCxnSpPr>
        <p:spPr>
          <a:xfrm>
            <a:off x="2237438" y="3414526"/>
            <a:ext cx="282577" cy="839098"/>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1CA55726-A7C2-48F6-9D61-75C475A2671D}"/>
              </a:ext>
            </a:extLst>
          </p:cNvPr>
          <p:cNvCxnSpPr>
            <a:cxnSpLocks/>
            <a:stCxn id="64" idx="1"/>
            <a:endCxn id="54" idx="3"/>
          </p:cNvCxnSpPr>
          <p:nvPr/>
        </p:nvCxnSpPr>
        <p:spPr>
          <a:xfrm rot="10800000" flipV="1">
            <a:off x="3972616" y="2127718"/>
            <a:ext cx="292429" cy="452733"/>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856CB87D-9973-4EEE-AF81-05A486266F48}"/>
              </a:ext>
            </a:extLst>
          </p:cNvPr>
          <p:cNvCxnSpPr>
            <a:cxnSpLocks/>
            <a:stCxn id="66" idx="1"/>
            <a:endCxn id="54" idx="3"/>
          </p:cNvCxnSpPr>
          <p:nvPr/>
        </p:nvCxnSpPr>
        <p:spPr>
          <a:xfrm rot="10800000">
            <a:off x="3972615" y="2580453"/>
            <a:ext cx="286992" cy="398355"/>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3FB5497F-7F2A-4A05-998C-2F7A09AA5475}"/>
              </a:ext>
            </a:extLst>
          </p:cNvPr>
          <p:cNvCxnSpPr>
            <a:cxnSpLocks/>
            <a:stCxn id="70" idx="1"/>
            <a:endCxn id="67" idx="3"/>
          </p:cNvCxnSpPr>
          <p:nvPr/>
        </p:nvCxnSpPr>
        <p:spPr>
          <a:xfrm rot="10800000">
            <a:off x="7682042" y="3408727"/>
            <a:ext cx="301496" cy="428843"/>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6579A3D2-AAB8-47BC-ADD9-83B4D9469959}"/>
              </a:ext>
            </a:extLst>
          </p:cNvPr>
          <p:cNvCxnSpPr>
            <a:cxnSpLocks/>
            <a:stCxn id="68" idx="1"/>
            <a:endCxn id="67" idx="3"/>
          </p:cNvCxnSpPr>
          <p:nvPr/>
        </p:nvCxnSpPr>
        <p:spPr>
          <a:xfrm rot="10800000" flipV="1">
            <a:off x="7682042" y="2999380"/>
            <a:ext cx="286992" cy="409346"/>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2A65C534-8DE2-42D1-93D1-D28B8CCCF2B2}"/>
              </a:ext>
            </a:extLst>
          </p:cNvPr>
          <p:cNvCxnSpPr>
            <a:cxnSpLocks/>
            <a:stCxn id="71" idx="1"/>
            <a:endCxn id="70" idx="3"/>
          </p:cNvCxnSpPr>
          <p:nvPr/>
        </p:nvCxnSpPr>
        <p:spPr>
          <a:xfrm rot="10800000" flipV="1">
            <a:off x="9436139" y="3417091"/>
            <a:ext cx="282577" cy="420478"/>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E391159F-E533-4AA7-84F5-66EF73C2FC33}"/>
              </a:ext>
            </a:extLst>
          </p:cNvPr>
          <p:cNvCxnSpPr>
            <a:cxnSpLocks/>
            <a:stCxn id="72" idx="1"/>
            <a:endCxn id="70" idx="3"/>
          </p:cNvCxnSpPr>
          <p:nvPr/>
        </p:nvCxnSpPr>
        <p:spPr>
          <a:xfrm rot="10800000">
            <a:off x="9436139" y="3837570"/>
            <a:ext cx="282577" cy="416049"/>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5094D51-81B8-451E-8C58-E6874584735E}"/>
              </a:ext>
            </a:extLst>
          </p:cNvPr>
          <p:cNvCxnSpPr>
            <a:cxnSpLocks/>
            <a:stCxn id="48" idx="3"/>
            <a:endCxn id="60" idx="1"/>
          </p:cNvCxnSpPr>
          <p:nvPr/>
        </p:nvCxnSpPr>
        <p:spPr>
          <a:xfrm>
            <a:off x="2237438" y="3414526"/>
            <a:ext cx="282577" cy="2512"/>
          </a:xfrm>
          <a:prstGeom prst="line">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65EDB24C-9D9A-47CC-BCA4-5E71855D94E3}"/>
              </a:ext>
            </a:extLst>
          </p:cNvPr>
          <p:cNvSpPr/>
          <p:nvPr/>
        </p:nvSpPr>
        <p:spPr>
          <a:xfrm>
            <a:off x="784838" y="3067332"/>
            <a:ext cx="1452600" cy="694387"/>
          </a:xfrm>
          <a:prstGeom prst="roundRect">
            <a:avLst>
              <a:gd name="adj" fmla="val 4781"/>
            </a:avLst>
          </a:prstGeom>
          <a:solidFill>
            <a:srgbClr val="408E94"/>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solidFill>
                  <a:schemeClr val="bg1"/>
                </a:solidFill>
              </a:rPr>
              <a:t>Uitkerings-ontwikkeling</a:t>
            </a:r>
            <a:r>
              <a:rPr lang="nl-NL" sz="1300" baseline="30000" dirty="0">
                <a:solidFill>
                  <a:schemeClr val="bg1"/>
                </a:solidFill>
              </a:rPr>
              <a:t>1</a:t>
            </a:r>
          </a:p>
        </p:txBody>
      </p:sp>
      <p:sp>
        <p:nvSpPr>
          <p:cNvPr id="54" name="Rectangle: Rounded Corners 53">
            <a:extLst>
              <a:ext uri="{FF2B5EF4-FFF2-40B4-BE49-F238E27FC236}">
                <a16:creationId xmlns:a16="http://schemas.microsoft.com/office/drawing/2014/main" id="{85BE41AF-1C56-4E22-9A2A-C551BCE0BD01}"/>
              </a:ext>
            </a:extLst>
          </p:cNvPr>
          <p:cNvSpPr/>
          <p:nvPr/>
        </p:nvSpPr>
        <p:spPr>
          <a:xfrm>
            <a:off x="2520015" y="2233258"/>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t>
            </a:r>
            <a:br>
              <a:rPr lang="nl-NL" sz="1300" dirty="0"/>
            </a:br>
            <a:r>
              <a:rPr lang="nl-NL" sz="1300" dirty="0"/>
              <a:t>BBP</a:t>
            </a:r>
            <a:r>
              <a:rPr lang="nl-NL" sz="1300" baseline="30000" dirty="0"/>
              <a:t>1</a:t>
            </a:r>
          </a:p>
        </p:txBody>
      </p:sp>
      <p:sp>
        <p:nvSpPr>
          <p:cNvPr id="60" name="Rectangle: Rounded Corners 59">
            <a:extLst>
              <a:ext uri="{FF2B5EF4-FFF2-40B4-BE49-F238E27FC236}">
                <a16:creationId xmlns:a16="http://schemas.microsoft.com/office/drawing/2014/main" id="{285DF81D-B105-49EA-8698-1538EEC083A7}"/>
              </a:ext>
            </a:extLst>
          </p:cNvPr>
          <p:cNvSpPr/>
          <p:nvPr/>
        </p:nvSpPr>
        <p:spPr>
          <a:xfrm>
            <a:off x="2520015" y="3069844"/>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300" dirty="0"/>
          </a:p>
        </p:txBody>
      </p:sp>
      <p:sp>
        <p:nvSpPr>
          <p:cNvPr id="62" name="Rectangle: Rounded Corners 61">
            <a:extLst>
              <a:ext uri="{FF2B5EF4-FFF2-40B4-BE49-F238E27FC236}">
                <a16:creationId xmlns:a16="http://schemas.microsoft.com/office/drawing/2014/main" id="{7C8DF100-281A-4F42-9037-19A45C785924}"/>
              </a:ext>
            </a:extLst>
          </p:cNvPr>
          <p:cNvSpPr/>
          <p:nvPr/>
        </p:nvSpPr>
        <p:spPr>
          <a:xfrm>
            <a:off x="2520015" y="3906430"/>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300" dirty="0"/>
          </a:p>
        </p:txBody>
      </p:sp>
      <p:sp>
        <p:nvSpPr>
          <p:cNvPr id="64" name="Rectangle: Rounded Corners 63">
            <a:extLst>
              <a:ext uri="{FF2B5EF4-FFF2-40B4-BE49-F238E27FC236}">
                <a16:creationId xmlns:a16="http://schemas.microsoft.com/office/drawing/2014/main" id="{C946B40C-8F59-4EBA-BA94-871CA32B2B54}"/>
              </a:ext>
            </a:extLst>
          </p:cNvPr>
          <p:cNvSpPr/>
          <p:nvPr/>
        </p:nvSpPr>
        <p:spPr>
          <a:xfrm>
            <a:off x="4265044" y="1780525"/>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aantal inwoners</a:t>
            </a:r>
          </a:p>
        </p:txBody>
      </p:sp>
      <p:sp>
        <p:nvSpPr>
          <p:cNvPr id="66" name="Rectangle: Rounded Corners 65">
            <a:extLst>
              <a:ext uri="{FF2B5EF4-FFF2-40B4-BE49-F238E27FC236}">
                <a16:creationId xmlns:a16="http://schemas.microsoft.com/office/drawing/2014/main" id="{23D6BF9E-F786-4B27-B2E0-C4852058DB22}"/>
              </a:ext>
            </a:extLst>
          </p:cNvPr>
          <p:cNvSpPr/>
          <p:nvPr/>
        </p:nvSpPr>
        <p:spPr>
          <a:xfrm>
            <a:off x="4259607" y="2631613"/>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t>
            </a:r>
            <a:br>
              <a:rPr lang="nl-NL" sz="1300" dirty="0"/>
            </a:br>
            <a:r>
              <a:rPr lang="nl-NL" sz="1300" dirty="0"/>
              <a:t>BBP / inwoner</a:t>
            </a:r>
          </a:p>
        </p:txBody>
      </p:sp>
      <p:sp>
        <p:nvSpPr>
          <p:cNvPr id="67" name="Rectangle: Rounded Corners 66">
            <a:extLst>
              <a:ext uri="{FF2B5EF4-FFF2-40B4-BE49-F238E27FC236}">
                <a16:creationId xmlns:a16="http://schemas.microsoft.com/office/drawing/2014/main" id="{93331030-72F4-4926-A073-7E1D526F78C2}"/>
              </a:ext>
            </a:extLst>
          </p:cNvPr>
          <p:cNvSpPr/>
          <p:nvPr/>
        </p:nvSpPr>
        <p:spPr>
          <a:xfrm>
            <a:off x="6229442" y="3061532"/>
            <a:ext cx="1452600" cy="694387"/>
          </a:xfrm>
          <a:prstGeom prst="roundRect">
            <a:avLst>
              <a:gd name="adj" fmla="val 4781"/>
            </a:avLst>
          </a:prstGeom>
          <a:solidFill>
            <a:schemeClr val="accent2"/>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solidFill>
                  <a:schemeClr val="bg1"/>
                </a:solidFill>
              </a:rPr>
              <a:t>Werklast- ontwikkeling</a:t>
            </a:r>
            <a:endParaRPr lang="nl-NL" sz="1300" dirty="0">
              <a:solidFill>
                <a:schemeClr val="bg2"/>
              </a:solidFill>
            </a:endParaRPr>
          </a:p>
        </p:txBody>
      </p:sp>
      <p:sp>
        <p:nvSpPr>
          <p:cNvPr id="68" name="Rectangle: Rounded Corners 67">
            <a:extLst>
              <a:ext uri="{FF2B5EF4-FFF2-40B4-BE49-F238E27FC236}">
                <a16:creationId xmlns:a16="http://schemas.microsoft.com/office/drawing/2014/main" id="{620C6169-4518-47C3-97A2-8CF29095CAC1}"/>
              </a:ext>
            </a:extLst>
          </p:cNvPr>
          <p:cNvSpPr/>
          <p:nvPr/>
        </p:nvSpPr>
        <p:spPr>
          <a:xfrm>
            <a:off x="7969034" y="2652186"/>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aantal inwoners</a:t>
            </a:r>
          </a:p>
        </p:txBody>
      </p:sp>
      <p:sp>
        <p:nvSpPr>
          <p:cNvPr id="70" name="Rectangle: Rounded Corners 69">
            <a:extLst>
              <a:ext uri="{FF2B5EF4-FFF2-40B4-BE49-F238E27FC236}">
                <a16:creationId xmlns:a16="http://schemas.microsoft.com/office/drawing/2014/main" id="{A47F7A09-D10D-4241-ADAB-8F1B6B2B4224}"/>
              </a:ext>
            </a:extLst>
          </p:cNvPr>
          <p:cNvSpPr/>
          <p:nvPr/>
        </p:nvSpPr>
        <p:spPr>
          <a:xfrm>
            <a:off x="7983538" y="3490375"/>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werklast / inwoner</a:t>
            </a:r>
          </a:p>
        </p:txBody>
      </p:sp>
      <p:sp>
        <p:nvSpPr>
          <p:cNvPr id="71" name="Rectangle: Rounded Corners 70">
            <a:extLst>
              <a:ext uri="{FF2B5EF4-FFF2-40B4-BE49-F238E27FC236}">
                <a16:creationId xmlns:a16="http://schemas.microsoft.com/office/drawing/2014/main" id="{C3EC8A92-CD09-493D-BFD8-2D584B3B3450}"/>
              </a:ext>
            </a:extLst>
          </p:cNvPr>
          <p:cNvSpPr/>
          <p:nvPr/>
        </p:nvSpPr>
        <p:spPr>
          <a:xfrm>
            <a:off x="9718715" y="3069897"/>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doelgroepen</a:t>
            </a:r>
          </a:p>
        </p:txBody>
      </p:sp>
      <p:sp>
        <p:nvSpPr>
          <p:cNvPr id="72" name="Rectangle: Rounded Corners 71">
            <a:extLst>
              <a:ext uri="{FF2B5EF4-FFF2-40B4-BE49-F238E27FC236}">
                <a16:creationId xmlns:a16="http://schemas.microsoft.com/office/drawing/2014/main" id="{5B43831C-4B9B-471C-88DD-77D1EC472E3F}"/>
              </a:ext>
            </a:extLst>
          </p:cNvPr>
          <p:cNvSpPr/>
          <p:nvPr/>
        </p:nvSpPr>
        <p:spPr>
          <a:xfrm>
            <a:off x="9718715" y="3906424"/>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Niet verklaarde ontwikkeling</a:t>
            </a:r>
          </a:p>
        </p:txBody>
      </p:sp>
      <p:sp>
        <p:nvSpPr>
          <p:cNvPr id="24" name="TextBox 23">
            <a:extLst>
              <a:ext uri="{FF2B5EF4-FFF2-40B4-BE49-F238E27FC236}">
                <a16:creationId xmlns:a16="http://schemas.microsoft.com/office/drawing/2014/main" id="{75C98D6B-EA99-4946-AF38-5FAD9BBBB229}"/>
              </a:ext>
            </a:extLst>
          </p:cNvPr>
          <p:cNvSpPr txBox="1"/>
          <p:nvPr/>
        </p:nvSpPr>
        <p:spPr>
          <a:xfrm>
            <a:off x="2479270" y="3941154"/>
            <a:ext cx="1542474" cy="433057"/>
          </a:xfrm>
          <a:prstGeom prst="rect">
            <a:avLst/>
          </a:prstGeom>
        </p:spPr>
        <p:txBody>
          <a:bodyPr vert="horz" wrap="square" lIns="91440" tIns="45720" rIns="91440" bIns="45720" rtlCol="0" anchor="t">
            <a:noAutofit/>
          </a:bodyPr>
          <a:lstStyle/>
          <a:p>
            <a:pPr marL="0" indent="0" algn="ctr">
              <a:buNone/>
            </a:pPr>
            <a:r>
              <a:rPr lang="nl-NL" sz="1300" dirty="0"/>
              <a:t>Ontwikkeling </a:t>
            </a:r>
            <a:br>
              <a:rPr lang="nl-NL" sz="1300" dirty="0"/>
            </a:br>
            <a:r>
              <a:rPr lang="nl-NL" sz="1300" dirty="0"/>
              <a:t>ARU / Rijksuitgaven</a:t>
            </a:r>
          </a:p>
        </p:txBody>
      </p:sp>
      <p:sp>
        <p:nvSpPr>
          <p:cNvPr id="57" name="TextBox 56">
            <a:extLst>
              <a:ext uri="{FF2B5EF4-FFF2-40B4-BE49-F238E27FC236}">
                <a16:creationId xmlns:a16="http://schemas.microsoft.com/office/drawing/2014/main" id="{1F5FF060-E556-4ABF-A2B3-B1A81635A2EF}"/>
              </a:ext>
            </a:extLst>
          </p:cNvPr>
          <p:cNvSpPr txBox="1"/>
          <p:nvPr/>
        </p:nvSpPr>
        <p:spPr>
          <a:xfrm>
            <a:off x="2479270" y="3100466"/>
            <a:ext cx="1542474" cy="433057"/>
          </a:xfrm>
          <a:prstGeom prst="rect">
            <a:avLst/>
          </a:prstGeom>
        </p:spPr>
        <p:txBody>
          <a:bodyPr vert="horz" wrap="square" lIns="91440" tIns="45720" rIns="91440" bIns="45720" rtlCol="0" anchor="t">
            <a:noAutofit/>
          </a:bodyPr>
          <a:lstStyle/>
          <a:p>
            <a:pPr marL="0" indent="0" algn="ctr">
              <a:buNone/>
            </a:pPr>
            <a:r>
              <a:rPr lang="nl-NL" sz="1300" dirty="0"/>
              <a:t>Ontwikkeling </a:t>
            </a:r>
            <a:br>
              <a:rPr lang="nl-NL" sz="1300" dirty="0"/>
            </a:br>
            <a:r>
              <a:rPr lang="nl-NL" sz="1300" dirty="0"/>
              <a:t>Rijksuitgaven / BBP</a:t>
            </a:r>
          </a:p>
        </p:txBody>
      </p:sp>
      <p:sp>
        <p:nvSpPr>
          <p:cNvPr id="3" name="Speech Bubble: Rectangle 2">
            <a:extLst>
              <a:ext uri="{FF2B5EF4-FFF2-40B4-BE49-F238E27FC236}">
                <a16:creationId xmlns:a16="http://schemas.microsoft.com/office/drawing/2014/main" id="{DE63078C-412D-4C55-82D4-102CAD72BADA}"/>
              </a:ext>
            </a:extLst>
          </p:cNvPr>
          <p:cNvSpPr/>
          <p:nvPr/>
        </p:nvSpPr>
        <p:spPr>
          <a:xfrm>
            <a:off x="8454401" y="4800852"/>
            <a:ext cx="2246052" cy="1037648"/>
          </a:xfrm>
          <a:prstGeom prst="wedgeRectCallout">
            <a:avLst>
              <a:gd name="adj1" fmla="val -36517"/>
              <a:gd name="adj2" fmla="val -99957"/>
            </a:avLst>
          </a:prstGeom>
          <a:noFill/>
          <a:ln w="19050" cap="flat">
            <a:solidFill>
              <a:srgbClr val="FFBD42"/>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100" dirty="0"/>
              <a:t>Gemeentelijke werklast is vrijwel volledig inwoner gerelateerd. Verdeelmaatstaven die niet direct aan inwoners relateren zijn ook in de werklast per inwoner opgenomen</a:t>
            </a:r>
          </a:p>
        </p:txBody>
      </p:sp>
      <p:cxnSp>
        <p:nvCxnSpPr>
          <p:cNvPr id="113" name="Straight Arrow Connector 112">
            <a:extLst>
              <a:ext uri="{FF2B5EF4-FFF2-40B4-BE49-F238E27FC236}">
                <a16:creationId xmlns:a16="http://schemas.microsoft.com/office/drawing/2014/main" id="{D08C51C4-47E2-46EC-813C-846B4F5BC557}"/>
              </a:ext>
            </a:extLst>
          </p:cNvPr>
          <p:cNvCxnSpPr>
            <a:cxnSpLocks/>
            <a:stCxn id="78" idx="0"/>
          </p:cNvCxnSpPr>
          <p:nvPr/>
        </p:nvCxnSpPr>
        <p:spPr>
          <a:xfrm flipV="1">
            <a:off x="7003794" y="3956180"/>
            <a:ext cx="0" cy="958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99D1AED-DAEB-41D6-88F4-8BEC9304C6C5}"/>
              </a:ext>
            </a:extLst>
          </p:cNvPr>
          <p:cNvGrpSpPr/>
          <p:nvPr/>
        </p:nvGrpSpPr>
        <p:grpSpPr>
          <a:xfrm>
            <a:off x="768857" y="4629044"/>
            <a:ext cx="1445380" cy="1445380"/>
            <a:chOff x="3128238" y="2695200"/>
            <a:chExt cx="3507681" cy="3507681"/>
          </a:xfrm>
        </p:grpSpPr>
        <p:sp>
          <p:nvSpPr>
            <p:cNvPr id="73" name="Flowchart: Connector 72">
              <a:extLst>
                <a:ext uri="{FF2B5EF4-FFF2-40B4-BE49-F238E27FC236}">
                  <a16:creationId xmlns:a16="http://schemas.microsoft.com/office/drawing/2014/main" id="{90C48090-1745-4386-A087-2EDC70E27CA7}"/>
                </a:ext>
              </a:extLst>
            </p:cNvPr>
            <p:cNvSpPr/>
            <p:nvPr/>
          </p:nvSpPr>
          <p:spPr>
            <a:xfrm>
              <a:off x="3128238" y="2695200"/>
              <a:ext cx="3507681" cy="3507681"/>
            </a:xfrm>
            <a:prstGeom prst="flowChartConnector">
              <a:avLst/>
            </a:prstGeom>
            <a:noFill/>
            <a:ln w="28575" cap="flat">
              <a:solidFill>
                <a:srgbClr val="22777B"/>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solidFill>
                  <a:schemeClr val="tx1"/>
                </a:solidFill>
              </a:endParaRPr>
            </a:p>
          </p:txBody>
        </p:sp>
        <p:sp>
          <p:nvSpPr>
            <p:cNvPr id="74" name="Flowchart: Connector 73">
              <a:extLst>
                <a:ext uri="{FF2B5EF4-FFF2-40B4-BE49-F238E27FC236}">
                  <a16:creationId xmlns:a16="http://schemas.microsoft.com/office/drawing/2014/main" id="{E3E6E15B-5F68-417E-BDCF-11DD46F6EAC3}"/>
                </a:ext>
              </a:extLst>
            </p:cNvPr>
            <p:cNvSpPr/>
            <p:nvPr/>
          </p:nvSpPr>
          <p:spPr>
            <a:xfrm>
              <a:off x="3818521" y="3389349"/>
              <a:ext cx="2127115" cy="2127115"/>
            </a:xfrm>
            <a:prstGeom prst="flowChartConnector">
              <a:avLst/>
            </a:prstGeom>
            <a:solidFill>
              <a:srgbClr val="95C5C9">
                <a:alpha val="50000"/>
              </a:srgbClr>
            </a:solidFill>
            <a:ln w="28575"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p>
          </p:txBody>
        </p:sp>
        <p:sp>
          <p:nvSpPr>
            <p:cNvPr id="75" name="TextBox 74">
              <a:extLst>
                <a:ext uri="{FF2B5EF4-FFF2-40B4-BE49-F238E27FC236}">
                  <a16:creationId xmlns:a16="http://schemas.microsoft.com/office/drawing/2014/main" id="{9DFA1176-F2E6-4CC2-8E56-CC3DB118766A}"/>
                </a:ext>
              </a:extLst>
            </p:cNvPr>
            <p:cNvSpPr txBox="1"/>
            <p:nvPr/>
          </p:nvSpPr>
          <p:spPr>
            <a:xfrm>
              <a:off x="4052577" y="4240912"/>
              <a:ext cx="1746365" cy="569707"/>
            </a:xfrm>
            <a:prstGeom prst="rect">
              <a:avLst/>
            </a:prstGeom>
          </p:spPr>
          <p:txBody>
            <a:bodyPr vert="horz" wrap="square" lIns="91440" tIns="45720" rIns="91440" bIns="45720" rtlCol="0">
              <a:noAutofit/>
            </a:bodyPr>
            <a:lstStyle/>
            <a:p>
              <a:pPr algn="l"/>
              <a:endParaRPr lang="nl-NL" sz="1200" noProof="0" dirty="0"/>
            </a:p>
          </p:txBody>
        </p:sp>
      </p:grpSp>
      <p:grpSp>
        <p:nvGrpSpPr>
          <p:cNvPr id="76" name="Group 75">
            <a:extLst>
              <a:ext uri="{FF2B5EF4-FFF2-40B4-BE49-F238E27FC236}">
                <a16:creationId xmlns:a16="http://schemas.microsoft.com/office/drawing/2014/main" id="{66506AD4-6430-436F-9969-C75F7FA46A3D}"/>
              </a:ext>
            </a:extLst>
          </p:cNvPr>
          <p:cNvGrpSpPr/>
          <p:nvPr/>
        </p:nvGrpSpPr>
        <p:grpSpPr>
          <a:xfrm>
            <a:off x="6281104" y="4629044"/>
            <a:ext cx="1445380" cy="1445380"/>
            <a:chOff x="3128238" y="2695200"/>
            <a:chExt cx="3507681" cy="3507681"/>
          </a:xfrm>
        </p:grpSpPr>
        <p:sp>
          <p:nvSpPr>
            <p:cNvPr id="77" name="Flowchart: Connector 76">
              <a:extLst>
                <a:ext uri="{FF2B5EF4-FFF2-40B4-BE49-F238E27FC236}">
                  <a16:creationId xmlns:a16="http://schemas.microsoft.com/office/drawing/2014/main" id="{E80AC4BC-73A1-4567-A13A-99A8C6DAE415}"/>
                </a:ext>
              </a:extLst>
            </p:cNvPr>
            <p:cNvSpPr/>
            <p:nvPr/>
          </p:nvSpPr>
          <p:spPr>
            <a:xfrm>
              <a:off x="3128238" y="2695200"/>
              <a:ext cx="3507681" cy="3507681"/>
            </a:xfrm>
            <a:prstGeom prst="flowChartConnector">
              <a:avLst/>
            </a:prstGeom>
            <a:noFill/>
            <a:ln w="28575" cap="flat">
              <a:solidFill>
                <a:srgbClr val="22777B"/>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solidFill>
                  <a:schemeClr val="tx1"/>
                </a:solidFill>
              </a:endParaRPr>
            </a:p>
          </p:txBody>
        </p:sp>
        <p:sp>
          <p:nvSpPr>
            <p:cNvPr id="78" name="Flowchart: Connector 77">
              <a:extLst>
                <a:ext uri="{FF2B5EF4-FFF2-40B4-BE49-F238E27FC236}">
                  <a16:creationId xmlns:a16="http://schemas.microsoft.com/office/drawing/2014/main" id="{E1039E3A-A6A1-4511-82B8-183D27D89EED}"/>
                </a:ext>
              </a:extLst>
            </p:cNvPr>
            <p:cNvSpPr/>
            <p:nvPr/>
          </p:nvSpPr>
          <p:spPr>
            <a:xfrm>
              <a:off x="3818520" y="3389348"/>
              <a:ext cx="2127115" cy="2127115"/>
            </a:xfrm>
            <a:prstGeom prst="flowChartConnector">
              <a:avLst/>
            </a:prstGeom>
            <a:solidFill>
              <a:srgbClr val="95C5C9">
                <a:alpha val="50000"/>
              </a:srgbClr>
            </a:solidFill>
            <a:ln w="28575" cap="flat">
              <a:solidFill>
                <a:srgbClr val="22777B"/>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200" b="1" dirty="0"/>
            </a:p>
          </p:txBody>
        </p:sp>
        <p:sp>
          <p:nvSpPr>
            <p:cNvPr id="79" name="TextBox 78">
              <a:extLst>
                <a:ext uri="{FF2B5EF4-FFF2-40B4-BE49-F238E27FC236}">
                  <a16:creationId xmlns:a16="http://schemas.microsoft.com/office/drawing/2014/main" id="{9260FA4B-64ED-4621-A8C6-4201149A243D}"/>
                </a:ext>
              </a:extLst>
            </p:cNvPr>
            <p:cNvSpPr txBox="1"/>
            <p:nvPr/>
          </p:nvSpPr>
          <p:spPr>
            <a:xfrm>
              <a:off x="4052577" y="4240912"/>
              <a:ext cx="1746365" cy="569707"/>
            </a:xfrm>
            <a:prstGeom prst="rect">
              <a:avLst/>
            </a:prstGeom>
          </p:spPr>
          <p:txBody>
            <a:bodyPr vert="horz" wrap="square" lIns="91440" tIns="45720" rIns="91440" bIns="45720" rtlCol="0">
              <a:noAutofit/>
            </a:bodyPr>
            <a:lstStyle/>
            <a:p>
              <a:pPr algn="l"/>
              <a:endParaRPr lang="nl-NL" sz="1200" noProof="0" dirty="0"/>
            </a:p>
          </p:txBody>
        </p:sp>
      </p:grpSp>
      <p:cxnSp>
        <p:nvCxnSpPr>
          <p:cNvPr id="112" name="Straight Connector 111">
            <a:extLst>
              <a:ext uri="{FF2B5EF4-FFF2-40B4-BE49-F238E27FC236}">
                <a16:creationId xmlns:a16="http://schemas.microsoft.com/office/drawing/2014/main" id="{CBB92AC8-F2A4-4D36-ABDC-028AE60CE463}"/>
              </a:ext>
            </a:extLst>
          </p:cNvPr>
          <p:cNvCxnSpPr>
            <a:cxnSpLocks/>
          </p:cNvCxnSpPr>
          <p:nvPr/>
        </p:nvCxnSpPr>
        <p:spPr>
          <a:xfrm flipV="1">
            <a:off x="7114946" y="4842824"/>
            <a:ext cx="324000" cy="342000"/>
          </a:xfrm>
          <a:prstGeom prst="line">
            <a:avLst/>
          </a:prstGeom>
          <a:ln w="4445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12ADC6B-88AA-4F21-AC93-22C9E57F7834}"/>
              </a:ext>
            </a:extLst>
          </p:cNvPr>
          <p:cNvCxnSpPr>
            <a:cxnSpLocks/>
          </p:cNvCxnSpPr>
          <p:nvPr/>
        </p:nvCxnSpPr>
        <p:spPr>
          <a:xfrm flipV="1">
            <a:off x="1807579" y="4599366"/>
            <a:ext cx="360000" cy="378000"/>
          </a:xfrm>
          <a:prstGeom prst="line">
            <a:avLst/>
          </a:prstGeom>
          <a:ln w="53975">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746BCF5-7D3E-4ED9-B7AE-BBBF1CF03A17}"/>
              </a:ext>
            </a:extLst>
          </p:cNvPr>
          <p:cNvCxnSpPr>
            <a:cxnSpLocks/>
            <a:stCxn id="73" idx="0"/>
          </p:cNvCxnSpPr>
          <p:nvPr/>
        </p:nvCxnSpPr>
        <p:spPr>
          <a:xfrm flipV="1">
            <a:off x="1491547" y="3956180"/>
            <a:ext cx="0" cy="672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 Placeholder 7">
            <a:extLst>
              <a:ext uri="{FF2B5EF4-FFF2-40B4-BE49-F238E27FC236}">
                <a16:creationId xmlns:a16="http://schemas.microsoft.com/office/drawing/2014/main" id="{A9545182-B79E-4858-82B9-BCC3605FE714}"/>
              </a:ext>
            </a:extLst>
          </p:cNvPr>
          <p:cNvSpPr txBox="1">
            <a:spLocks/>
          </p:cNvSpPr>
          <p:nvPr/>
        </p:nvSpPr>
        <p:spPr>
          <a:xfrm>
            <a:off x="662780" y="6411293"/>
            <a:ext cx="10868400" cy="420076"/>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a:p>
            <a:endParaRPr lang="nl-NL" dirty="0"/>
          </a:p>
          <a:p>
            <a:endParaRPr lang="nl-NL" dirty="0"/>
          </a:p>
          <a:p>
            <a:endParaRPr lang="nl-NL" dirty="0"/>
          </a:p>
          <a:p>
            <a:endParaRPr lang="nl-NL" dirty="0"/>
          </a:p>
          <a:p>
            <a:endParaRPr lang="nl-NL" dirty="0"/>
          </a:p>
          <a:p>
            <a:pPr marL="0" indent="0">
              <a:buNone/>
            </a:pPr>
            <a:r>
              <a:rPr lang="nl-NL" dirty="0">
                <a:solidFill>
                  <a:schemeClr val="bg1"/>
                </a:solidFill>
              </a:rPr>
              <a:t>* Afgeleide raming</a:t>
            </a:r>
          </a:p>
          <a:p>
            <a:pPr marL="0" indent="0">
              <a:buNone/>
            </a:pPr>
            <a:r>
              <a:rPr lang="nl-NL" dirty="0"/>
              <a:t>1. In dit document worden de uitkeringsontwikkeling en ontwikkeling van BBP weergegeven als waarden gecorrigeerd voor inflatie</a:t>
            </a:r>
          </a:p>
          <a:p>
            <a:pPr marL="0" indent="0">
              <a:buNone/>
            </a:pPr>
            <a:r>
              <a:rPr lang="nl-NL" dirty="0">
                <a:solidFill>
                  <a:schemeClr val="bg1"/>
                </a:solidFill>
              </a:rPr>
              <a:t>2. De bestedingsruimteontwikkeling is de ontwikkeling van de effectieve bestedingsruimte (i.e. hoeveel kunnen gemeenten uitgeven relatief t.o.v. het werk dat zij dienen te verrichten)</a:t>
            </a:r>
          </a:p>
          <a:p>
            <a:endParaRPr lang="nl-NL" dirty="0"/>
          </a:p>
        </p:txBody>
      </p:sp>
    </p:spTree>
    <p:extLst>
      <p:ext uri="{BB962C8B-B14F-4D97-AF65-F5344CB8AC3E}">
        <p14:creationId xmlns:p14="http://schemas.microsoft.com/office/powerpoint/2010/main" val="201246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67C9A948-1A15-40AC-A0B9-12EEF4BAA38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7"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67C9A948-1A15-40AC-A0B9-12EEF4BAA3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1E7D7AE4-4642-4920-86EF-165A586B179E}"/>
              </a:ext>
            </a:extLst>
          </p:cNvPr>
          <p:cNvSpPr>
            <a:spLocks noGrp="1"/>
          </p:cNvSpPr>
          <p:nvPr>
            <p:ph type="body" sz="quarter" idx="34"/>
          </p:nvPr>
        </p:nvSpPr>
        <p:spPr>
          <a:xfrm>
            <a:off x="6237221" y="1673329"/>
            <a:ext cx="5292000" cy="360000"/>
          </a:xfrm>
        </p:spPr>
        <p:txBody>
          <a:bodyPr/>
          <a:lstStyle/>
          <a:p>
            <a:r>
              <a:rPr lang="nl-NL" dirty="0"/>
              <a:t>Ontwikkeling van de werklast</a:t>
            </a:r>
          </a:p>
          <a:p>
            <a:endParaRPr lang="nl-NL" dirty="0"/>
          </a:p>
        </p:txBody>
      </p:sp>
      <p:sp>
        <p:nvSpPr>
          <p:cNvPr id="5" name="Text Placeholder 4">
            <a:extLst>
              <a:ext uri="{FF2B5EF4-FFF2-40B4-BE49-F238E27FC236}">
                <a16:creationId xmlns:a16="http://schemas.microsoft.com/office/drawing/2014/main" id="{974BB038-70EE-4790-B471-85BBAB868C91}"/>
              </a:ext>
            </a:extLst>
          </p:cNvPr>
          <p:cNvSpPr>
            <a:spLocks noGrp="1"/>
          </p:cNvSpPr>
          <p:nvPr>
            <p:ph type="body" sz="quarter" idx="30"/>
          </p:nvPr>
        </p:nvSpPr>
        <p:spPr>
          <a:xfrm>
            <a:off x="662780" y="1673329"/>
            <a:ext cx="5292000" cy="360000"/>
          </a:xfrm>
        </p:spPr>
        <p:txBody>
          <a:bodyPr/>
          <a:lstStyle/>
          <a:p>
            <a:r>
              <a:rPr lang="nl-NL" dirty="0"/>
              <a:t>Ontwikkeling van de uitkering</a:t>
            </a:r>
          </a:p>
        </p:txBody>
      </p:sp>
      <p:sp>
        <p:nvSpPr>
          <p:cNvPr id="6" name="Text Placeholder 5">
            <a:extLst>
              <a:ext uri="{FF2B5EF4-FFF2-40B4-BE49-F238E27FC236}">
                <a16:creationId xmlns:a16="http://schemas.microsoft.com/office/drawing/2014/main" id="{A62D43F3-B710-4F29-8968-628710C07A7F}"/>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6D4EE8D9-4232-4876-B14C-EF5787B5FC07}"/>
              </a:ext>
            </a:extLst>
          </p:cNvPr>
          <p:cNvSpPr>
            <a:spLocks noGrp="1"/>
          </p:cNvSpPr>
          <p:nvPr>
            <p:ph type="title"/>
          </p:nvPr>
        </p:nvSpPr>
        <p:spPr/>
        <p:txBody>
          <a:bodyPr vert="horz"/>
          <a:lstStyle/>
          <a:p>
            <a:r>
              <a:rPr lang="nl-NL" dirty="0"/>
              <a:t>De uitkeringsontwikkeling en werklastontwikkeling zijn afhankelijk van onderliggende demografische en economische ontwikkelingen</a:t>
            </a:r>
          </a:p>
        </p:txBody>
      </p:sp>
      <p:sp>
        <p:nvSpPr>
          <p:cNvPr id="10" name="Slide Number Placeholder 9">
            <a:extLst>
              <a:ext uri="{FF2B5EF4-FFF2-40B4-BE49-F238E27FC236}">
                <a16:creationId xmlns:a16="http://schemas.microsoft.com/office/drawing/2014/main" id="{681C019D-7A91-4C64-A265-FD7FA3676544}"/>
              </a:ext>
            </a:extLst>
          </p:cNvPr>
          <p:cNvSpPr>
            <a:spLocks noGrp="1"/>
          </p:cNvSpPr>
          <p:nvPr>
            <p:ph type="sldNum" sz="quarter" idx="12"/>
          </p:nvPr>
        </p:nvSpPr>
        <p:spPr/>
        <p:txBody>
          <a:bodyPr/>
          <a:lstStyle/>
          <a:p>
            <a:fld id="{992CD0B2-8AB2-4C6C-8876-E15753662C9B}" type="slidenum">
              <a:rPr lang="nl-NL" noProof="0" smtClean="0"/>
              <a:pPr/>
              <a:t>9</a:t>
            </a:fld>
            <a:endParaRPr lang="nl-NL" noProof="0" dirty="0"/>
          </a:p>
        </p:txBody>
      </p:sp>
      <p:cxnSp>
        <p:nvCxnSpPr>
          <p:cNvPr id="13" name="Connector: Elbow 12">
            <a:extLst>
              <a:ext uri="{FF2B5EF4-FFF2-40B4-BE49-F238E27FC236}">
                <a16:creationId xmlns:a16="http://schemas.microsoft.com/office/drawing/2014/main" id="{DE64133F-806F-4D62-9D69-B9F21BC3EEF8}"/>
              </a:ext>
            </a:extLst>
          </p:cNvPr>
          <p:cNvCxnSpPr>
            <a:cxnSpLocks/>
            <a:stCxn id="54" idx="1"/>
            <a:endCxn id="48" idx="3"/>
          </p:cNvCxnSpPr>
          <p:nvPr/>
        </p:nvCxnSpPr>
        <p:spPr>
          <a:xfrm rot="10800000" flipV="1">
            <a:off x="2237439" y="2580452"/>
            <a:ext cx="282577" cy="834074"/>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4EB3734E-61AA-4E06-9993-B8D7DF65937F}"/>
              </a:ext>
            </a:extLst>
          </p:cNvPr>
          <p:cNvCxnSpPr>
            <a:cxnSpLocks/>
            <a:stCxn id="48" idx="3"/>
            <a:endCxn id="62" idx="1"/>
          </p:cNvCxnSpPr>
          <p:nvPr/>
        </p:nvCxnSpPr>
        <p:spPr>
          <a:xfrm>
            <a:off x="2237438" y="3414526"/>
            <a:ext cx="282577" cy="839098"/>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1CA55726-A7C2-48F6-9D61-75C475A2671D}"/>
              </a:ext>
            </a:extLst>
          </p:cNvPr>
          <p:cNvCxnSpPr>
            <a:cxnSpLocks/>
            <a:stCxn id="64" idx="1"/>
            <a:endCxn id="54" idx="3"/>
          </p:cNvCxnSpPr>
          <p:nvPr/>
        </p:nvCxnSpPr>
        <p:spPr>
          <a:xfrm rot="10800000" flipV="1">
            <a:off x="3972616" y="2127718"/>
            <a:ext cx="292429" cy="452733"/>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856CB87D-9973-4EEE-AF81-05A486266F48}"/>
              </a:ext>
            </a:extLst>
          </p:cNvPr>
          <p:cNvCxnSpPr>
            <a:cxnSpLocks/>
            <a:stCxn id="66" idx="1"/>
            <a:endCxn id="54" idx="3"/>
          </p:cNvCxnSpPr>
          <p:nvPr/>
        </p:nvCxnSpPr>
        <p:spPr>
          <a:xfrm rot="10800000">
            <a:off x="3972615" y="2580453"/>
            <a:ext cx="286992" cy="398355"/>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3FB5497F-7F2A-4A05-998C-2F7A09AA5475}"/>
              </a:ext>
            </a:extLst>
          </p:cNvPr>
          <p:cNvCxnSpPr>
            <a:cxnSpLocks/>
            <a:stCxn id="70" idx="1"/>
            <a:endCxn id="67" idx="3"/>
          </p:cNvCxnSpPr>
          <p:nvPr/>
        </p:nvCxnSpPr>
        <p:spPr>
          <a:xfrm rot="10800000">
            <a:off x="7682042" y="3408727"/>
            <a:ext cx="301496" cy="428843"/>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6579A3D2-AAB8-47BC-ADD9-83B4D9469959}"/>
              </a:ext>
            </a:extLst>
          </p:cNvPr>
          <p:cNvCxnSpPr>
            <a:cxnSpLocks/>
            <a:stCxn id="68" idx="1"/>
            <a:endCxn id="67" idx="3"/>
          </p:cNvCxnSpPr>
          <p:nvPr/>
        </p:nvCxnSpPr>
        <p:spPr>
          <a:xfrm rot="10800000" flipV="1">
            <a:off x="7682042" y="2999380"/>
            <a:ext cx="286992" cy="409346"/>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2A65C534-8DE2-42D1-93D1-D28B8CCCF2B2}"/>
              </a:ext>
            </a:extLst>
          </p:cNvPr>
          <p:cNvCxnSpPr>
            <a:cxnSpLocks/>
            <a:stCxn id="71" idx="1"/>
            <a:endCxn id="70" idx="3"/>
          </p:cNvCxnSpPr>
          <p:nvPr/>
        </p:nvCxnSpPr>
        <p:spPr>
          <a:xfrm rot="10800000" flipV="1">
            <a:off x="9436139" y="3417091"/>
            <a:ext cx="282577" cy="420478"/>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E391159F-E533-4AA7-84F5-66EF73C2FC33}"/>
              </a:ext>
            </a:extLst>
          </p:cNvPr>
          <p:cNvCxnSpPr>
            <a:cxnSpLocks/>
            <a:stCxn id="72" idx="1"/>
            <a:endCxn id="70" idx="3"/>
          </p:cNvCxnSpPr>
          <p:nvPr/>
        </p:nvCxnSpPr>
        <p:spPr>
          <a:xfrm rot="10800000">
            <a:off x="9436139" y="3837570"/>
            <a:ext cx="282577" cy="416049"/>
          </a:xfrm>
          <a:prstGeom prst="bentConnector3">
            <a:avLst>
              <a:gd name="adj1" fmla="val 50000"/>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5094D51-81B8-451E-8C58-E6874584735E}"/>
              </a:ext>
            </a:extLst>
          </p:cNvPr>
          <p:cNvCxnSpPr>
            <a:cxnSpLocks/>
            <a:stCxn id="48" idx="3"/>
            <a:endCxn id="60" idx="1"/>
          </p:cNvCxnSpPr>
          <p:nvPr/>
        </p:nvCxnSpPr>
        <p:spPr>
          <a:xfrm>
            <a:off x="2237438" y="3414526"/>
            <a:ext cx="282577" cy="2512"/>
          </a:xfrm>
          <a:prstGeom prst="line">
            <a:avLst/>
          </a:prstGeom>
          <a:ln w="19050">
            <a:solidFill>
              <a:srgbClr val="4F4F4F"/>
            </a:solidFill>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65EDB24C-9D9A-47CC-BCA4-5E71855D94E3}"/>
              </a:ext>
            </a:extLst>
          </p:cNvPr>
          <p:cNvSpPr/>
          <p:nvPr/>
        </p:nvSpPr>
        <p:spPr>
          <a:xfrm>
            <a:off x="784838" y="3067332"/>
            <a:ext cx="1452600" cy="694387"/>
          </a:xfrm>
          <a:prstGeom prst="roundRect">
            <a:avLst>
              <a:gd name="adj" fmla="val 4781"/>
            </a:avLst>
          </a:prstGeom>
          <a:solidFill>
            <a:srgbClr val="408E94"/>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solidFill>
                  <a:schemeClr val="bg1"/>
                </a:solidFill>
              </a:rPr>
              <a:t>Uitkerings-ontwikkeling</a:t>
            </a:r>
            <a:r>
              <a:rPr lang="nl-NL" sz="1300" baseline="30000" dirty="0">
                <a:solidFill>
                  <a:schemeClr val="bg1"/>
                </a:solidFill>
              </a:rPr>
              <a:t>1</a:t>
            </a:r>
          </a:p>
        </p:txBody>
      </p:sp>
      <p:sp>
        <p:nvSpPr>
          <p:cNvPr id="54" name="Rectangle: Rounded Corners 53">
            <a:extLst>
              <a:ext uri="{FF2B5EF4-FFF2-40B4-BE49-F238E27FC236}">
                <a16:creationId xmlns:a16="http://schemas.microsoft.com/office/drawing/2014/main" id="{85BE41AF-1C56-4E22-9A2A-C551BCE0BD01}"/>
              </a:ext>
            </a:extLst>
          </p:cNvPr>
          <p:cNvSpPr/>
          <p:nvPr/>
        </p:nvSpPr>
        <p:spPr>
          <a:xfrm>
            <a:off x="2520015" y="2233258"/>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t>
            </a:r>
            <a:br>
              <a:rPr lang="nl-NL" sz="1300" dirty="0"/>
            </a:br>
            <a:r>
              <a:rPr lang="nl-NL" sz="1300" dirty="0"/>
              <a:t>BBP</a:t>
            </a:r>
            <a:r>
              <a:rPr lang="nl-NL" sz="1300" baseline="30000" dirty="0"/>
              <a:t>1</a:t>
            </a:r>
          </a:p>
        </p:txBody>
      </p:sp>
      <p:sp>
        <p:nvSpPr>
          <p:cNvPr id="60" name="Rectangle: Rounded Corners 59">
            <a:extLst>
              <a:ext uri="{FF2B5EF4-FFF2-40B4-BE49-F238E27FC236}">
                <a16:creationId xmlns:a16="http://schemas.microsoft.com/office/drawing/2014/main" id="{285DF81D-B105-49EA-8698-1538EEC083A7}"/>
              </a:ext>
            </a:extLst>
          </p:cNvPr>
          <p:cNvSpPr/>
          <p:nvPr/>
        </p:nvSpPr>
        <p:spPr>
          <a:xfrm>
            <a:off x="2520015" y="3069844"/>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300" dirty="0"/>
          </a:p>
        </p:txBody>
      </p:sp>
      <p:sp>
        <p:nvSpPr>
          <p:cNvPr id="62" name="Rectangle: Rounded Corners 61">
            <a:extLst>
              <a:ext uri="{FF2B5EF4-FFF2-40B4-BE49-F238E27FC236}">
                <a16:creationId xmlns:a16="http://schemas.microsoft.com/office/drawing/2014/main" id="{7C8DF100-281A-4F42-9037-19A45C785924}"/>
              </a:ext>
            </a:extLst>
          </p:cNvPr>
          <p:cNvSpPr/>
          <p:nvPr/>
        </p:nvSpPr>
        <p:spPr>
          <a:xfrm>
            <a:off x="2520015" y="3906430"/>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sz="1300" dirty="0"/>
          </a:p>
        </p:txBody>
      </p:sp>
      <p:sp>
        <p:nvSpPr>
          <p:cNvPr id="64" name="Rectangle: Rounded Corners 63">
            <a:extLst>
              <a:ext uri="{FF2B5EF4-FFF2-40B4-BE49-F238E27FC236}">
                <a16:creationId xmlns:a16="http://schemas.microsoft.com/office/drawing/2014/main" id="{C946B40C-8F59-4EBA-BA94-871CA32B2B54}"/>
              </a:ext>
            </a:extLst>
          </p:cNvPr>
          <p:cNvSpPr/>
          <p:nvPr/>
        </p:nvSpPr>
        <p:spPr>
          <a:xfrm>
            <a:off x="4265044" y="1780525"/>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aantal inwoners</a:t>
            </a:r>
          </a:p>
        </p:txBody>
      </p:sp>
      <p:sp>
        <p:nvSpPr>
          <p:cNvPr id="66" name="Rectangle: Rounded Corners 65">
            <a:extLst>
              <a:ext uri="{FF2B5EF4-FFF2-40B4-BE49-F238E27FC236}">
                <a16:creationId xmlns:a16="http://schemas.microsoft.com/office/drawing/2014/main" id="{23D6BF9E-F786-4B27-B2E0-C4852058DB22}"/>
              </a:ext>
            </a:extLst>
          </p:cNvPr>
          <p:cNvSpPr/>
          <p:nvPr/>
        </p:nvSpPr>
        <p:spPr>
          <a:xfrm>
            <a:off x="4259607" y="2631613"/>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t>
            </a:r>
            <a:br>
              <a:rPr lang="nl-NL" sz="1300" dirty="0"/>
            </a:br>
            <a:r>
              <a:rPr lang="nl-NL" sz="1300" dirty="0"/>
              <a:t>BBP / inwoner</a:t>
            </a:r>
          </a:p>
        </p:txBody>
      </p:sp>
      <p:sp>
        <p:nvSpPr>
          <p:cNvPr id="67" name="Rectangle: Rounded Corners 66">
            <a:extLst>
              <a:ext uri="{FF2B5EF4-FFF2-40B4-BE49-F238E27FC236}">
                <a16:creationId xmlns:a16="http://schemas.microsoft.com/office/drawing/2014/main" id="{93331030-72F4-4926-A073-7E1D526F78C2}"/>
              </a:ext>
            </a:extLst>
          </p:cNvPr>
          <p:cNvSpPr/>
          <p:nvPr/>
        </p:nvSpPr>
        <p:spPr>
          <a:xfrm>
            <a:off x="6229442" y="3061532"/>
            <a:ext cx="1452600" cy="694387"/>
          </a:xfrm>
          <a:prstGeom prst="roundRect">
            <a:avLst>
              <a:gd name="adj" fmla="val 4781"/>
            </a:avLst>
          </a:prstGeom>
          <a:solidFill>
            <a:srgbClr val="408E94"/>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solidFill>
                  <a:schemeClr val="bg1"/>
                </a:solidFill>
              </a:rPr>
              <a:t>Werklast- ontwikkeling</a:t>
            </a:r>
            <a:endParaRPr lang="nl-NL" sz="1300" dirty="0">
              <a:solidFill>
                <a:schemeClr val="bg2"/>
              </a:solidFill>
            </a:endParaRPr>
          </a:p>
        </p:txBody>
      </p:sp>
      <p:sp>
        <p:nvSpPr>
          <p:cNvPr id="68" name="Rectangle: Rounded Corners 67">
            <a:extLst>
              <a:ext uri="{FF2B5EF4-FFF2-40B4-BE49-F238E27FC236}">
                <a16:creationId xmlns:a16="http://schemas.microsoft.com/office/drawing/2014/main" id="{620C6169-4518-47C3-97A2-8CF29095CAC1}"/>
              </a:ext>
            </a:extLst>
          </p:cNvPr>
          <p:cNvSpPr/>
          <p:nvPr/>
        </p:nvSpPr>
        <p:spPr>
          <a:xfrm>
            <a:off x="7969034" y="2652186"/>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aantal inwoners</a:t>
            </a:r>
          </a:p>
        </p:txBody>
      </p:sp>
      <p:sp>
        <p:nvSpPr>
          <p:cNvPr id="70" name="Rectangle: Rounded Corners 69">
            <a:extLst>
              <a:ext uri="{FF2B5EF4-FFF2-40B4-BE49-F238E27FC236}">
                <a16:creationId xmlns:a16="http://schemas.microsoft.com/office/drawing/2014/main" id="{A47F7A09-D10D-4241-ADAB-8F1B6B2B4224}"/>
              </a:ext>
            </a:extLst>
          </p:cNvPr>
          <p:cNvSpPr/>
          <p:nvPr/>
        </p:nvSpPr>
        <p:spPr>
          <a:xfrm>
            <a:off x="7983538" y="3490375"/>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werklast / inwoner</a:t>
            </a:r>
          </a:p>
        </p:txBody>
      </p:sp>
      <p:sp>
        <p:nvSpPr>
          <p:cNvPr id="71" name="Rectangle: Rounded Corners 70">
            <a:extLst>
              <a:ext uri="{FF2B5EF4-FFF2-40B4-BE49-F238E27FC236}">
                <a16:creationId xmlns:a16="http://schemas.microsoft.com/office/drawing/2014/main" id="{C3EC8A92-CD09-493D-BFD8-2D584B3B3450}"/>
              </a:ext>
            </a:extLst>
          </p:cNvPr>
          <p:cNvSpPr/>
          <p:nvPr/>
        </p:nvSpPr>
        <p:spPr>
          <a:xfrm>
            <a:off x="9718715" y="3069897"/>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Ontwikkeling doelgroepen</a:t>
            </a:r>
          </a:p>
        </p:txBody>
      </p:sp>
      <p:sp>
        <p:nvSpPr>
          <p:cNvPr id="72" name="Rectangle: Rounded Corners 71">
            <a:extLst>
              <a:ext uri="{FF2B5EF4-FFF2-40B4-BE49-F238E27FC236}">
                <a16:creationId xmlns:a16="http://schemas.microsoft.com/office/drawing/2014/main" id="{5B43831C-4B9B-471C-88DD-77D1EC472E3F}"/>
              </a:ext>
            </a:extLst>
          </p:cNvPr>
          <p:cNvSpPr/>
          <p:nvPr/>
        </p:nvSpPr>
        <p:spPr>
          <a:xfrm>
            <a:off x="9718715" y="3906424"/>
            <a:ext cx="1452600" cy="694387"/>
          </a:xfrm>
          <a:prstGeom prst="roundRect">
            <a:avLst>
              <a:gd name="adj" fmla="val 4781"/>
            </a:avLst>
          </a:prstGeom>
          <a:solidFill>
            <a:srgbClr val="DBDBDB"/>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sz="1300" dirty="0"/>
              <a:t>Niet verklaarde ontwikkeling</a:t>
            </a:r>
          </a:p>
        </p:txBody>
      </p:sp>
      <p:sp>
        <p:nvSpPr>
          <p:cNvPr id="102" name="Rectangle 101">
            <a:extLst>
              <a:ext uri="{FF2B5EF4-FFF2-40B4-BE49-F238E27FC236}">
                <a16:creationId xmlns:a16="http://schemas.microsoft.com/office/drawing/2014/main" id="{AFE6A55A-EF8A-485A-98F4-5A596314EC13}"/>
              </a:ext>
            </a:extLst>
          </p:cNvPr>
          <p:cNvSpPr/>
          <p:nvPr/>
        </p:nvSpPr>
        <p:spPr>
          <a:xfrm>
            <a:off x="2247935" y="4262818"/>
            <a:ext cx="235059" cy="416620"/>
          </a:xfrm>
          <a:prstGeom prst="rect">
            <a:avLst/>
          </a:prstGeom>
          <a:solidFill>
            <a:schemeClr val="bg1">
              <a:alpha val="61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sz="1300" dirty="0"/>
          </a:p>
        </p:txBody>
      </p:sp>
      <p:sp>
        <p:nvSpPr>
          <p:cNvPr id="103" name="Rectangle 102">
            <a:extLst>
              <a:ext uri="{FF2B5EF4-FFF2-40B4-BE49-F238E27FC236}">
                <a16:creationId xmlns:a16="http://schemas.microsoft.com/office/drawing/2014/main" id="{DC5442BC-E8C3-4487-B7D0-017E1004F65A}"/>
              </a:ext>
            </a:extLst>
          </p:cNvPr>
          <p:cNvSpPr/>
          <p:nvPr/>
        </p:nvSpPr>
        <p:spPr>
          <a:xfrm>
            <a:off x="9394070" y="4271208"/>
            <a:ext cx="274620" cy="404856"/>
          </a:xfrm>
          <a:prstGeom prst="rect">
            <a:avLst/>
          </a:prstGeom>
          <a:solidFill>
            <a:schemeClr val="bg1">
              <a:alpha val="61000"/>
            </a:schemeClr>
          </a:solidFill>
          <a:ln w="31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sz="1300" dirty="0"/>
          </a:p>
        </p:txBody>
      </p:sp>
      <p:sp>
        <p:nvSpPr>
          <p:cNvPr id="24" name="TextBox 23">
            <a:extLst>
              <a:ext uri="{FF2B5EF4-FFF2-40B4-BE49-F238E27FC236}">
                <a16:creationId xmlns:a16="http://schemas.microsoft.com/office/drawing/2014/main" id="{75C98D6B-EA99-4946-AF38-5FAD9BBBB229}"/>
              </a:ext>
            </a:extLst>
          </p:cNvPr>
          <p:cNvSpPr txBox="1"/>
          <p:nvPr/>
        </p:nvSpPr>
        <p:spPr>
          <a:xfrm>
            <a:off x="2479270" y="3941154"/>
            <a:ext cx="1542474" cy="433057"/>
          </a:xfrm>
          <a:prstGeom prst="rect">
            <a:avLst/>
          </a:prstGeom>
        </p:spPr>
        <p:txBody>
          <a:bodyPr vert="horz" wrap="square" lIns="91440" tIns="45720" rIns="91440" bIns="45720" rtlCol="0" anchor="t">
            <a:noAutofit/>
          </a:bodyPr>
          <a:lstStyle/>
          <a:p>
            <a:pPr marL="0" indent="0" algn="ctr">
              <a:buNone/>
            </a:pPr>
            <a:r>
              <a:rPr lang="nl-NL" sz="1300" dirty="0"/>
              <a:t>Ontwikkeling </a:t>
            </a:r>
            <a:br>
              <a:rPr lang="nl-NL" sz="1300" dirty="0"/>
            </a:br>
            <a:r>
              <a:rPr lang="nl-NL" sz="1300" dirty="0"/>
              <a:t>ARU / Rijksuitgaven</a:t>
            </a:r>
          </a:p>
        </p:txBody>
      </p:sp>
      <p:sp>
        <p:nvSpPr>
          <p:cNvPr id="57" name="TextBox 56">
            <a:extLst>
              <a:ext uri="{FF2B5EF4-FFF2-40B4-BE49-F238E27FC236}">
                <a16:creationId xmlns:a16="http://schemas.microsoft.com/office/drawing/2014/main" id="{1F5FF060-E556-4ABF-A2B3-B1A81635A2EF}"/>
              </a:ext>
            </a:extLst>
          </p:cNvPr>
          <p:cNvSpPr txBox="1"/>
          <p:nvPr/>
        </p:nvSpPr>
        <p:spPr>
          <a:xfrm>
            <a:off x="2479270" y="3100466"/>
            <a:ext cx="1542474" cy="433057"/>
          </a:xfrm>
          <a:prstGeom prst="rect">
            <a:avLst/>
          </a:prstGeom>
        </p:spPr>
        <p:txBody>
          <a:bodyPr vert="horz" wrap="square" lIns="91440" tIns="45720" rIns="91440" bIns="45720" rtlCol="0" anchor="t">
            <a:noAutofit/>
          </a:bodyPr>
          <a:lstStyle/>
          <a:p>
            <a:pPr marL="0" indent="0" algn="ctr">
              <a:buNone/>
            </a:pPr>
            <a:r>
              <a:rPr lang="nl-NL" sz="1300" dirty="0"/>
              <a:t>Ontwikkeling </a:t>
            </a:r>
            <a:br>
              <a:rPr lang="nl-NL" sz="1300" dirty="0"/>
            </a:br>
            <a:r>
              <a:rPr lang="nl-NL" sz="1300" dirty="0"/>
              <a:t>Rijksuitgaven / BBP</a:t>
            </a:r>
          </a:p>
        </p:txBody>
      </p:sp>
      <p:sp>
        <p:nvSpPr>
          <p:cNvPr id="41" name="Rectangle: Rounded Corners 40">
            <a:extLst>
              <a:ext uri="{FF2B5EF4-FFF2-40B4-BE49-F238E27FC236}">
                <a16:creationId xmlns:a16="http://schemas.microsoft.com/office/drawing/2014/main" id="{730ACF5D-027A-497D-B6C9-8848B1762C9A}"/>
              </a:ext>
            </a:extLst>
          </p:cNvPr>
          <p:cNvSpPr/>
          <p:nvPr/>
        </p:nvSpPr>
        <p:spPr>
          <a:xfrm>
            <a:off x="3467286" y="2686432"/>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+12,4%</a:t>
            </a:r>
          </a:p>
        </p:txBody>
      </p:sp>
      <p:sp>
        <p:nvSpPr>
          <p:cNvPr id="43" name="Rectangle: Rounded Corners 42">
            <a:extLst>
              <a:ext uri="{FF2B5EF4-FFF2-40B4-BE49-F238E27FC236}">
                <a16:creationId xmlns:a16="http://schemas.microsoft.com/office/drawing/2014/main" id="{F9913E8C-AD9C-4245-9F78-FE3DA85695B2}"/>
              </a:ext>
            </a:extLst>
          </p:cNvPr>
          <p:cNvSpPr/>
          <p:nvPr/>
        </p:nvSpPr>
        <p:spPr>
          <a:xfrm>
            <a:off x="3467530" y="3522076"/>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-10,5%</a:t>
            </a:r>
          </a:p>
        </p:txBody>
      </p:sp>
      <p:sp>
        <p:nvSpPr>
          <p:cNvPr id="44" name="Rectangle: Rounded Corners 43">
            <a:extLst>
              <a:ext uri="{FF2B5EF4-FFF2-40B4-BE49-F238E27FC236}">
                <a16:creationId xmlns:a16="http://schemas.microsoft.com/office/drawing/2014/main" id="{1C9C63AE-7290-4FA2-8231-5C39BBF0F5FB}"/>
              </a:ext>
            </a:extLst>
          </p:cNvPr>
          <p:cNvSpPr/>
          <p:nvPr/>
        </p:nvSpPr>
        <p:spPr>
          <a:xfrm>
            <a:off x="3463146" y="4358673"/>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+3,2%</a:t>
            </a:r>
          </a:p>
        </p:txBody>
      </p:sp>
      <p:sp>
        <p:nvSpPr>
          <p:cNvPr id="45" name="Rectangle: Rounded Corners 44">
            <a:extLst>
              <a:ext uri="{FF2B5EF4-FFF2-40B4-BE49-F238E27FC236}">
                <a16:creationId xmlns:a16="http://schemas.microsoft.com/office/drawing/2014/main" id="{518A8D4D-AAF6-42BE-B374-12A9D63842B3}"/>
              </a:ext>
            </a:extLst>
          </p:cNvPr>
          <p:cNvSpPr/>
          <p:nvPr/>
        </p:nvSpPr>
        <p:spPr>
          <a:xfrm>
            <a:off x="8916389" y="3107198"/>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+4,6%</a:t>
            </a:r>
          </a:p>
        </p:txBody>
      </p:sp>
      <p:sp>
        <p:nvSpPr>
          <p:cNvPr id="46" name="Rectangle: Rounded Corners 45">
            <a:extLst>
              <a:ext uri="{FF2B5EF4-FFF2-40B4-BE49-F238E27FC236}">
                <a16:creationId xmlns:a16="http://schemas.microsoft.com/office/drawing/2014/main" id="{16C41D0F-6430-4809-9E4B-A0D4750AADF0}"/>
              </a:ext>
            </a:extLst>
          </p:cNvPr>
          <p:cNvSpPr/>
          <p:nvPr/>
        </p:nvSpPr>
        <p:spPr>
          <a:xfrm>
            <a:off x="8930893" y="3943239"/>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+9,0%</a:t>
            </a:r>
          </a:p>
        </p:txBody>
      </p:sp>
      <p:sp>
        <p:nvSpPr>
          <p:cNvPr id="47" name="Rectangle: Rounded Corners 46">
            <a:extLst>
              <a:ext uri="{FF2B5EF4-FFF2-40B4-BE49-F238E27FC236}">
                <a16:creationId xmlns:a16="http://schemas.microsoft.com/office/drawing/2014/main" id="{7AF92993-9BB3-4D5B-8A52-C153358764B7}"/>
              </a:ext>
            </a:extLst>
          </p:cNvPr>
          <p:cNvSpPr/>
          <p:nvPr/>
        </p:nvSpPr>
        <p:spPr>
          <a:xfrm>
            <a:off x="10666069" y="3524313"/>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+3,5%</a:t>
            </a:r>
          </a:p>
        </p:txBody>
      </p:sp>
      <p:sp>
        <p:nvSpPr>
          <p:cNvPr id="49" name="Rectangle: Rounded Corners 48">
            <a:extLst>
              <a:ext uri="{FF2B5EF4-FFF2-40B4-BE49-F238E27FC236}">
                <a16:creationId xmlns:a16="http://schemas.microsoft.com/office/drawing/2014/main" id="{62D2527B-2195-4B3B-99C3-8AF5C9FF3DF8}"/>
              </a:ext>
            </a:extLst>
          </p:cNvPr>
          <p:cNvSpPr/>
          <p:nvPr/>
        </p:nvSpPr>
        <p:spPr>
          <a:xfrm>
            <a:off x="10666068" y="4358723"/>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+5,5%</a:t>
            </a:r>
          </a:p>
        </p:txBody>
      </p:sp>
      <p:sp>
        <p:nvSpPr>
          <p:cNvPr id="50" name="Rectangle: Rounded Corners 49">
            <a:extLst>
              <a:ext uri="{FF2B5EF4-FFF2-40B4-BE49-F238E27FC236}">
                <a16:creationId xmlns:a16="http://schemas.microsoft.com/office/drawing/2014/main" id="{D7DE51B7-8A83-47F9-827D-5139492C8EC4}"/>
              </a:ext>
            </a:extLst>
          </p:cNvPr>
          <p:cNvSpPr/>
          <p:nvPr/>
        </p:nvSpPr>
        <p:spPr>
          <a:xfrm>
            <a:off x="1735590" y="3522076"/>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+6,0%</a:t>
            </a:r>
          </a:p>
        </p:txBody>
      </p:sp>
      <p:sp>
        <p:nvSpPr>
          <p:cNvPr id="56" name="Rectangle: Rounded Corners 55">
            <a:extLst>
              <a:ext uri="{FF2B5EF4-FFF2-40B4-BE49-F238E27FC236}">
                <a16:creationId xmlns:a16="http://schemas.microsoft.com/office/drawing/2014/main" id="{44D6E1AA-2DB1-409A-99BC-07FD71D2446A}"/>
              </a:ext>
            </a:extLst>
          </p:cNvPr>
          <p:cNvSpPr/>
          <p:nvPr/>
        </p:nvSpPr>
        <p:spPr>
          <a:xfrm>
            <a:off x="7176795" y="3514396"/>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+14,0%</a:t>
            </a:r>
          </a:p>
        </p:txBody>
      </p:sp>
      <p:sp>
        <p:nvSpPr>
          <p:cNvPr id="59" name="Rectangle: Rounded Corners 58">
            <a:extLst>
              <a:ext uri="{FF2B5EF4-FFF2-40B4-BE49-F238E27FC236}">
                <a16:creationId xmlns:a16="http://schemas.microsoft.com/office/drawing/2014/main" id="{FFA0213F-E640-484C-8FCA-3BF1D5F437B3}"/>
              </a:ext>
            </a:extLst>
          </p:cNvPr>
          <p:cNvSpPr/>
          <p:nvPr/>
        </p:nvSpPr>
        <p:spPr>
          <a:xfrm>
            <a:off x="5212399" y="2236070"/>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+4,6%</a:t>
            </a:r>
          </a:p>
        </p:txBody>
      </p:sp>
      <p:sp>
        <p:nvSpPr>
          <p:cNvPr id="74" name="Rectangle: Rounded Corners 73">
            <a:extLst>
              <a:ext uri="{FF2B5EF4-FFF2-40B4-BE49-F238E27FC236}">
                <a16:creationId xmlns:a16="http://schemas.microsoft.com/office/drawing/2014/main" id="{0A9B50E2-911E-42E8-B0E4-5815E2A54D7A}"/>
              </a:ext>
            </a:extLst>
          </p:cNvPr>
          <p:cNvSpPr/>
          <p:nvPr/>
        </p:nvSpPr>
        <p:spPr>
          <a:xfrm>
            <a:off x="5206962" y="3084477"/>
            <a:ext cx="505246" cy="241523"/>
          </a:xfrm>
          <a:prstGeom prst="roundRect">
            <a:avLst>
              <a:gd name="adj" fmla="val 4781"/>
            </a:avLst>
          </a:prstGeom>
          <a:solidFill>
            <a:schemeClr val="bg1"/>
          </a:solidFill>
          <a:ln w="19050" cap="flat">
            <a:solidFill>
              <a:srgbClr val="FFBD42"/>
            </a:solidFill>
            <a:prstDash val="solid"/>
            <a:miter/>
          </a:ln>
          <a:effectLst>
            <a:softEdge rad="0"/>
          </a:effectLst>
        </p:spPr>
        <p:txBody>
          <a:bodyPr rot="0" spcFirstLastPara="0" vertOverflow="overflow" horzOverflow="overflow" vert="horz" wrap="square" lIns="72000" tIns="72000" rIns="72000" bIns="72000" numCol="1" spcCol="0" rtlCol="0" fromWordArt="0" anchor="b" anchorCtr="0" forceAA="0" compatLnSpc="1">
            <a:prstTxWarp prst="textNoShape">
              <a:avLst/>
            </a:prstTxWarp>
            <a:noAutofit/>
          </a:bodyPr>
          <a:lstStyle/>
          <a:p>
            <a:pPr marL="0" indent="0" algn="ctr">
              <a:buNone/>
            </a:pPr>
            <a:r>
              <a:rPr lang="nl-NL" sz="1300" b="1" baseline="-25000" dirty="0">
                <a:solidFill>
                  <a:schemeClr val="tx1"/>
                </a:solidFill>
              </a:rPr>
              <a:t>+7,5%</a:t>
            </a:r>
          </a:p>
        </p:txBody>
      </p:sp>
      <p:sp>
        <p:nvSpPr>
          <p:cNvPr id="19" name="TextBox 18">
            <a:extLst>
              <a:ext uri="{FF2B5EF4-FFF2-40B4-BE49-F238E27FC236}">
                <a16:creationId xmlns:a16="http://schemas.microsoft.com/office/drawing/2014/main" id="{2B825B27-B404-4131-9CC4-F9A6A8D27871}"/>
              </a:ext>
            </a:extLst>
          </p:cNvPr>
          <p:cNvSpPr txBox="1"/>
          <p:nvPr/>
        </p:nvSpPr>
        <p:spPr>
          <a:xfrm>
            <a:off x="5571642" y="3112578"/>
            <a:ext cx="153178" cy="136047"/>
          </a:xfrm>
          <a:prstGeom prst="rect">
            <a:avLst/>
          </a:prstGeom>
        </p:spPr>
        <p:txBody>
          <a:bodyPr vert="horz" wrap="square" lIns="91440" tIns="45720" rIns="91440" bIns="45720" rtlCol="0" anchor="ctr">
            <a:noAutofit/>
          </a:bodyPr>
          <a:lstStyle/>
          <a:p>
            <a:pPr marL="0" indent="0" algn="ctr">
              <a:buNone/>
            </a:pPr>
            <a:r>
              <a:rPr lang="nl-NL" sz="1000" b="1" noProof="0" dirty="0"/>
              <a:t>*</a:t>
            </a:r>
          </a:p>
        </p:txBody>
      </p:sp>
      <p:sp>
        <p:nvSpPr>
          <p:cNvPr id="78" name="TextBox 77">
            <a:extLst>
              <a:ext uri="{FF2B5EF4-FFF2-40B4-BE49-F238E27FC236}">
                <a16:creationId xmlns:a16="http://schemas.microsoft.com/office/drawing/2014/main" id="{468AA16A-ABFC-4BE3-99EF-B652A55E080B}"/>
              </a:ext>
            </a:extLst>
          </p:cNvPr>
          <p:cNvSpPr txBox="1"/>
          <p:nvPr/>
        </p:nvSpPr>
        <p:spPr>
          <a:xfrm>
            <a:off x="9309595" y="3956501"/>
            <a:ext cx="153178" cy="136047"/>
          </a:xfrm>
          <a:prstGeom prst="rect">
            <a:avLst/>
          </a:prstGeom>
          <a:ln>
            <a:noFill/>
          </a:ln>
        </p:spPr>
        <p:txBody>
          <a:bodyPr vert="horz" wrap="square" lIns="91440" tIns="45720" rIns="91440" bIns="45720" rtlCol="0" anchor="ctr">
            <a:noAutofit/>
          </a:bodyPr>
          <a:lstStyle/>
          <a:p>
            <a:pPr marL="0" indent="0" algn="ctr">
              <a:buNone/>
            </a:pPr>
            <a:r>
              <a:rPr lang="nl-NL" sz="1000" b="1" noProof="0" dirty="0"/>
              <a:t>*</a:t>
            </a:r>
          </a:p>
        </p:txBody>
      </p:sp>
      <p:sp>
        <p:nvSpPr>
          <p:cNvPr id="79" name="TextBox 78">
            <a:extLst>
              <a:ext uri="{FF2B5EF4-FFF2-40B4-BE49-F238E27FC236}">
                <a16:creationId xmlns:a16="http://schemas.microsoft.com/office/drawing/2014/main" id="{AC0E1461-8816-43A9-BAAE-E6B4AC506FA9}"/>
              </a:ext>
            </a:extLst>
          </p:cNvPr>
          <p:cNvSpPr txBox="1"/>
          <p:nvPr/>
        </p:nvSpPr>
        <p:spPr>
          <a:xfrm>
            <a:off x="11032463" y="4381899"/>
            <a:ext cx="153178" cy="136047"/>
          </a:xfrm>
          <a:prstGeom prst="rect">
            <a:avLst/>
          </a:prstGeom>
        </p:spPr>
        <p:txBody>
          <a:bodyPr vert="horz" wrap="square" lIns="91440" tIns="45720" rIns="91440" bIns="45720" rtlCol="0" anchor="ctr">
            <a:noAutofit/>
          </a:bodyPr>
          <a:lstStyle/>
          <a:p>
            <a:pPr marL="0" indent="0" algn="ctr">
              <a:buNone/>
            </a:pPr>
            <a:r>
              <a:rPr lang="nl-NL" sz="1000" b="1" noProof="0" dirty="0"/>
              <a:t>*</a:t>
            </a:r>
          </a:p>
        </p:txBody>
      </p:sp>
      <p:sp>
        <p:nvSpPr>
          <p:cNvPr id="2" name="TextBox 1">
            <a:extLst>
              <a:ext uri="{FF2B5EF4-FFF2-40B4-BE49-F238E27FC236}">
                <a16:creationId xmlns:a16="http://schemas.microsoft.com/office/drawing/2014/main" id="{59BEA984-AB57-4821-85BA-451C2F5848A8}"/>
              </a:ext>
            </a:extLst>
          </p:cNvPr>
          <p:cNvSpPr txBox="1"/>
          <p:nvPr/>
        </p:nvSpPr>
        <p:spPr>
          <a:xfrm>
            <a:off x="3357297" y="5573741"/>
            <a:ext cx="1517621" cy="352208"/>
          </a:xfrm>
          <a:prstGeom prst="rect">
            <a:avLst/>
          </a:prstGeom>
        </p:spPr>
        <p:txBody>
          <a:bodyPr vert="horz" wrap="square" lIns="91440" tIns="45720" rIns="91440" bIns="45720" rtlCol="0">
            <a:noAutofit/>
          </a:bodyPr>
          <a:lstStyle/>
          <a:p>
            <a:pPr marL="0" indent="0" algn="ctr">
              <a:buNone/>
            </a:pPr>
            <a:r>
              <a:rPr lang="nl-NL" sz="1300" noProof="0" dirty="0"/>
              <a:t>Bestedingsruimte-ontwikkeling</a:t>
            </a:r>
            <a:r>
              <a:rPr lang="nl-NL" sz="1300" baseline="30000" noProof="0" dirty="0"/>
              <a:t>2</a:t>
            </a:r>
            <a:endParaRPr lang="nl-NL" sz="1300" noProof="0" dirty="0"/>
          </a:p>
        </p:txBody>
      </p:sp>
      <p:sp>
        <p:nvSpPr>
          <p:cNvPr id="75" name="Text Placeholder 7">
            <a:extLst>
              <a:ext uri="{FF2B5EF4-FFF2-40B4-BE49-F238E27FC236}">
                <a16:creationId xmlns:a16="http://schemas.microsoft.com/office/drawing/2014/main" id="{F811BF34-34E8-446E-8872-38EB651CDD62}"/>
              </a:ext>
            </a:extLst>
          </p:cNvPr>
          <p:cNvSpPr txBox="1">
            <a:spLocks/>
          </p:cNvSpPr>
          <p:nvPr/>
        </p:nvSpPr>
        <p:spPr>
          <a:xfrm>
            <a:off x="662780" y="6411293"/>
            <a:ext cx="10868400" cy="420076"/>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a:p>
            <a:endParaRPr lang="nl-NL" dirty="0"/>
          </a:p>
          <a:p>
            <a:endParaRPr lang="nl-NL" dirty="0"/>
          </a:p>
          <a:p>
            <a:endParaRPr lang="nl-NL" dirty="0"/>
          </a:p>
          <a:p>
            <a:endParaRPr lang="nl-NL" dirty="0"/>
          </a:p>
          <a:p>
            <a:endParaRPr lang="nl-NL" dirty="0"/>
          </a:p>
          <a:p>
            <a:pPr marL="0" indent="0">
              <a:buNone/>
            </a:pPr>
            <a:r>
              <a:rPr lang="nl-NL" dirty="0"/>
              <a:t>* Afgeleide raming</a:t>
            </a:r>
          </a:p>
          <a:p>
            <a:pPr marL="0" indent="0">
              <a:buNone/>
            </a:pPr>
            <a:r>
              <a:rPr lang="nl-NL" dirty="0"/>
              <a:t>1. In dit document worden de uitkeringsontwikkeling en ontwikkeling van BBP weergegeven als waarden gecorrigeerd voor inflatie</a:t>
            </a:r>
          </a:p>
          <a:p>
            <a:pPr marL="0" indent="0">
              <a:buNone/>
            </a:pPr>
            <a:r>
              <a:rPr lang="nl-NL" dirty="0"/>
              <a:t>2. De bestedingsruimteontwikkeling is de ontwikkeling van de effectieve bestedingsruimte (i.e. hoeveel kunnen gemeenten uitgeven relatief t.o.v. het werk dat zij dienen te verrichten)</a:t>
            </a:r>
          </a:p>
          <a:p>
            <a:endParaRPr lang="nl-NL" dirty="0"/>
          </a:p>
        </p:txBody>
      </p:sp>
      <p:cxnSp>
        <p:nvCxnSpPr>
          <p:cNvPr id="11" name="Connector: Elbow 10">
            <a:extLst>
              <a:ext uri="{FF2B5EF4-FFF2-40B4-BE49-F238E27FC236}">
                <a16:creationId xmlns:a16="http://schemas.microsoft.com/office/drawing/2014/main" id="{A9B7D3BD-18E7-464D-88FE-20B9049495B5}"/>
              </a:ext>
            </a:extLst>
          </p:cNvPr>
          <p:cNvCxnSpPr>
            <a:cxnSpLocks/>
            <a:stCxn id="48" idx="2"/>
            <a:endCxn id="80" idx="1"/>
          </p:cNvCxnSpPr>
          <p:nvPr/>
        </p:nvCxnSpPr>
        <p:spPr>
          <a:xfrm rot="16200000" flipH="1">
            <a:off x="1669175" y="3603682"/>
            <a:ext cx="1562596" cy="1878670"/>
          </a:xfrm>
          <a:prstGeom prst="bentConnector2">
            <a:avLst/>
          </a:prstGeom>
          <a:ln w="19050">
            <a:solidFill>
              <a:srgbClr val="4F4F4F"/>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43E9DE5E-8F0B-470E-B21E-754F8DD870BB}"/>
              </a:ext>
            </a:extLst>
          </p:cNvPr>
          <p:cNvCxnSpPr>
            <a:cxnSpLocks/>
            <a:stCxn id="67" idx="2"/>
            <a:endCxn id="80" idx="3"/>
          </p:cNvCxnSpPr>
          <p:nvPr/>
        </p:nvCxnSpPr>
        <p:spPr>
          <a:xfrm rot="5400000">
            <a:off x="5114878" y="3483451"/>
            <a:ext cx="1568396" cy="2113333"/>
          </a:xfrm>
          <a:prstGeom prst="bentConnector2">
            <a:avLst/>
          </a:prstGeom>
          <a:ln w="19050">
            <a:solidFill>
              <a:srgbClr val="4F4F4F"/>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80F2CD1F-17FC-4D9D-9D4C-5B134D1B1A41}"/>
              </a:ext>
            </a:extLst>
          </p:cNvPr>
          <p:cNvSpPr/>
          <p:nvPr/>
        </p:nvSpPr>
        <p:spPr>
          <a:xfrm>
            <a:off x="3389808" y="5121147"/>
            <a:ext cx="1452601" cy="406336"/>
          </a:xfrm>
          <a:prstGeom prst="roundRect">
            <a:avLst>
              <a:gd name="adj" fmla="val 4781"/>
            </a:avLst>
          </a:prstGeom>
          <a:solidFill>
            <a:srgbClr val="BF211E"/>
          </a:solidFill>
          <a:ln w="19050" cap="flat">
            <a:solidFill>
              <a:srgbClr val="4F4F4F"/>
            </a:solidFill>
            <a:prstDash val="solid"/>
            <a:miter/>
          </a:ln>
          <a:effectLst>
            <a:softEdge rad="0"/>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300" b="1" dirty="0">
                <a:solidFill>
                  <a:srgbClr val="FFFFFF"/>
                </a:solidFill>
              </a:rPr>
              <a:t>- 7,5%</a:t>
            </a:r>
          </a:p>
        </p:txBody>
      </p:sp>
      <p:sp>
        <p:nvSpPr>
          <p:cNvPr id="63" name="TextBox 62">
            <a:extLst>
              <a:ext uri="{FF2B5EF4-FFF2-40B4-BE49-F238E27FC236}">
                <a16:creationId xmlns:a16="http://schemas.microsoft.com/office/drawing/2014/main" id="{761014EC-1065-40D5-902B-102203C47084}"/>
              </a:ext>
            </a:extLst>
          </p:cNvPr>
          <p:cNvSpPr txBox="1"/>
          <p:nvPr/>
        </p:nvSpPr>
        <p:spPr>
          <a:xfrm>
            <a:off x="7555498" y="3514298"/>
            <a:ext cx="153178" cy="136047"/>
          </a:xfrm>
          <a:prstGeom prst="rect">
            <a:avLst/>
          </a:prstGeom>
          <a:ln>
            <a:noFill/>
          </a:ln>
        </p:spPr>
        <p:txBody>
          <a:bodyPr vert="horz" wrap="square" lIns="91440" tIns="45720" rIns="91440" bIns="45720" rtlCol="0" anchor="ctr">
            <a:noAutofit/>
          </a:bodyPr>
          <a:lstStyle/>
          <a:p>
            <a:pPr marL="0" indent="0" algn="ctr">
              <a:buNone/>
            </a:pPr>
            <a:r>
              <a:rPr lang="nl-NL" sz="1000" b="1" noProof="0" dirty="0"/>
              <a:t>*</a:t>
            </a:r>
          </a:p>
        </p:txBody>
      </p:sp>
    </p:spTree>
    <p:extLst>
      <p:ext uri="{BB962C8B-B14F-4D97-AF65-F5344CB8AC3E}">
        <p14:creationId xmlns:p14="http://schemas.microsoft.com/office/powerpoint/2010/main" val="3822938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5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FF&quot; g=&quot;CE&quot; b=&quot;74&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snwtcdqoPc9fD5gve4NOQ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sHS1C1Z4_U7ltZ2vbwX3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8sgHK8tORI8VOTB_HGKlr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zurpmzGyWm5rpM9uoCqUi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K1gQWfzFtqIArYuJp53z4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3wQMseZFzSimnUinGC0SN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84qG7P07hm4PVgK99sWG7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tK_J0GqGBmZpEbv_.lyV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Dg0WiOYYVF5.t6TkLDcaY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u67haKEIQLL8bwD6SmCK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10KG35ZW1vcfma4B8SuV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96hQkWYb7sRrlov20CS.i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eRPUlGtZ54lv8nmF4Y3.v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ruJzqQxgq_3.AxFbHGM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CIKgSvSaJfihMfumTuFqz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nOnZaTKIQGevUNbZ4e0MC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u2I6X9HLnIEs1FcfzCYK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vL4tTiw8KEz.eFO5anu1b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jeJLKuHt1dkVBMfSoSBhK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gc30eFHwgnF98czQk9ls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oa42tfNtWRpe4zGBuOlsY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QpgRvZvX_Cr9pz09yUaf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k5ngd4x8TcId3SkSIpKo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BpnyYovOtsKajW.X8GfIC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3RMYBpYYLfYc1VXfKnqQh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dwJhi72Y7DBkQeWzu78x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YBgVyS9FYnHNobf2O4oDT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EViLcVv.13dUmpiRGfcZq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EcojePixqQxAyIGN_qZC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WsJlj8LgybLPlqX95Pvi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4muCdfQ.7.UL8446FRJbV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Zeb7qoU_wQyLUcQH0R6A3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j5IEiPba.N7_QrFJkUVcH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AiVRhfAft52r9kK3Y6_IG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FGKseJSbs4k93.da_Zaa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SmVEIevGS_O07JINBCNKu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wDK402QoQSi049ElzeUyB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DMP36uHlEZXljby5sqnuI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m5__FR.GGsTV9iez2YxMe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54xEww5jPGViqZasU2TsT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Qo50wtPa_ShJERS59uo4S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ofy.Nae5vYg3aIq711oEt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0a4rdKBVT5PYZTshwhdec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Y7ZBBMdHCxM2gUb3o8KsR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dIQMAVfCoH5chMGx_Zto4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nxmEVxYnwlpvrkSWWDh1X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TVkuzM97y.uXWqm2BOiZU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ntvwQO9bgoK83Wj0yX1ES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VQOsMmxa09Dte4uUJoeP3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OXm1t1X1DkbU4Npn4xC3T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JrvRyjf7Unt.mA7IxPNbx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LNvWwd0TNK1Qa53SuJ3Dk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9wrq8lWc34FjtioW9ptip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PUV2b5UendFSkrG2Abwy_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TlgQNmhNawXXshkotBh6H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Rgk3bJY_Xw.zwkOiLvENO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8f5CCoXbv4Cb6sOf5OwO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q_pKqGsfL8FrDCtiQCJhw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KVPg_FDffof7SMUwHqZLt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mtZzEiRXoLtg.C5NyTPnP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DxqINiIzRi2W.MblrXb5z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IQAHBTRvoGvDZYn6OQHEQ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gC1FyYwIYD35pV82J5UWT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Sv1nx0EqMSFGT3x9NjIlG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jQKk7GS78igaUjsDkPf2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PbV_q1WEIRVbrS1QmcUd4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Gg_XFgDtH8J1WYNM.1TqN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nJ988StuDVDNdrMc1lU_m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WznhaowhMif9U3fHp8pRg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L7F7sR3DxokFegBkgxQh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qFAgvPJ3NP.SKthQuz_bi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SfQBewHoU9moIpKajwKNz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EXKoG4nmMwhdXv4HTUaRF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d3Nonob8j3BkyimUMS012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3GhGg2ql9aye.yM7HIhyI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_dwOYQ3JQTBq903JbA3TW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59qe_uXi.CpmWgn1HVl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LX8WiZx3VIkd6sI.GxKAL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BWQe6IXvAhYipwypBKqMo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FBl87Pw_3fIiCXHszAIxL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q1oWSY1a.LWYO5YYULq62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8tAY7W5.ZoVhLdvsKv.bI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ZTeXMlBtZx1d.LgZwGEo0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APhEYbBSdxVDq9ci8cd6x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f1v.OYJGpMkerR.gxKaz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r1dWRwcUj443KysB_OzO0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ZKAQPPD.u87HSFghSYQ7f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l0Ti6Y3F7w6ZuiF0SgDnW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9JR1uVzUZvkgoDDA8l4XL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ZFWNsFok.z8Um7dum5Dy9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5c9BTqK9swMIA2nszvLPx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mmc208al6wvETOv98gIod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yw_ENwnfqJM.OZlFMCo9Z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ocEjYTfdoUVFNcYn.qQpJ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EeKDwejYPs_p9bgCX__t2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Q874NnYmi_6iDAP5HTw7Q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KpO1q023bNr7ypVYrpfp_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7C6oqMbSHYxFdqVnTGTlf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ijwomYmncpjNefH_GapBD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qbulu8wDh7ccsE52g.AHF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7jrSnreL662K_5IhMEEOv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ix7NjUolR__dilmC1qX9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w.GxYOt7JR4bdbmYrH4vC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OHGEGwHkRH7kKkEfhftv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JqbjshnnhQMXLiE2stJ5A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rWeFRSr8lKm5.fDI7Ij2F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NuwqufXxldkIrGP8hrAgo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TTKxY4voBJhFwXeTRuaS7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VywAlme2fkhQmtK0uRuaX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6T1ZNzWs_C0PZE9.Ka0AN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tZ29s.dsfdLzGIHNVYt1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dPpQBaHDWb7sb2e5t.qMY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JUAFrRxKtuc0_s3xOhy8F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Q1Hmi6hKoSF47xINs7fDt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yCytKWW4GvydyAbqWfyKb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i6p5w7ROHj1P5lWkqN1uh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30BrN14dekbaG9s8DSnXo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pcCaEXcK7AuwDaoG6PLAm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cK6rzT4jzO30n5Pflg7hT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K9M1i9jLvlS9EuoIG5jGn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V9nrZv61JRAOACDV7Ywwn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cdAaOiCg9RGzHuZ31Mr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rO2Twhx2p2DoQTTmdb0sh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14Z9ibilo5nI1f6SdIBc3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8_FNh.QbUodqzG4isJgn1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zUKx3PxStb.5uobzhCqTT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QgCVWPo5HIrX2J46tatvO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tT9jnDwYEQOGog1CatSuU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L2z3B_JHxXw4fR1dI5PRz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d6hNJTbgvBotnabz0YGuQ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YERqvhCOM6pB8QjFg9qA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ChVaQsb2qhMZ3bCRJ38B7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yWt00u_1cckV.h7I0xIMM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LGjiUi7pxRYCHT8NQZNG7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r8BjvQRFQpwNoO4ssAGav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fXIGhgBp_b61jlAdF007.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__tObRg7bNwVxcCDFFaXm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320owJKBeCDQs5v2l2Q2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VkwaHVIMyVCqMuPr8u_uz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cLCvtDLJG08v1t9FHM45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EI9FXhjQpBQ8TmDuUAg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95NDsjoOzC6lsei72nZLw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_C3GA5DG8LYIri6tOup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_S_Y8tQuJRv0w7qdqyR4M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mtrY1dOHMcwHIq06L42p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OgCiR0HONQe3VgxzK6_rL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m7LmwQyWsvKM5cugmNCoW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B09KeOtOxVTRg3U1yAjnZ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6LjngorgCnRBH7RL0QsVt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Z3XNG9fwvyqgQXKAV4fbT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V6YeuG2VTnYVunSjEUnft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6xOE2YkU_HqCb5RS20UC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9dYbcSOrPsJ9zapxkXy2t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lkCCBAw.5T49TQYT6ga6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0YZhD.x8d1rUViDLv1q8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14Q2iEOfgtwMKn2iOQe_c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QehTpDmBlIOYFQMfWeTMW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IQZoR0enRYsdqfbhd7BHZ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fjWOlW3fw785qemRjgIX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RxOdbtvyStnn9b6.xeyLM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0Wlq0PyI9ZqG1NG6gKT9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ify0ghYSJwnqOTKHAm6Y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gB1IlgmrbHaxJRy.6jaq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o_fTEdbdn65pAkjHio10n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4CYCWApHKad67kJJzkgZ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5SpZjiz95ErEgIIPpoKGX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7tuBGybgKT8z8wm6O5dEE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7kS_ole1SVxaTblhZg2H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kTBOmlG6KnlLIPHjyXIsw"/>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4266" cap="flat">
          <a:noFill/>
          <a:prstDash val="solid"/>
          <a:miter/>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defRPr smtClean="0"/>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24-08 gmntfonds" id="{1D76F302-7CC8-4518-B741-F810BA43D171}" vid="{1B98A25E-6033-43EB-9831-1EB187C35697}"/>
    </a:ext>
  </a:extLst>
</a:theme>
</file>

<file path=ppt/theme/theme2.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Gmntfonds v-24-08</Template>
  <TotalTime>24913</TotalTime>
  <Words>4331</Words>
  <Application>Microsoft Office PowerPoint</Application>
  <PresentationFormat>Widescreen</PresentationFormat>
  <Paragraphs>1204</Paragraphs>
  <Slides>30</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Noto Sans Symbols</vt:lpstr>
      <vt:lpstr>Wingdings</vt:lpstr>
      <vt:lpstr>Corbel</vt:lpstr>
      <vt:lpstr>itspublic 20200925</vt:lpstr>
      <vt:lpstr>think-cell Slide</vt:lpstr>
      <vt:lpstr>Gemeentefonds: Blijft gemeentelijk werk betaalbaar?</vt:lpstr>
      <vt:lpstr>Focus van dit document</vt:lpstr>
      <vt:lpstr>Belangrijkste conclusie van het onderzoek</vt:lpstr>
      <vt:lpstr>Samenvatting</vt:lpstr>
      <vt:lpstr>Agenda</vt:lpstr>
      <vt:lpstr>Introductie algemene uitkering gemeentefonds</vt:lpstr>
      <vt:lpstr>Agenda</vt:lpstr>
      <vt:lpstr>De uitkering en werklast ontwikkelen onafhankelijk van elkaar, deels met dezelfde drijvers</vt:lpstr>
      <vt:lpstr>De uitkeringsontwikkeling en werklastontwikkeling zijn afhankelijk van onderliggende demografische en economische ontwikkelingen</vt:lpstr>
      <vt:lpstr> Gemeenten in reële zin ca. 7,5% achteruit gegaan tussen 2011 – 2020…</vt:lpstr>
      <vt:lpstr> …wat resulteert in een achteruitgang van 1,3 miljard</vt:lpstr>
      <vt:lpstr>Zoom-in uitkeringsontwikkeling</vt:lpstr>
      <vt:lpstr>De reële uitkeringsontwikeling is lager dan de BBP groei vanwege een relatieve krimp in de Rijksuitgaven in de periode van 2011 - 2019</vt:lpstr>
      <vt:lpstr>  Het merendeel van de Rijksuitgaven is minder toegenomen dan het BBP, het relatieve aandeel neemt daarmee af</vt:lpstr>
      <vt:lpstr>Zoom-in werklastontwikkeling</vt:lpstr>
      <vt:lpstr>De werklast van gemeenten stijgt door groei van inwonersaantal en toename van werklast per inwoner</vt:lpstr>
      <vt:lpstr>Werklast per inwoner neemt toe omdat werkintensievere doelgroepen sneller toenemen dan de totale bevolking </vt:lpstr>
      <vt:lpstr>Agenda</vt:lpstr>
      <vt:lpstr>Taakmutaties hebben zowel impact aan de uitkerings- als werklastkant</vt:lpstr>
      <vt:lpstr>Taakmutaties zijn in eerste jaar (bij juiste raming) budgetneutraal…</vt:lpstr>
      <vt:lpstr>… echter lopen in het opvolgende jaar mee in het accres en zijn dan onderhevig aan voor- of achteruitgang</vt:lpstr>
      <vt:lpstr>Inclusief toegevoegde taken is de totale achteruitgang 0,3 miljard lager en komt uit op 1 miljard</vt:lpstr>
      <vt:lpstr>Agenda</vt:lpstr>
      <vt:lpstr>Observaties en suggesties voor mogelijke verbetering</vt:lpstr>
      <vt:lpstr>Werking algemene uitkering gemeentefonds</vt:lpstr>
      <vt:lpstr>Werking uitkeringsfactor</vt:lpstr>
      <vt:lpstr>Agenda</vt:lpstr>
      <vt:lpstr>Bijlage 1 De gecorrigeerde uitkeringsontwikkeling is 6,0% </vt:lpstr>
      <vt:lpstr>  Bijlage 2 Overzichtstabel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Kees van der Meeren</dc:creator>
  <dc:description/>
  <cp:lastModifiedBy>Bas Verviers</cp:lastModifiedBy>
  <cp:revision>93</cp:revision>
  <cp:lastPrinted>2021-09-09T14:28:40Z</cp:lastPrinted>
  <dcterms:created xsi:type="dcterms:W3CDTF">2021-08-24T09:15:59Z</dcterms:created>
  <dcterms:modified xsi:type="dcterms:W3CDTF">2022-03-10T09:03:38Z</dcterms:modified>
</cp:coreProperties>
</file>