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110" d="100"/>
          <a:sy n="110" d="100"/>
        </p:scale>
        <p:origin x="792" y="96"/>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0</c:v>
                </c:pt>
                <c:pt idx="1">
                  <c:v>0</c:v>
                </c:pt>
                <c:pt idx="2">
                  <c:v>3.2360000000000002</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0</c:v>
                </c:pt>
                <c:pt idx="1">
                  <c:v>0</c:v>
                </c:pt>
                <c:pt idx="2">
                  <c:v>11.786</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0</c:v>
                </c:pt>
                <c:pt idx="1">
                  <c:v>0</c:v>
                </c:pt>
                <c:pt idx="2">
                  <c:v>3.681</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0</c:v>
                </c:pt>
                <c:pt idx="1">
                  <c:v>0</c:v>
                </c:pt>
                <c:pt idx="2">
                  <c:v>4.3810000000000002</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0</c:v>
                </c:pt>
                <c:pt idx="1">
                  <c:v>0</c:v>
                </c:pt>
                <c:pt idx="2">
                  <c:v>27.184000000000001</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0</c:v>
                </c:pt>
                <c:pt idx="1">
                  <c:v>0</c:v>
                </c:pt>
                <c:pt idx="2">
                  <c:v>13.061</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0</c:v>
                </c:pt>
                <c:pt idx="1">
                  <c:v>0</c:v>
                </c:pt>
                <c:pt idx="2">
                  <c:v>63.329000000000001</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C33FF510-E941-4287-BA05-706FE00D868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B59DCF42-7C76-4DEC-BCFB-A1563E04FEE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C4C50599-F95C-48A5-B422-EC9C239721E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0C7EAD90-2428-4A65-BB2A-06A7547DD5E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4ADF1545-DCC6-4D90-9E4B-5B172FB97F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0126307C-21AA-4E7E-B8D1-A31BC2022FF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4F562C2C-A9DC-4686-9044-3FB4C48EFF8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4A1DC69C-3AC7-43FB-B6B7-708AC3DCF72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BF3047CB-6C54-43E2-BCBD-C589C5F0259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CDF477B6-5EFD-4077-9E77-55FCE293AF7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8C8FCD97-5047-4C51-98E0-75CEAAFC83F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CE551AAD-7BEB-4CC8-92D3-9627A6F6977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550E9932-B3D7-44B5-946F-2839E3967FD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65C1118E-30FE-4912-8B18-A93CD173038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B4CA9AFB-8829-44CD-8FB3-63C8F9BD4BB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999B6071-49A2-48A9-8BFD-993056EE652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47B2EC76-C0F6-498F-87C7-019A83C72A1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3DE23798-08F3-40E2-943C-9284895AD97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Gezondheids- en welzijnszorg</c:v>
                </c:pt>
                <c:pt idx="2">
                  <c:v>Industrie</c:v>
                </c:pt>
                <c:pt idx="3">
                  <c:v>Verhuur en overige zakelijke diensten</c:v>
                </c:pt>
                <c:pt idx="4">
                  <c:v>Bouwnijverheid</c:v>
                </c:pt>
                <c:pt idx="5">
                  <c:v>Specialistische zakelijke diensten</c:v>
                </c:pt>
                <c:pt idx="6">
                  <c:v>Horeca</c:v>
                </c:pt>
                <c:pt idx="7">
                  <c:v>Vervoer en opslag</c:v>
                </c:pt>
                <c:pt idx="8">
                  <c:v>Landbouw, bosbouw en visserij</c:v>
                </c:pt>
                <c:pt idx="9">
                  <c:v>Financiële dienstverlening</c:v>
                </c:pt>
                <c:pt idx="10">
                  <c:v>Cultuur, sport en recreatie</c:v>
                </c:pt>
                <c:pt idx="11">
                  <c:v>Informatie en communicatie</c:v>
                </c:pt>
                <c:pt idx="12">
                  <c:v>Overige dienstverlening</c:v>
                </c:pt>
                <c:pt idx="13">
                  <c:v>Waterbedrijven en afvalbeheer</c:v>
                </c:pt>
                <c:pt idx="14">
                  <c:v>Verhuur en handel van onroerend goed</c:v>
                </c:pt>
                <c:pt idx="15">
                  <c:v>Delfstoffenwinning</c:v>
                </c:pt>
                <c:pt idx="16">
                  <c:v>Energievoorziening</c:v>
                </c:pt>
                <c:pt idx="17">
                  <c:v>Openbaar bestuur en overheidsdiensten</c:v>
                </c:pt>
                <c:pt idx="18">
                  <c:v>Onderwijs</c:v>
                </c:pt>
              </c:strCache>
            </c:strRef>
          </c:cat>
          <c:val>
            <c:numRef>
              <c:f>Sheet1!$B$2:$B$20</c:f>
              <c:numCache>
                <c:formatCode>General</c:formatCode>
                <c:ptCount val="19"/>
                <c:pt idx="0">
                  <c:v>3.6</c:v>
                </c:pt>
                <c:pt idx="1">
                  <c:v>3.6</c:v>
                </c:pt>
                <c:pt idx="2">
                  <c:v>2.7</c:v>
                </c:pt>
                <c:pt idx="3">
                  <c:v>1.5</c:v>
                </c:pt>
                <c:pt idx="4">
                  <c:v>1.1000000000000001</c:v>
                </c:pt>
                <c:pt idx="5">
                  <c:v>1</c:v>
                </c:pt>
                <c:pt idx="6">
                  <c:v>0.7</c:v>
                </c:pt>
                <c:pt idx="7">
                  <c:v>0.6</c:v>
                </c:pt>
                <c:pt idx="8">
                  <c:v>0.5</c:v>
                </c:pt>
                <c:pt idx="9">
                  <c:v>0.4</c:v>
                </c:pt>
                <c:pt idx="10">
                  <c:v>0.3</c:v>
                </c:pt>
                <c:pt idx="11">
                  <c:v>0.2</c:v>
                </c:pt>
                <c:pt idx="12">
                  <c:v>0.2</c:v>
                </c:pt>
                <c:pt idx="13">
                  <c:v>0.1</c:v>
                </c:pt>
                <c:pt idx="14">
                  <c:v>0.1</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3,6</c:v>
                  </c:pt>
                  <c:pt idx="1">
                    <c:v>3,6</c:v>
                  </c:pt>
                  <c:pt idx="2">
                    <c:v>2,7</c:v>
                  </c:pt>
                  <c:pt idx="3">
                    <c:v>1,5</c:v>
                  </c:pt>
                  <c:pt idx="4">
                    <c:v>1,1</c:v>
                  </c:pt>
                  <c:pt idx="5">
                    <c:v>1</c:v>
                  </c:pt>
                  <c:pt idx="6">
                    <c:v>0,7</c:v>
                  </c:pt>
                  <c:pt idx="7">
                    <c:v>0,6</c:v>
                  </c:pt>
                  <c:pt idx="8">
                    <c:v>0,5</c:v>
                  </c:pt>
                  <c:pt idx="9">
                    <c:v>0,4</c:v>
                  </c:pt>
                  <c:pt idx="10">
                    <c:v>0,3</c:v>
                  </c:pt>
                  <c:pt idx="11">
                    <c:v>0,2</c:v>
                  </c:pt>
                  <c:pt idx="12">
                    <c:v>0,2</c:v>
                  </c:pt>
                  <c:pt idx="13">
                    <c:v>0,1</c:v>
                  </c:pt>
                  <c:pt idx="14">
                    <c:v>0,1</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0620F147-A752-4F75-9E7A-9CC3595003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5964E599-C12B-4409-B5B8-EFD1B379786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21F6DDC1-5E22-4DAA-87F8-2AE5A112B6F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76073637-4A76-45D0-8F1A-A1E980A18BA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FAEA3822-777E-4D91-A373-DEC21752D53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A15E632F-0CB2-4B05-B403-3ABC68324A5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90FF15AE-002B-4476-B802-52B4596F9E9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2519F94C-5FEF-4FE2-A637-A44F62079A4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8B00D3CC-7261-409F-8E52-916DBA07F91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63B3E55F-73DD-4B1D-AAD1-3245CC44223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E050D596-B035-4D59-9A6B-03222F9B35E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8BF4FD9F-0553-48B5-8BA2-8B4490CB47A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0CBA8AC3-F3CD-44A9-9BC8-A6700F66B96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47102124-ACE0-40B0-9646-8C054215B4D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5499CE21-48AF-4292-A40E-EDF0932D6E7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C279F263-3E5F-4319-B61C-9FD527693B7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F04A68B5-8832-40BB-9AF7-3BBA9D7B7E6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CCABE19F-8E1D-4D55-A6F6-0A26BB1953B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4FFC63EA-DA3F-401E-9520-D073F565951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FE9432AE-509B-4BA3-824B-FE15A6B8F8B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D10427D4-D43E-47E5-BF7B-9677AD2C83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CE2D5E19-DE46-4D28-854D-84B3482EE6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8DD2D7E5-6F9B-4856-B031-3FED0176804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BFC1FEDB-916A-4719-B10A-9EC7B5B3C79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2E5D77B5-34C3-4918-84C7-32778113927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8D6DC696-70EE-4A86-A6DA-FD66A7AC645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B719DE77-B46A-47DB-BEF4-8F78D406084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04B56473-4D75-4A00-AA0D-6BB51853FD5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792765C2-A72A-4889-9C21-77D386C8568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691B7C66-4B2D-4627-A35C-E14BB02E704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477A5E7A-4B33-48A6-BDE7-02CE303DA0B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2D045DB7-F10C-4145-9C2E-A6A427C0880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917ECBAD-5898-474E-B20C-61698EEC397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F43877B2-3542-457E-B7C1-3958E7B8FB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9ED9EC9A-6121-4E96-8652-A31790A2934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1F7696D0-F1B1-49B3-AEDC-8FE8B2374DC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0.30526384208297053</c:v>
                </c:pt>
                <c:pt idx="1">
                  <c:v>0.30618220122043827</c:v>
                </c:pt>
                <c:pt idx="2">
                  <c:v>0.79659041541413744</c:v>
                </c:pt>
                <c:pt idx="3">
                  <c:v>-0.29319080371489392</c:v>
                </c:pt>
                <c:pt idx="4">
                  <c:v>0.70449756181062173</c:v>
                </c:pt>
                <c:pt idx="5">
                  <c:v>-3.7536413569216998E-2</c:v>
                </c:pt>
                <c:pt idx="6">
                  <c:v>-0.17130029217922538</c:v>
                </c:pt>
                <c:pt idx="7">
                  <c:v>-0.21687473104082999</c:v>
                </c:pt>
                <c:pt idx="8">
                  <c:v>1.5009116857886204</c:v>
                </c:pt>
                <c:pt idx="9">
                  <c:v>-0.233177710617675</c:v>
                </c:pt>
                <c:pt idx="10">
                  <c:v>9.0249449491783151E-2</c:v>
                </c:pt>
                <c:pt idx="11">
                  <c:v>-0.63887395685601289</c:v>
                </c:pt>
                <c:pt idx="12">
                  <c:v>-0.23939824541354937</c:v>
                </c:pt>
                <c:pt idx="13">
                  <c:v>0.44856176856633012</c:v>
                </c:pt>
                <c:pt idx="14">
                  <c:v>-0.24936246053913613</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+31%</c:v>
                  </c:pt>
                  <c:pt idx="1">
                    <c:v>+31%</c:v>
                  </c:pt>
                  <c:pt idx="2">
                    <c:v>+80%</c:v>
                  </c:pt>
                  <c:pt idx="3">
                    <c:v>-29%</c:v>
                  </c:pt>
                  <c:pt idx="4">
                    <c:v>+70%</c:v>
                  </c:pt>
                  <c:pt idx="5">
                    <c:v>-4%</c:v>
                  </c:pt>
                  <c:pt idx="6">
                    <c:v>-17%</c:v>
                  </c:pt>
                  <c:pt idx="7">
                    <c:v>-22%</c:v>
                  </c:pt>
                  <c:pt idx="8">
                    <c:v>+150%</c:v>
                  </c:pt>
                  <c:pt idx="9">
                    <c:v>-23%</c:v>
                  </c:pt>
                  <c:pt idx="10">
                    <c:v>+9%</c:v>
                  </c:pt>
                  <c:pt idx="11">
                    <c:v>-64%</c:v>
                  </c:pt>
                  <c:pt idx="12">
                    <c:v>-24%</c:v>
                  </c:pt>
                  <c:pt idx="13">
                    <c:v>+45%</c:v>
                  </c:pt>
                  <c:pt idx="14">
                    <c:v>-25%</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0.65217391304347827</c:v>
                </c:pt>
                <c:pt idx="1">
                  <c:v>0.67391304347826086</c:v>
                </c:pt>
                <c:pt idx="2">
                  <c:v>0.68085106382978722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6.3000001907348627E-2</c:v>
                </c:pt>
                <c:pt idx="1">
                  <c:v>5.3000001907348632E-2</c:v>
                </c:pt>
                <c:pt idx="2">
                  <c:v>3.0999999046325683E-2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0.19085846646888038</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c:v>
                </c:pt>
                <c:pt idx="1">
                  <c:v>0</c:v>
                </c:pt>
                <c:pt idx="2">
                  <c:v>0.19085846646888038</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0.19085846646888038</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c:v>
                </c:pt>
                <c:pt idx="1">
                  <c:v>0</c:v>
                </c:pt>
                <c:pt idx="2">
                  <c:v>4.0297631324269008E-2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0.19085846646888038</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c:v>
                </c:pt>
                <c:pt idx="1">
                  <c:v>0</c:v>
                </c:pt>
                <c:pt idx="2">
                  <c:v>1.8086338468372706E-2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0.19085846646888038</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0.17</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0.21</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0.24</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0.22</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0.16</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0.7767857142857143</c:v>
                </c:pt>
                <c:pt idx="2">
                  <c:v>0.7767857142857143</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0.92800000000000016</c:v>
                </c:pt>
                <c:pt idx="4" formatCode="0.0%">
                  <c:v>0.92800000000000016</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0.9157894736842106</c:v>
                </c:pt>
                <c:pt idx="6" formatCode="0.0%">
                  <c:v>0.9157894736842106</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0.77333333333333343</c:v>
                </c:pt>
                <c:pt idx="8" formatCode="0.0%">
                  <c:v>0.77333333333333343</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0.52727272727272734</c:v>
                </c:pt>
                <c:pt idx="10" formatCode="0.0%">
                  <c:v>0.52727272727272734</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0.6</c:v>
                </c:pt>
                <c:pt idx="14" formatCode="0.0%">
                  <c:v>0.6</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0.93167701863354013</c:v>
                </c:pt>
                <c:pt idx="16" formatCode="0.0%">
                  <c:v>0.93167701863354013</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1.2100840336134451</c:v>
                </c:pt>
                <c:pt idx="18" formatCode="0.0%">
                  <c:v>1.2100840336134451</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1.0549450549450547</c:v>
                </c:pt>
                <c:pt idx="20" formatCode="0.0%">
                  <c:v>1.0549450549450547</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0.76190476190476186</c:v>
                </c:pt>
                <c:pt idx="22" formatCode="0.0%">
                  <c:v>0.76190476190476186</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0.86713286713286708</c:v>
                </c:pt>
                <c:pt idx="26">
                  <c:v>0.86713286713286708</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1.2717948717948717</c:v>
                </c:pt>
                <c:pt idx="28">
                  <c:v>1.2717948717948717</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1.4515050167224079</c:v>
                </c:pt>
                <c:pt idx="30">
                  <c:v>1.4515050167224079</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1.2840236686390532</c:v>
                </c:pt>
                <c:pt idx="32">
                  <c:v>1.2840236686390532</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0.9630177514792897</c:v>
                </c:pt>
                <c:pt idx="34">
                  <c:v>0.9630177514792897</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1.2137931034482761</c:v>
                </c:pt>
                <c:pt idx="38">
                  <c:v>1.2137931034482761</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1.1615245009074411</c:v>
                </c:pt>
                <c:pt idx="40">
                  <c:v>1.1615245009074411</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1.2137931034482761</c:v>
                </c:pt>
                <c:pt idx="42">
                  <c:v>1.2137931034482761</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1.1514242878560719</c:v>
                </c:pt>
                <c:pt idx="44">
                  <c:v>1.1514242878560719</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0.8275862068965516</c:v>
                </c:pt>
                <c:pt idx="46">
                  <c:v>0.8275862068965516</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0</c:v>
                </c:pt>
                <c:pt idx="1">
                  <c:v>0</c:v>
                </c:pt>
                <c:pt idx="2">
                  <c:v>3.2360000000000002</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0</c:v>
                </c:pt>
                <c:pt idx="1">
                  <c:v>0</c:v>
                </c:pt>
                <c:pt idx="2">
                  <c:v>11.786</c:v>
                </c:pt>
                <c:pt idx="3">
                  <c:v>#N/A</c:v>
                </c:pt>
                <c:pt idx="4">
                  <c:v>#N/A</c:v>
                </c:pt>
                <c:pt idx="5">
                  <c:v>#N/A</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0</c:v>
                </c:pt>
                <c:pt idx="1">
                  <c:v>0</c:v>
                </c:pt>
                <c:pt idx="2">
                  <c:v>3.681</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0</c:v>
                </c:pt>
                <c:pt idx="1">
                  <c:v>0</c:v>
                </c:pt>
                <c:pt idx="2">
                  <c:v>4.3810000000000002</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0</c:v>
                </c:pt>
                <c:pt idx="1">
                  <c:v>0</c:v>
                </c:pt>
                <c:pt idx="2">
                  <c:v>27.184000000000001</c:v>
                </c:pt>
                <c:pt idx="3">
                  <c:v>#N/A</c:v>
                </c:pt>
                <c:pt idx="4">
                  <c:v>#N/A</c:v>
                </c:pt>
                <c:pt idx="5">
                  <c:v>#N/A</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0</c:v>
                </c:pt>
                <c:pt idx="1">
                  <c:v>0</c:v>
                </c:pt>
                <c:pt idx="2">
                  <c:v>13.061</c:v>
                </c:pt>
                <c:pt idx="3">
                  <c:v>#N/A</c:v>
                </c:pt>
                <c:pt idx="4">
                  <c:v>#N/A</c:v>
                </c:pt>
                <c:pt idx="5">
                  <c:v>#N/A</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0</c:v>
                </c:pt>
                <c:pt idx="1">
                  <c:v>0</c:v>
                </c:pt>
                <c:pt idx="2">
                  <c:v>63.329000000000001</c:v>
                </c:pt>
                <c:pt idx="3">
                  <c:v>#N/A</c:v>
                </c:pt>
                <c:pt idx="4">
                  <c:v>#N/A</c:v>
                </c:pt>
                <c:pt idx="5">
                  <c:v>#N/A</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0.71745578380753594</c:v>
                </c:pt>
                <c:pt idx="1">
                  <c:v>0.2130799370171006</c:v>
                </c:pt>
                <c:pt idx="2">
                  <c:v>6.7084111465084764E-2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#N/A</c:v>
                </c:pt>
                <c:pt idx="1">
                  <c:v>#N/A</c:v>
                </c:pt>
                <c:pt idx="2">
                  <c:v>#N/A</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945</c:v>
                </c:pt>
                <c:pt idx="1">
                  <c:v>1575</c:v>
                </c:pt>
                <c:pt idx="2">
                  <c:v>1545</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0.27513227513227512</c:v>
                </c:pt>
                <c:pt idx="1">
                  <c:v>6.3492063492063492E-3</c:v>
                </c:pt>
                <c:pt idx="2">
                  <c:v>7.7669902912621352E-2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0.1693121693121693</c:v>
                </c:pt>
                <c:pt idx="1">
                  <c:v>6.0317460317460318E-2</c:v>
                </c:pt>
                <c:pt idx="2">
                  <c:v>4.8543689320388349E-2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0.21693121693121692</c:v>
                </c:pt>
                <c:pt idx="1">
                  <c:v>0.10476190476190476</c:v>
                </c:pt>
                <c:pt idx="2">
                  <c:v>0.11974110032362459</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0.14814814814814814</c:v>
                </c:pt>
                <c:pt idx="1">
                  <c:v>0.23809523809523808</c:v>
                </c:pt>
                <c:pt idx="2">
                  <c:v>0.23300970873786409</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0.19047619047619047</c:v>
                </c:pt>
                <c:pt idx="1">
                  <c:v>0.59047619047619049</c:v>
                </c:pt>
                <c:pt idx="2">
                  <c:v>0.52103559870550165</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9.6999999999999989E-2</c:v>
                </c:pt>
                <c:pt idx="1">
                  <c:v>6.9999999999999993E-3</c:v>
                </c:pt>
                <c:pt idx="2">
                  <c:v>2E-3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0</c:v>
                </c:pt>
                <c:pt idx="1">
                  <c:v>0</c:v>
                </c:pt>
                <c:pt idx="2">
                  <c:v>0</c:v>
                </c:pt>
                <c:pt idx="3">
                  <c:v>0</c:v>
                </c:pt>
                <c:pt idx="4">
                  <c:v>1445</c:v>
                </c:pt>
                <c:pt idx="5">
                  <c:v>1445</c:v>
                </c:pt>
                <c:pt idx="6">
                  <c:v>1400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0</c:v>
                </c:pt>
                <c:pt idx="1">
                  <c:v>0</c:v>
                </c:pt>
                <c:pt idx="2">
                  <c:v>0</c:v>
                </c:pt>
                <c:pt idx="3">
                  <c:v>0</c:v>
                </c:pt>
                <c:pt idx="4">
                  <c:v>85</c:v>
                </c:pt>
                <c:pt idx="5">
                  <c:v>95</c:v>
                </c:pt>
                <c:pt idx="6">
                  <c:v>105</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15</c:v>
                </c:pt>
                <c:pt idx="5">
                  <c:v>15</c:v>
                </c:pt>
                <c:pt idx="6">
                  <c:v>15</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Sheet1!$B$2:$B$3</c:f>
              <c:numCache>
                <c:formatCode>0%</c:formatCode>
                <c:ptCount val="2"/>
                <c:pt idx="0">
                  <c:v>0.26532137518684606</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Sheet1!$C$2:$C$3</c:f>
              <c:numCache>
                <c:formatCode>0%</c:formatCode>
                <c:ptCount val="2"/>
                <c:pt idx="0">
                  <c:v>0.2623318385650224</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Sheet1!$D$2:$D$3</c:f>
              <c:numCache>
                <c:formatCode>0%</c:formatCode>
                <c:ptCount val="2"/>
                <c:pt idx="0">
                  <c:v>0.27578475336322872</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Sheet1!$E$2:$E$3</c:f>
              <c:numCache>
                <c:formatCode>0%</c:formatCode>
                <c:ptCount val="2"/>
                <c:pt idx="0">
                  <c:v>0.19656203288490284</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0.42599999999999999</c:v>
                </c:pt>
                <c:pt idx="2">
                  <c:v>#N/A</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#N/A</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Sheet1!$B$2:$B$3</c:f>
              <c:numCache>
                <c:formatCode>0.0%</c:formatCode>
                <c:ptCount val="2"/>
                <c:pt idx="0">
                  <c:v>0.49331333583302089</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Sheet1!$C$2:$C$3</c:f>
              <c:numCache>
                <c:formatCode>0.0%</c:formatCode>
                <c:ptCount val="2"/>
                <c:pt idx="0">
                  <c:v>0.28858892638420197</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Sheet1!$D$2:$D$3</c:f>
              <c:numCache>
                <c:formatCode>0.0%</c:formatCode>
                <c:ptCount val="2"/>
                <c:pt idx="0">
                  <c:v>0.17135358080239971</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Sheet1!$E$2:$E$3</c:f>
              <c:numCache>
                <c:formatCode>0.0%</c:formatCode>
                <c:ptCount val="2"/>
                <c:pt idx="0">
                  <c:v>4.6744156980377455E-2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D5950741-91AC-4DB0-8AF7-0461129BB47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4F5F7CA8-BCB5-44AE-A55F-ABFBC5F5A736}"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B0C3854E-54EA-4A6E-93E2-FE8B9888324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F1C60AAA-F037-4FC8-BF76-CE869E800E02}"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885AD508-4061-4ABF-A600-BD8CE78E539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9D872640-3FFB-424F-A6AD-7045B98ACC26}"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Vernieling</c:v>
                </c:pt>
                <c:pt idx="2">
                  <c:v>Verkeersmisdrijven</c:v>
                </c:pt>
                <c:pt idx="3">
                  <c:v>Bedrog</c:v>
                </c:pt>
                <c:pt idx="4">
                  <c:v>Gewelds- en 
seksuele misdrijven</c:v>
                </c:pt>
                <c:pt idx="5">
                  <c:v>Valsheidsmisdrijven</c:v>
                </c:pt>
                <c:pt idx="6">
                  <c:v>Overig</c:v>
                </c:pt>
              </c:strCache>
            </c:strRef>
          </c:cat>
          <c:val>
            <c:numRef>
              <c:f>Sheet1!$B$2:$B$8</c:f>
              <c:numCache>
                <c:formatCode>#,##0</c:formatCode>
                <c:ptCount val="7"/>
                <c:pt idx="0">
                  <c:v>390</c:v>
                </c:pt>
                <c:pt idx="1">
                  <c:v>245</c:v>
                </c:pt>
                <c:pt idx="2">
                  <c:v>220</c:v>
                </c:pt>
                <c:pt idx="3">
                  <c:v>170</c:v>
                </c:pt>
                <c:pt idx="4">
                  <c:v>145</c:v>
                </c:pt>
                <c:pt idx="5">
                  <c:v>85</c:v>
                </c:pt>
                <c:pt idx="6">
                  <c:v>60</c:v>
                </c:pt>
              </c:numCache>
            </c:numRef>
          </c:val>
          <c:extLst>
            <c:ext xmlns:c15="http://schemas.microsoft.com/office/drawing/2012/chart" uri="{02D57815-91ED-43cb-92C2-25804820EDAC}">
              <c15:datalabelsRange>
                <c15:f>Sheet1!$B$2:$B$20</c15:f>
                <c15:dlblRangeCache>
                  <c:ptCount val="19"/>
                  <c:pt idx="0">
                    <c:v>390</c:v>
                  </c:pt>
                  <c:pt idx="1">
                    <c:v>245</c:v>
                  </c:pt>
                  <c:pt idx="2">
                    <c:v>220</c:v>
                  </c:pt>
                  <c:pt idx="3">
                    <c:v>170</c:v>
                  </c:pt>
                  <c:pt idx="4">
                    <c:v>145</c:v>
                  </c:pt>
                  <c:pt idx="5">
                    <c:v>85</c:v>
                  </c:pt>
                  <c:pt idx="6">
                    <c:v>60</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16598F45-7A45-46BD-8581-AB949FE1D18E}"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2AB73F90-AB85-4EBB-9C14-31F2EF40FD7B}"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93623D8-86CF-4CBD-BBF8-000D1218F256}"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4C6B797E-C5D7-44A7-A817-526B08B4F841}"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7C95050F-99BA-44FC-ACF3-5AEF239BEF23}"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64B74C9D-6D73-4078-96BC-044641190733}"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-0.71420728795402499</c:v>
                </c:pt>
                <c:pt idx="1">
                  <c:v>-0.34174074349966971</c:v>
                </c:pt>
                <c:pt idx="2">
                  <c:v>-0.51131584357994198</c:v>
                </c:pt>
                <c:pt idx="3">
                  <c:v>-0.1284317073408347</c:v>
                </c:pt>
                <c:pt idx="4">
                  <c:v>-0.52223945186248499</c:v>
                </c:pt>
                <c:pt idx="5">
                  <c:v>-0.35360598680609956</c:v>
                </c:pt>
                <c:pt idx="6">
                  <c:v>-0.63437920063213171</c:v>
                </c:pt>
              </c:numCache>
            </c:numRef>
          </c:val>
          <c:extLst>
            <c:ext xmlns:c15="http://schemas.microsoft.com/office/drawing/2012/chart" uri="{02D57815-91ED-43cb-92C2-25804820EDAC}">
              <c15:datalabelsRange>
                <c15:f>Sheet1!$B$2:$B$35</c15:f>
                <c15:dlblRangeCache>
                  <c:ptCount val="34"/>
                  <c:pt idx="0">
                    <c:v>-71%</c:v>
                  </c:pt>
                  <c:pt idx="1">
                    <c:v>-34%</c:v>
                  </c:pt>
                  <c:pt idx="2">
                    <c:v>-51%</c:v>
                  </c:pt>
                  <c:pt idx="3">
                    <c:v>-13%</c:v>
                  </c:pt>
                  <c:pt idx="4">
                    <c:v>-52%</c:v>
                  </c:pt>
                  <c:pt idx="5">
                    <c:v>-35%</c:v>
                  </c:pt>
                  <c:pt idx="6">
                    <c:v>-63%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D2E9F5F4-C591-4C28-8B50-9FFA37AC6E62}"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1A196B59-3470-40D9-A3BD-D822C91C2FFD}"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DE6C8DB3-2A87-4C95-A525-674682AEE286}"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CECB87AE-0B70-4EB8-965C-348F9808D8B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E71B57D-CE48-47CE-A235-64ED4EE0E4F3}"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c:v>
                </c:pt>
                <c:pt idx="1">
                  <c:v>0</c:v>
                </c:pt>
                <c:pt idx="2">
                  <c:v>-0.12006183277312982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c:v>
                </c:pt>
                <c:pt idx="1">
                  <c:v>0</c:v>
                </c:pt>
                <c:pt idx="2">
                  <c:v>6.8195884883903587E-2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W'12</c:v>
                  </c:pt>
                  <c:pt idx="1">
                    <c:v>W'17</c:v>
                  </c:pt>
                  <c:pt idx="2">
                    <c:v>W'21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8D630414-55D4-4D96-8D6F-D4D7E4748B57}"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91C6537-1E4B-4A9B-BCD7-D456A83BB9A5}"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67D765B0-39B9-4581-AB09-E603E51BE213}"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90E8CD7E-2D51-4704-A8AC-09731796A2E7}"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1C24B15E-4221-495E-A999-16CD1C3A803D}"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c:v>
                </c:pt>
                <c:pt idx="1">
                  <c:v>0</c:v>
                </c:pt>
                <c:pt idx="2">
                  <c:v>-0.12006183277312982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c:v>
                </c:pt>
                <c:pt idx="1">
                  <c:v>0</c:v>
                </c:pt>
                <c:pt idx="2">
                  <c:v>6.8195884883903587E-2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W'12</c:v>
                  </c:pt>
                  <c:pt idx="1">
                    <c:v>W'17</c:v>
                  </c:pt>
                  <c:pt idx="2">
                    <c:v>W'21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0.16079553794216939</c:v>
                </c:pt>
                <c:pt idx="1">
                  <c:v>0.11786290914428299</c:v>
                </c:pt>
                <c:pt idx="2">
                  <c:v>9.5479230882137098E-2</c:v>
                </c:pt>
                <c:pt idx="3">
                  <c:v>0.14425852536816869</c:v>
                </c:pt>
                <c:pt idx="4">
                  <c:v>6.680855227750869E-2</c:v>
                </c:pt>
                <c:pt idx="5">
                  <c:v>7.0893879348304711E-2</c:v>
                </c:pt>
                <c:pt idx="6">
                  <c:v>4.7311512304907287E-2</c:v>
                </c:pt>
                <c:pt idx="7">
                  <c:v>5.14946915211116E-2</c:v>
                </c:pt>
                <c:pt idx="8">
                  <c:v>2.9062087186261559E-2</c:v>
                </c:pt>
                <c:pt idx="9">
                  <c:v>9.6017417681882669E-2</c:v>
                </c:pt>
                <c:pt idx="10">
                  <c:v>1.4482117520426635E-2</c:v>
                </c:pt>
                <c:pt idx="11">
                  <c:v>1.7760164391604286E-2</c:v>
                </c:pt>
                <c:pt idx="12">
                  <c:v>1.7001810264690054E-2</c:v>
                </c:pt>
                <c:pt idx="13">
                  <c:v>8.3174323597044861E-4</c:v>
                </c:pt>
                <c:pt idx="14">
                  <c:v>7.9504868144234069E-3</c:v>
                </c:pt>
                <c:pt idx="15">
                  <c:v>4.2810313616126035E-2</c:v>
                </c:pt>
                <c:pt idx="16">
                  <c:v>2.0548950535740494E-3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0</c:formatCode>
                <c:ptCount val="8"/>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Sheet1!$C$2:$C$9</c:f>
              <c:numCache>
                <c:formatCode>0</c:formatCode>
                <c:ptCount val="8"/>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35A9-432E-B386-93EF51010C41}"/>
                </c:ext>
              </c:extLst>
            </c:dLbl>
            <c:dLbl>
              <c:idx val="2"/>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Sheet1!$D$2:$D$9</c:f>
              <c:numCache>
                <c:formatCode>0</c:formatCode>
                <c:ptCount val="8"/>
              </c:numCache>
            </c:numRef>
          </c:val>
          <c:extLst>
            <c:ext xmlns:c15="http://schemas.microsoft.com/office/drawing/2012/chart" uri="{02D57815-91ED-43cb-92C2-25804820EDAC}">
              <c15:datalabelsRange>
                <c15:f>Sheet1!$D$2:$D$7</c15:f>
                <c15:dlblRangeCache>
                  <c:ptCount val="6"/>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Sheet1!$B$2:$B$3</c:f>
              <c:numCache>
                <c:formatCode>0%</c:formatCode>
                <c:ptCount val="2"/>
                <c:pt idx="0">
                  <c:v>0.45585257189145401</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Sheet1!$C$2:$C$3</c:f>
              <c:numCache>
                <c:formatCode>0%</c:formatCode>
                <c:ptCount val="2"/>
                <c:pt idx="0">
                  <c:v>0.54414742810854599</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Westerkwartier</c:v>
                </c:pt>
                <c:pt idx="1">
                  <c:v>Nederland</c:v>
                </c:pt>
              </c:strCache>
            </c:strRef>
          </c:cat>
          <c:val>
            <c:numRef>
              <c:f>Sheet1!$E$2:$E$3</c:f>
              <c:numCache>
                <c:formatCode>0%</c:formatCode>
                <c:ptCount val="2"/>
                <c:pt idx="0">
                  <c:v>0</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#N/A</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0.371</c:v>
                </c:pt>
                <c:pt idx="2">
                  <c:v>#N/A</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#N/A</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#N/A</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Groningen</c:v>
                </c:pt>
                <c:pt idx="1">
                  <c:v>Noordenveld</c:v>
                </c:pt>
                <c:pt idx="2">
                  <c:v>Achtkarspelen</c:v>
                </c:pt>
                <c:pt idx="3">
                  <c:v>Smallingerland</c:v>
                </c:pt>
                <c:pt idx="4">
                  <c:v>Het Hogeland</c:v>
                </c:pt>
                <c:pt idx="5">
                  <c:v>Assen</c:v>
                </c:pt>
                <c:pt idx="6">
                  <c:v>Midden-Groningen</c:v>
                </c:pt>
                <c:pt idx="7">
                  <c:v>Tynaarlo</c:v>
                </c:pt>
                <c:pt idx="8">
                  <c:v>Leeuwarden</c:v>
                </c:pt>
                <c:pt idx="9">
                  <c:v>Opsterland</c:v>
                </c:pt>
              </c:strCache>
            </c:strRef>
          </c:cat>
          <c:val>
            <c:numRef>
              <c:f>Sheet1!$B$2:$B$11</c:f>
              <c:numCache>
                <c:formatCode>General</c:formatCode>
                <c:ptCount val="10"/>
                <c:pt idx="0">
                  <c:v>842</c:v>
                </c:pt>
                <c:pt idx="1">
                  <c:v>207</c:v>
                </c:pt>
                <c:pt idx="2">
                  <c:v>121</c:v>
                </c:pt>
                <c:pt idx="3">
                  <c:v>107</c:v>
                </c:pt>
                <c:pt idx="4">
                  <c:v>102</c:v>
                </c:pt>
                <c:pt idx="5">
                  <c:v>72</c:v>
                </c:pt>
                <c:pt idx="6">
                  <c:v>66</c:v>
                </c:pt>
                <c:pt idx="7">
                  <c:v>61</c:v>
                </c:pt>
                <c:pt idx="8">
                  <c:v>53</c:v>
                </c:pt>
                <c:pt idx="9">
                  <c:v>46</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Groningen</c:v>
                </c:pt>
                <c:pt idx="1">
                  <c:v>Noordenveld</c:v>
                </c:pt>
                <c:pt idx="2">
                  <c:v>Achtkarspelen</c:v>
                </c:pt>
                <c:pt idx="3">
                  <c:v>Smallingerland</c:v>
                </c:pt>
                <c:pt idx="4">
                  <c:v>Het Hogeland</c:v>
                </c:pt>
                <c:pt idx="5">
                  <c:v>Assen</c:v>
                </c:pt>
                <c:pt idx="6">
                  <c:v>Midden-Groningen</c:v>
                </c:pt>
                <c:pt idx="7">
                  <c:v>Tynaarlo</c:v>
                </c:pt>
                <c:pt idx="8">
                  <c:v>Leeuwarden</c:v>
                </c:pt>
                <c:pt idx="9">
                  <c:v>Opsterland</c:v>
                </c:pt>
              </c:strCache>
            </c:strRef>
          </c:cat>
          <c:val>
            <c:numRef>
              <c:f>Sheet1!$C$2:$C$11</c:f>
              <c:numCache>
                <c:formatCode>General</c:formatCode>
                <c:ptCount val="10"/>
                <c:pt idx="0">
                  <c:v>181</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Groningen</c:v>
                </c:pt>
                <c:pt idx="1">
                  <c:v>Noordenveld</c:v>
                </c:pt>
                <c:pt idx="2">
                  <c:v>Het Hogeland</c:v>
                </c:pt>
                <c:pt idx="3">
                  <c:v>Smallingerland</c:v>
                </c:pt>
                <c:pt idx="4">
                  <c:v>Achtkarspelen</c:v>
                </c:pt>
                <c:pt idx="5">
                  <c:v>Midden-Groningen</c:v>
                </c:pt>
                <c:pt idx="6">
                  <c:v>Ooststellingwerf</c:v>
                </c:pt>
                <c:pt idx="7">
                  <c:v>Tynaarlo</c:v>
                </c:pt>
                <c:pt idx="8">
                  <c:v>Opsterland</c:v>
                </c:pt>
                <c:pt idx="9">
                  <c:v>Assen</c:v>
                </c:pt>
              </c:strCache>
            </c:strRef>
          </c:cat>
          <c:val>
            <c:numRef>
              <c:f>Sheet1!$B$2:$B$11</c:f>
              <c:numCache>
                <c:formatCode>General</c:formatCode>
                <c:ptCount val="10"/>
                <c:pt idx="0">
                  <c:v>1023</c:v>
                </c:pt>
                <c:pt idx="1">
                  <c:v>238</c:v>
                </c:pt>
                <c:pt idx="2">
                  <c:v>98</c:v>
                </c:pt>
                <c:pt idx="3">
                  <c:v>88</c:v>
                </c:pt>
                <c:pt idx="4">
                  <c:v>87</c:v>
                </c:pt>
                <c:pt idx="5">
                  <c:v>81</c:v>
                </c:pt>
                <c:pt idx="6">
                  <c:v>60</c:v>
                </c:pt>
                <c:pt idx="7">
                  <c:v>57</c:v>
                </c:pt>
                <c:pt idx="8">
                  <c:v>55</c:v>
                </c:pt>
                <c:pt idx="9">
                  <c:v>50</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Groningen</c:v>
                </c:pt>
                <c:pt idx="1">
                  <c:v>Noordenveld</c:v>
                </c:pt>
                <c:pt idx="2">
                  <c:v>Het Hogeland</c:v>
                </c:pt>
                <c:pt idx="3">
                  <c:v>Smallingerland</c:v>
                </c:pt>
                <c:pt idx="4">
                  <c:v>Achtkarspelen</c:v>
                </c:pt>
                <c:pt idx="5">
                  <c:v>Midden-Groningen</c:v>
                </c:pt>
                <c:pt idx="6">
                  <c:v>Ooststellingwerf</c:v>
                </c:pt>
                <c:pt idx="7">
                  <c:v>Tynaarlo</c:v>
                </c:pt>
                <c:pt idx="8">
                  <c:v>Opsterland</c:v>
                </c:pt>
                <c:pt idx="9">
                  <c:v>Assen</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9.0909090909090912E-2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0.48484848484848486</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0.18181818181818182</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0.24242424242424243</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18-11-2021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D18714-248F-4DFE-B7D9-73CEDCB3762E}"/>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5874667"/>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2259231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Westerkwartier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Westerkwartier</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3278203063"/>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1278465844"/>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Westerkwartier vallen 16,0% van de huishoudens in de hoogste inkomensgroep (rijkste 20% van Nederland). Er zijn dus relatief weinig rijken in Westerkwartier.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Westerkwartier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Westerkwartier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Westerkwartier</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27.309</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50</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3.161</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+23%</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444196794"/>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557895873"/>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Westerkwartier</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3.125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50</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3451673195"/>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2853750509"/>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9,9%</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3,7%</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11,1%</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3380267947"/>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1934299365"/>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Westerkwartier</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Westerkwartier</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Westerkwartier</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Westerkwartier</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Westerkwartier</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5.506</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3.947</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5.506 meer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3.947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967852512"/>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2041062018"/>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20,9</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o.a.Drugsmisdrijven(20), Softdrugs(15) en Misdrijven overige wetten(10).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1.315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-56%</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3001034125"/>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2753012969"/>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Westerkwartier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Westerkwartier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Westerkwartier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Westerkwartier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Westerkwartier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3981739611"/>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1668157253"/>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Westerkwartier</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Westerkwartier</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50.199</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81%</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4221680061"/>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Westerkwartier</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Westerkwartier</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118.444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59,8%</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4209089721"/>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1793642990"/>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65</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6,7%</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18,4%</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3160166876"/>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418947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63.329</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+63.329</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926525766"/>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25%</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Westerkwartier</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+3.170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+600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+0,4%</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+17</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-64</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+648</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429181006"/>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Westerkwartier</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2664084806"/>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18716579"/>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Westerkwartier</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986079640"/>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3933811358"/>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42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24%</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Westerkwartier</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66% van de verhuizers naar Westerkwartier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78% van de verhuizers weg uit Westerkwartier</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2636280256"/>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1112723808"/>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Westerkwartier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Westerkwartier</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18.100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32.000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0,0</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764118233"/>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Westerkwartier</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3.600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Gezondheids- en welzijnszorg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+1.900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Landbouw, bosbouw en visserij</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+150%</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512532161"/>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1179088393"/>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441146345"/>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Westerkwartier</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2%</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Nederlandse gemeenten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2930700800"/>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1816036916"/>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963725153"/>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4282531927"/>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343259013"/>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+2,9%</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-3,2%</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+19,1%</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+4,%</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+1,8%</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Westerkwartier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Westerkwartier</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2012</Words>
  <Application>Microsoft Office PowerPoint</Application>
  <PresentationFormat>Widescreen</PresentationFormat>
  <Paragraphs>425</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Westerkwartier</vt:lpstr>
      <vt:lpstr>PowerPoint Presentation</vt:lpstr>
      <vt:lpstr>Historische bevolkingsontwikkeling Westerkwartier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2021-11-18T09:26:18Z</dcterms:modified>
</cp:coreProperties>
</file>