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3.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notesSlides/notesSlide1.xml" ContentType="application/vnd.openxmlformats-officedocument.presentationml.notesSlide+xml"/>
  <Override PartName="/ppt/tags/tag111.xml" ContentType="application/vnd.openxmlformats-officedocument.presentationml.tags+xml"/>
  <Override PartName="/ppt/notesSlides/notesSlide2.xml" ContentType="application/vnd.openxmlformats-officedocument.presentationml.notesSlide+xml"/>
  <Override PartName="/ppt/tags/tag11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3.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15.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ags/tag116.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ags/tag117.xml" ContentType="application/vnd.openxmlformats-officedocument.presentationml.tags+xml"/>
  <Override PartName="/ppt/notesSlides/notesSlide8.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ags/tag118.xml" ContentType="application/vnd.openxmlformats-officedocument.presentationml.tags+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119.xml" ContentType="application/vnd.openxmlformats-officedocument.presentationml.tags+xml"/>
  <Override PartName="/ppt/notesSlides/notesSlide10.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tags/tag120.xml" ContentType="application/vnd.openxmlformats-officedocument.presentationml.tags+xml"/>
  <Override PartName="/ppt/notesSlides/notesSlide11.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tags/tag121.xml" ContentType="application/vnd.openxmlformats-officedocument.presentationml.tags+xml"/>
  <Override PartName="/ppt/notesSlides/notesSlide12.xml" ContentType="application/vnd.openxmlformats-officedocument.presentationml.notesSl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tags/tag122.xml" ContentType="application/vnd.openxmlformats-officedocument.presentationml.tags+xml"/>
  <Override PartName="/ppt/notesSlides/notesSlide1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tags/tag123.xml" ContentType="application/vnd.openxmlformats-officedocument.presentationml.tags+xml"/>
  <Override PartName="/ppt/notesSlides/notesSlide14.xml" ContentType="application/vnd.openxmlformats-officedocument.presentationml.notesSlide+xml"/>
  <Override PartName="/ppt/charts/chart2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tags/tag124.xml" ContentType="application/vnd.openxmlformats-officedocument.presentationml.tags+xml"/>
  <Override PartName="/ppt/notesSlides/notesSlide15.xml" ContentType="application/vnd.openxmlformats-officedocument.presentationml.notesSlid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32.xml" ContentType="application/vnd.openxmlformats-officedocument.drawingml.chart+xml"/>
  <Override PartName="/ppt/charts/style21.xml" ContentType="application/vnd.ms-office.chartstyle+xml"/>
  <Override PartName="/ppt/charts/colors21.xml" ContentType="application/vnd.ms-office.chartcolorstyle+xml"/>
  <Override PartName="/ppt/tags/tag125.xml" ContentType="application/vnd.openxmlformats-officedocument.presentationml.tags+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tags/tag126.xml" ContentType="application/vnd.openxmlformats-officedocument.presentationml.tags+xml"/>
  <Override PartName="/ppt/notesSlides/notesSlide16.xml" ContentType="application/vnd.openxmlformats-officedocument.presentationml.notesSlide+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6.xml" ContentType="application/vnd.openxmlformats-officedocument.drawingml.chart+xml"/>
  <Override PartName="/ppt/charts/style25.xml" ContentType="application/vnd.ms-office.chartstyle+xml"/>
  <Override PartName="/ppt/charts/colors25.xml" ContentType="application/vnd.ms-office.chartcolorstyle+xml"/>
  <Override PartName="/ppt/tags/tag127.xml" ContentType="application/vnd.openxmlformats-officedocument.presentationml.tags+xml"/>
  <Override PartName="/ppt/notesSlides/notesSlide17.xml" ContentType="application/vnd.openxmlformats-officedocument.presentationml.notesSlide+xml"/>
  <Override PartName="/ppt/charts/chart3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tags/tag128.xml" ContentType="application/vnd.openxmlformats-officedocument.presentationml.tags+xml"/>
  <Override PartName="/ppt/notesSlides/notesSlide18.xml" ContentType="application/vnd.openxmlformats-officedocument.presentationml.notesSlid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tags/tag129.xml" ContentType="application/vnd.openxmlformats-officedocument.presentationml.tags+xml"/>
  <Override PartName="/ppt/tags/tag13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4"/>
  </p:notesMasterIdLst>
  <p:sldIdLst>
    <p:sldId id="3020" r:id="rId3"/>
    <p:sldId id="3036" r:id="rId4"/>
    <p:sldId id="3042" r:id="rId5"/>
    <p:sldId id="3043" r:id="rId6"/>
    <p:sldId id="3045" r:id="rId7"/>
    <p:sldId id="2948" r:id="rId8"/>
    <p:sldId id="3041" r:id="rId9"/>
    <p:sldId id="2950" r:id="rId10"/>
    <p:sldId id="3011" r:id="rId11"/>
    <p:sldId id="3044" r:id="rId12"/>
    <p:sldId id="3024" r:id="rId13"/>
    <p:sldId id="3014" r:id="rId14"/>
    <p:sldId id="3034" r:id="rId15"/>
    <p:sldId id="2992" r:id="rId16"/>
    <p:sldId id="3035" r:id="rId17"/>
    <p:sldId id="3046" r:id="rId18"/>
    <p:sldId id="3016" r:id="rId19"/>
    <p:sldId id="3023" r:id="rId20"/>
    <p:sldId id="3008" r:id="rId21"/>
    <p:sldId id="3040" r:id="rId22"/>
    <p:sldId id="2902" r:id="rId23"/>
  </p:sldIdLst>
  <p:sldSz cx="12192000" cy="6858000"/>
  <p:notesSz cx="6858000" cy="9144000"/>
  <p:custDataLst>
    <p:tags r:id="rId25"/>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521415D9-36F7-43E2-AB2F-B90AF26B5E84}">
      <p14:sectionLst xmlns:p14="http://schemas.microsoft.com/office/powerpoint/2010/main">
        <p14:section name="New version" id="{1C0C131C-9CED-40C6-8082-E523856C4DDF}">
          <p14:sldIdLst>
            <p14:sldId id="3020"/>
            <p14:sldId id="3036"/>
            <p14:sldId id="3042"/>
            <p14:sldId id="3043"/>
            <p14:sldId id="3045"/>
            <p14:sldId id="2948"/>
            <p14:sldId id="3041"/>
            <p14:sldId id="2950"/>
            <p14:sldId id="3011"/>
            <p14:sldId id="3044"/>
            <p14:sldId id="3024"/>
            <p14:sldId id="3014"/>
            <p14:sldId id="3034"/>
            <p14:sldId id="2992"/>
            <p14:sldId id="3035"/>
            <p14:sldId id="3046"/>
            <p14:sldId id="3016"/>
            <p14:sldId id="3023"/>
            <p14:sldId id="3008"/>
            <p14:sldId id="3040"/>
            <p14:sldId id="2902"/>
          </p14:sldIdLst>
        </p14:section>
      </p14:sectionLst>
    </p:ext>
    <p:ext uri="{EFAFB233-063F-42B5-8137-9DF3F51BA10A}">
      <p15:sldGuideLst xmlns:p15="http://schemas.microsoft.com/office/powerpoint/2012/main">
        <p15:guide id="2" orient="horz" pos="911" userDrawn="1">
          <p15:clr>
            <a:srgbClr val="A4A3A4"/>
          </p15:clr>
        </p15:guide>
        <p15:guide id="4" pos="1118" userDrawn="1">
          <p15:clr>
            <a:srgbClr val="A4A3A4"/>
          </p15:clr>
        </p15:guide>
        <p15:guide id="5" pos="801" userDrawn="1">
          <p15:clr>
            <a:srgbClr val="A4A3A4"/>
          </p15:clr>
        </p15:guide>
        <p15:guide id="6" orient="horz" pos="4292" userDrawn="1">
          <p15:clr>
            <a:srgbClr val="A4A3A4"/>
          </p15:clr>
        </p15:guide>
        <p15:guide id="7" orient="horz" pos="3770" userDrawn="1">
          <p15:clr>
            <a:srgbClr val="A4A3A4"/>
          </p15:clr>
        </p15:guide>
        <p15:guide id="8" orient="horz" pos="391" userDrawn="1">
          <p15:clr>
            <a:srgbClr val="A4A3A4"/>
          </p15:clr>
        </p15:guide>
        <p15:guide id="10" orient="horz" pos="2160" userDrawn="1">
          <p15:clr>
            <a:srgbClr val="A4A3A4"/>
          </p15:clr>
        </p15:guide>
        <p15:guide id="11" orient="horz" pos="1230" userDrawn="1">
          <p15:clr>
            <a:srgbClr val="A4A3A4"/>
          </p15:clr>
        </p15:guide>
        <p15:guide id="12" pos="2751" userDrawn="1">
          <p15:clr>
            <a:srgbClr val="A4A3A4"/>
          </p15:clr>
        </p15:guide>
        <p15:guide id="13" orient="horz" pos="2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224"/>
    <a:srgbClr val="FFC000"/>
    <a:srgbClr val="8CC777"/>
    <a:srgbClr val="3BAF37"/>
    <a:srgbClr val="ED1C24"/>
    <a:srgbClr val="E30613"/>
    <a:srgbClr val="FFFF00"/>
    <a:srgbClr val="95C11F"/>
    <a:srgbClr val="93117E"/>
    <a:srgbClr val="00B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357" autoAdjust="0"/>
  </p:normalViewPr>
  <p:slideViewPr>
    <p:cSldViewPr snapToGrid="0">
      <p:cViewPr varScale="1">
        <p:scale>
          <a:sx n="82" d="100"/>
          <a:sy n="82" d="100"/>
        </p:scale>
        <p:origin x="850" y="48"/>
      </p:cViewPr>
      <p:guideLst>
        <p:guide orient="horz" pos="911"/>
        <p:guide pos="1118"/>
        <p:guide pos="801"/>
        <p:guide orient="horz" pos="4292"/>
        <p:guide orient="horz" pos="3770"/>
        <p:guide orient="horz" pos="391"/>
        <p:guide orient="horz" pos="2160"/>
        <p:guide orient="horz" pos="1230"/>
        <p:guide pos="2751"/>
        <p:guide orient="horz" pos="2432"/>
      </p:guideLst>
    </p:cSldViewPr>
  </p:slideViewPr>
  <p:outlineViewPr>
    <p:cViewPr>
      <p:scale>
        <a:sx n="33" d="100"/>
        <a:sy n="33" d="100"/>
      </p:scale>
      <p:origin x="0" y="-14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4.xml"/><Relationship Id="rId1" Type="http://schemas.microsoft.com/office/2011/relationships/chartStyle" Target="style1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7.xml"/><Relationship Id="rId1" Type="http://schemas.microsoft.com/office/2011/relationships/chartStyle" Target="style1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9.xml"/><Relationship Id="rId1" Type="http://schemas.microsoft.com/office/2011/relationships/chartStyle" Target="style1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1.xml"/><Relationship Id="rId1" Type="http://schemas.microsoft.com/office/2011/relationships/chartStyle" Target="style2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2.xml"/><Relationship Id="rId1" Type="http://schemas.microsoft.com/office/2011/relationships/chartStyle" Target="style2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3.xml"/><Relationship Id="rId1" Type="http://schemas.microsoft.com/office/2011/relationships/chartStyle" Target="style2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4.xml"/><Relationship Id="rId1" Type="http://schemas.microsoft.com/office/2011/relationships/chartStyle" Target="style2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5.xml"/><Relationship Id="rId1" Type="http://schemas.microsoft.com/office/2011/relationships/chartStyle" Target="style2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6.xml"/><Relationship Id="rId1" Type="http://schemas.microsoft.com/office/2011/relationships/chartStyle" Target="style2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8835701893805144E-2"/>
          <c:w val="1"/>
          <c:h val="0.89740852614100708"/>
        </c:manualLayout>
      </c:layout>
      <c:barChart>
        <c:barDir val="col"/>
        <c:grouping val="stacked"/>
        <c:varyColors val="0"/>
        <c:ser>
          <c:idx val="0"/>
          <c:order val="0"/>
          <c:tx>
            <c:strRef>
              <c:f>Sheet1!$B$1</c:f>
              <c:strCache>
                <c:ptCount val="1"/>
                <c:pt idx="0">
                  <c:v>Jong kind</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Sheet1!$B$2:$B$4</c:f>
              <c:numCache>
                <c:formatCode>General</c:formatCode>
                <c:ptCount val="3"/>
                <c:pt idx="0">
                  <c:v>1.577</c:v>
                </c:pt>
                <c:pt idx="1">
                  <c:v>1.387</c:v>
                </c:pt>
                <c:pt idx="2">
                  <c:v>1.2470000000000001</c:v>
                </c:pt>
              </c:numCache>
            </c:numRef>
          </c:val>
          <c:extLst>
            <c:ext xmlns:c16="http://schemas.microsoft.com/office/drawing/2014/chart" uri="{C3380CC4-5D6E-409C-BE32-E72D297353CC}">
              <c16:uniqueId val="{00000000-887B-4D0C-A143-7A101228BADA}"/>
            </c:ext>
          </c:extLst>
        </c:ser>
        <c:ser>
          <c:idx val="1"/>
          <c:order val="1"/>
          <c:tx>
            <c:strRef>
              <c:f>Sheet1!$C$1</c:f>
              <c:strCache>
                <c:ptCount val="1"/>
                <c:pt idx="0">
                  <c:v>Kind</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Sheet1!$C$2:$C$4</c:f>
              <c:numCache>
                <c:formatCode>General</c:formatCode>
                <c:ptCount val="3"/>
                <c:pt idx="0">
                  <c:v>4.7569999999999997</c:v>
                </c:pt>
                <c:pt idx="1">
                  <c:v>4.9169999999999998</c:v>
                </c:pt>
                <c:pt idx="2">
                  <c:v>4.4980000000000002</c:v>
                </c:pt>
              </c:numCache>
            </c:numRef>
          </c:val>
          <c:extLst>
            <c:ext xmlns:c16="http://schemas.microsoft.com/office/drawing/2014/chart" uri="{C3380CC4-5D6E-409C-BE32-E72D297353CC}">
              <c16:uniqueId val="{00000001-887B-4D0C-A143-7A101228BADA}"/>
            </c:ext>
          </c:extLst>
        </c:ser>
        <c:ser>
          <c:idx val="2"/>
          <c:order val="2"/>
          <c:tx>
            <c:strRef>
              <c:f>Sheet1!$D$1</c:f>
              <c:strCache>
                <c:ptCount val="1"/>
                <c:pt idx="0">
                  <c:v>Student</c:v>
                </c:pt>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Sheet1!$D$2:$D$4</c:f>
              <c:numCache>
                <c:formatCode>General</c:formatCode>
                <c:ptCount val="3"/>
                <c:pt idx="0">
                  <c:v>1.6919999999999999</c:v>
                </c:pt>
                <c:pt idx="1">
                  <c:v>1.681</c:v>
                </c:pt>
                <c:pt idx="2">
                  <c:v>1.6479999999999999</c:v>
                </c:pt>
              </c:numCache>
            </c:numRef>
          </c:val>
          <c:extLst>
            <c:ext xmlns:c16="http://schemas.microsoft.com/office/drawing/2014/chart" uri="{C3380CC4-5D6E-409C-BE32-E72D297353CC}">
              <c16:uniqueId val="{00000002-887B-4D0C-A143-7A101228BADA}"/>
            </c:ext>
          </c:extLst>
        </c:ser>
        <c:ser>
          <c:idx val="3"/>
          <c:order val="3"/>
          <c:tx>
            <c:strRef>
              <c:f>Sheet1!$E$1</c:f>
              <c:strCache>
                <c:ptCount val="1"/>
                <c:pt idx="0">
                  <c:v>Starter </c:v>
                </c:pt>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Sheet1!$E$2:$E$4</c:f>
              <c:numCache>
                <c:formatCode>General</c:formatCode>
                <c:ptCount val="3"/>
                <c:pt idx="0">
                  <c:v>2.2679999999999998</c:v>
                </c:pt>
                <c:pt idx="1">
                  <c:v>1.69</c:v>
                </c:pt>
                <c:pt idx="2">
                  <c:v>1.8280000000000001</c:v>
                </c:pt>
              </c:numCache>
            </c:numRef>
          </c:val>
          <c:extLst>
            <c:ext xmlns:c16="http://schemas.microsoft.com/office/drawing/2014/chart" uri="{C3380CC4-5D6E-409C-BE32-E72D297353CC}">
              <c16:uniqueId val="{00000003-887B-4D0C-A143-7A101228BADA}"/>
            </c:ext>
          </c:extLst>
        </c:ser>
        <c:ser>
          <c:idx val="4"/>
          <c:order val="4"/>
          <c:tx>
            <c:strRef>
              <c:f>Sheet1!$F$1</c:f>
              <c:strCache>
                <c:ptCount val="1"/>
                <c:pt idx="0">
                  <c:v>Ouder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Sheet1!$F$2:$F$4</c:f>
              <c:numCache>
                <c:formatCode>General</c:formatCode>
                <c:ptCount val="3"/>
                <c:pt idx="0">
                  <c:v>9.3819999999999997</c:v>
                </c:pt>
                <c:pt idx="1">
                  <c:v>10.16</c:v>
                </c:pt>
                <c:pt idx="2">
                  <c:v>9.8149999999999995</c:v>
                </c:pt>
              </c:numCache>
            </c:numRef>
          </c:val>
          <c:extLst>
            <c:ext xmlns:c16="http://schemas.microsoft.com/office/drawing/2014/chart" uri="{C3380CC4-5D6E-409C-BE32-E72D297353CC}">
              <c16:uniqueId val="{00000004-887B-4D0C-A143-7A101228BADA}"/>
            </c:ext>
          </c:extLst>
        </c:ser>
        <c:ser>
          <c:idx val="5"/>
          <c:order val="5"/>
          <c:tx>
            <c:strRef>
              <c:f>Sheet1!$G$1</c:f>
              <c:strCache>
                <c:ptCount val="1"/>
                <c:pt idx="0">
                  <c:v>Gepensioneerd</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Sheet1!$G$2:$G$4</c:f>
              <c:numCache>
                <c:formatCode>General</c:formatCode>
                <c:ptCount val="3"/>
                <c:pt idx="0">
                  <c:v>3.0209999999999999</c:v>
                </c:pt>
                <c:pt idx="1">
                  <c:v>3.7570000000000001</c:v>
                </c:pt>
                <c:pt idx="2">
                  <c:v>5.0759999999999996</c:v>
                </c:pt>
              </c:numCache>
            </c:numRef>
          </c:val>
          <c:extLst>
            <c:ext xmlns:c16="http://schemas.microsoft.com/office/drawing/2014/chart" uri="{C3380CC4-5D6E-409C-BE32-E72D297353CC}">
              <c16:uniqueId val="{00000005-887B-4D0C-A143-7A101228BADA}"/>
            </c:ext>
          </c:extLst>
        </c:ser>
        <c:dLbls>
          <c:showLegendKey val="0"/>
          <c:showVal val="0"/>
          <c:showCatName val="0"/>
          <c:showSerName val="0"/>
          <c:showPercent val="0"/>
          <c:showBubbleSize val="0"/>
        </c:dLbls>
        <c:gapWidth val="65"/>
        <c:overlap val="100"/>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Sheet1!$H$2:$H$4</c:f>
              <c:numCache>
                <c:formatCode>0.00%</c:formatCode>
                <c:ptCount val="3"/>
                <c:pt idx="0">
                  <c:v>22.697000000000003</c:v>
                </c:pt>
                <c:pt idx="1">
                  <c:v>23.592000000000002</c:v>
                </c:pt>
                <c:pt idx="2">
                  <c:v>24.112000000000002</c:v>
                </c:pt>
              </c:numCache>
            </c:numRef>
          </c:val>
          <c:smooth val="0"/>
          <c:extLst>
            <c:ext xmlns:c16="http://schemas.microsoft.com/office/drawing/2014/chart" uri="{C3380CC4-5D6E-409C-BE32-E72D297353CC}">
              <c16:uniqueId val="{00000006-887B-4D0C-A143-7A101228BADA}"/>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General"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736578019439437"/>
          <c:h val="0.97421566446046681"/>
        </c:manualLayout>
      </c:layout>
      <c:barChart>
        <c:barDir val="bar"/>
        <c:grouping val="clustered"/>
        <c:varyColors val="0"/>
        <c:ser>
          <c:idx val="0"/>
          <c:order val="0"/>
          <c:tx>
            <c:strRef>
              <c:f>Sheet1!$B$1</c:f>
              <c:strCache>
                <c:ptCount val="1"/>
                <c:pt idx="0">
                  <c:v>02</c:v>
                </c:pt>
              </c:strCache>
            </c:strRef>
          </c:tx>
          <c:spPr>
            <a:solidFill>
              <a:srgbClr val="EC6224"/>
            </a:solidFill>
            <a:ln>
              <a:noFill/>
            </a:ln>
            <a:effectLst/>
          </c:spPr>
          <c:invertIfNegative val="0"/>
          <c:dLbls>
            <c:dLbl>
              <c:idx val="0"/>
              <c:tx>
                <c:rich>
                  <a:bodyPr/>
                  <a:lstStyle/>
                  <a:p>
                    <a:fld id="{DB4B0FF1-C3F6-428F-B9B2-F7096CB5ADD2}"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99A-4E5B-9014-B745B4A94CAF}"/>
                </c:ext>
              </c:extLst>
            </c:dLbl>
            <c:dLbl>
              <c:idx val="1"/>
              <c:tx>
                <c:rich>
                  <a:bodyPr/>
                  <a:lstStyle/>
                  <a:p>
                    <a:fld id="{8E07D698-F9E8-4F06-91E0-19B9861E52D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99A-4E5B-9014-B745B4A94CAF}"/>
                </c:ext>
              </c:extLst>
            </c:dLbl>
            <c:dLbl>
              <c:idx val="2"/>
              <c:tx>
                <c:rich>
                  <a:bodyPr/>
                  <a:lstStyle/>
                  <a:p>
                    <a:fld id="{ADE1D0BE-2432-461B-BBA3-33272D87475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99A-4E5B-9014-B745B4A94CAF}"/>
                </c:ext>
              </c:extLst>
            </c:dLbl>
            <c:dLbl>
              <c:idx val="3"/>
              <c:tx>
                <c:rich>
                  <a:bodyPr/>
                  <a:lstStyle/>
                  <a:p>
                    <a:fld id="{E9615A43-4E3C-4498-8C09-02F53BFAFF6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99A-4E5B-9014-B745B4A94CAF}"/>
                </c:ext>
              </c:extLst>
            </c:dLbl>
            <c:dLbl>
              <c:idx val="4"/>
              <c:tx>
                <c:rich>
                  <a:bodyPr/>
                  <a:lstStyle/>
                  <a:p>
                    <a:fld id="{1FF2CF9F-979D-4CDD-8F4C-236A08832D4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99A-4E5B-9014-B745B4A94CAF}"/>
                </c:ext>
              </c:extLst>
            </c:dLbl>
            <c:dLbl>
              <c:idx val="5"/>
              <c:tx>
                <c:rich>
                  <a:bodyPr/>
                  <a:lstStyle/>
                  <a:p>
                    <a:fld id="{65263F82-9D47-452C-8083-B69F2967C1D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99A-4E5B-9014-B745B4A94CAF}"/>
                </c:ext>
              </c:extLst>
            </c:dLbl>
            <c:dLbl>
              <c:idx val="6"/>
              <c:tx>
                <c:rich>
                  <a:bodyPr/>
                  <a:lstStyle/>
                  <a:p>
                    <a:fld id="{CEEB12E6-009F-4E1A-816E-7B38B62803C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99A-4E5B-9014-B745B4A94CAF}"/>
                </c:ext>
              </c:extLst>
            </c:dLbl>
            <c:dLbl>
              <c:idx val="7"/>
              <c:tx>
                <c:rich>
                  <a:bodyPr/>
                  <a:lstStyle/>
                  <a:p>
                    <a:fld id="{A26B9971-6929-4233-88A3-602DDD6C545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99A-4E5B-9014-B745B4A94CAF}"/>
                </c:ext>
              </c:extLst>
            </c:dLbl>
            <c:dLbl>
              <c:idx val="8"/>
              <c:tx>
                <c:rich>
                  <a:bodyPr/>
                  <a:lstStyle/>
                  <a:p>
                    <a:fld id="{84886D8A-9256-467A-876B-2B2C1DC8049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99A-4E5B-9014-B745B4A94CAF}"/>
                </c:ext>
              </c:extLst>
            </c:dLbl>
            <c:dLbl>
              <c:idx val="9"/>
              <c:tx>
                <c:rich>
                  <a:bodyPr/>
                  <a:lstStyle/>
                  <a:p>
                    <a:fld id="{71262A6D-DADF-432F-8E2D-E704412767A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99A-4E5B-9014-B745B4A94CAF}"/>
                </c:ext>
              </c:extLst>
            </c:dLbl>
            <c:dLbl>
              <c:idx val="10"/>
              <c:tx>
                <c:rich>
                  <a:bodyPr/>
                  <a:lstStyle/>
                  <a:p>
                    <a:fld id="{09A8B462-58F8-4A8E-85AE-B473123EF28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99A-4E5B-9014-B745B4A94CAF}"/>
                </c:ext>
              </c:extLst>
            </c:dLbl>
            <c:dLbl>
              <c:idx val="11"/>
              <c:tx>
                <c:rich>
                  <a:bodyPr/>
                  <a:lstStyle/>
                  <a:p>
                    <a:fld id="{065CA229-A29D-4AFA-ADD4-26BE0DFF3B1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99A-4E5B-9014-B745B4A94CAF}"/>
                </c:ext>
              </c:extLst>
            </c:dLbl>
            <c:dLbl>
              <c:idx val="12"/>
              <c:tx>
                <c:rich>
                  <a:bodyPr/>
                  <a:lstStyle/>
                  <a:p>
                    <a:fld id="{4A6E9FDE-8E81-4AED-9D0C-96A29C302E3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99A-4E5B-9014-B745B4A94CAF}"/>
                </c:ext>
              </c:extLst>
            </c:dLbl>
            <c:dLbl>
              <c:idx val="13"/>
              <c:tx>
                <c:rich>
                  <a:bodyPr/>
                  <a:lstStyle/>
                  <a:p>
                    <a:fld id="{B590F450-AF70-4886-BF0E-AE4D3358387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99A-4E5B-9014-B745B4A94CAF}"/>
                </c:ext>
              </c:extLst>
            </c:dLbl>
            <c:dLbl>
              <c:idx val="14"/>
              <c:tx>
                <c:rich>
                  <a:bodyPr/>
                  <a:lstStyle/>
                  <a:p>
                    <a:fld id="{E430894A-DC42-4265-ABE7-7FFC5E4C65E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99A-4E5B-9014-B745B4A94CAF}"/>
                </c:ext>
              </c:extLst>
            </c:dLbl>
            <c:dLbl>
              <c:idx val="15"/>
              <c:tx>
                <c:rich>
                  <a:bodyPr/>
                  <a:lstStyle/>
                  <a:p>
                    <a:fld id="{678D715E-81C3-46F5-8E41-D93D0619A05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99A-4E5B-9014-B745B4A94CAF}"/>
                </c:ext>
              </c:extLst>
            </c:dLbl>
            <c:dLbl>
              <c:idx val="16"/>
              <c:tx>
                <c:rich>
                  <a:bodyPr/>
                  <a:lstStyle/>
                  <a:p>
                    <a:fld id="{BC13EE5D-8DED-49F2-9A04-452A98B01F4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99A-4E5B-9014-B745B4A94CAF}"/>
                </c:ext>
              </c:extLst>
            </c:dLbl>
            <c:dLbl>
              <c:idx val="17"/>
              <c:tx>
                <c:rich>
                  <a:bodyPr/>
                  <a:lstStyle/>
                  <a:p>
                    <a:fld id="{A52DA7C1-965B-4E7F-BB57-7B4F1E7C6FD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99A-4E5B-9014-B745B4A94CAF}"/>
                </c:ext>
              </c:extLst>
            </c:dLbl>
            <c:dLbl>
              <c:idx val="18"/>
              <c:tx>
                <c:rich>
                  <a:bodyPr/>
                  <a:lstStyle/>
                  <a:p>
                    <a:fld id="{90E5F81E-0B0F-487F-8866-49A55990137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99A-4E5B-9014-B745B4A94CAF}"/>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Sheet1!$A$2:$A$20</c:f>
              <c:strCache>
                <c:ptCount val="19"/>
                <c:pt idx="0">
                  <c:v>Handel</c:v>
                </c:pt>
                <c:pt idx="1">
                  <c:v>Gezondheids- en welzijnszorg</c:v>
                </c:pt>
                <c:pt idx="2">
                  <c:v>Verhuur en overige zakelijke diensten</c:v>
                </c:pt>
                <c:pt idx="3">
                  <c:v>Bouwnijverheid</c:v>
                </c:pt>
                <c:pt idx="4">
                  <c:v>Horeca</c:v>
                </c:pt>
                <c:pt idx="5">
                  <c:v>Specialistische zakelijke diensten</c:v>
                </c:pt>
                <c:pt idx="6">
                  <c:v>Vervoer en opslag</c:v>
                </c:pt>
                <c:pt idx="7">
                  <c:v>Financiële dienstverlening</c:v>
                </c:pt>
                <c:pt idx="8">
                  <c:v>Landbouw, bosbouw en visserij</c:v>
                </c:pt>
                <c:pt idx="9">
                  <c:v>Informatie en communicatie</c:v>
                </c:pt>
                <c:pt idx="10">
                  <c:v>Cultuur, sport en recreatie</c:v>
                </c:pt>
                <c:pt idx="11">
                  <c:v>Overige dienstverlening</c:v>
                </c:pt>
                <c:pt idx="12">
                  <c:v>Verhuur en handel van onroerend goed</c:v>
                </c:pt>
                <c:pt idx="13">
                  <c:v>Delfstoffenwinning</c:v>
                </c:pt>
                <c:pt idx="14">
                  <c:v>Energievoorziening</c:v>
                </c:pt>
                <c:pt idx="15">
                  <c:v>Industrie</c:v>
                </c:pt>
                <c:pt idx="16">
                  <c:v>Waterbedrijven en afvalbeheer</c:v>
                </c:pt>
                <c:pt idx="17">
                  <c:v>Openbaar bestuur en overheidsdiensten</c:v>
                </c:pt>
                <c:pt idx="18">
                  <c:v>Onderwijs</c:v>
                </c:pt>
              </c:strCache>
            </c:strRef>
          </c:cat>
          <c:val>
            <c:numRef>
              <c:f>Sheet1!$B$2:$B$20</c:f>
              <c:numCache>
                <c:formatCode>General</c:formatCode>
                <c:ptCount val="19"/>
                <c:pt idx="0">
                  <c:v>2</c:v>
                </c:pt>
                <c:pt idx="1">
                  <c:v>1.2</c:v>
                </c:pt>
                <c:pt idx="2">
                  <c:v>0.8</c:v>
                </c:pt>
                <c:pt idx="3">
                  <c:v>0.6</c:v>
                </c:pt>
                <c:pt idx="4">
                  <c:v>0.6</c:v>
                </c:pt>
                <c:pt idx="5">
                  <c:v>0.6</c:v>
                </c:pt>
                <c:pt idx="6">
                  <c:v>0.3</c:v>
                </c:pt>
                <c:pt idx="7">
                  <c:v>0.3</c:v>
                </c:pt>
                <c:pt idx="8">
                  <c:v>0.2</c:v>
                </c:pt>
                <c:pt idx="9">
                  <c:v>0.2</c:v>
                </c:pt>
                <c:pt idx="10">
                  <c:v>0.2</c:v>
                </c:pt>
                <c:pt idx="11">
                  <c:v>0.2</c:v>
                </c:pt>
                <c:pt idx="12">
                  <c:v>0.1</c:v>
                </c:pt>
                <c:pt idx="13">
                  <c:v>0</c:v>
                </c:pt>
                <c:pt idx="14">
                  <c:v>0</c:v>
                </c:pt>
                <c:pt idx="15">
                  <c:v>0</c:v>
                </c:pt>
                <c:pt idx="16">
                  <c:v>0</c:v>
                </c:pt>
                <c:pt idx="17" formatCode="0%">
                  <c:v>0</c:v>
                </c:pt>
                <c:pt idx="18" formatCode="0%">
                  <c:v>0</c:v>
                </c:pt>
              </c:numCache>
            </c:numRef>
          </c:val>
          <c:extLst>
            <c:ext xmlns:c15="http://schemas.microsoft.com/office/drawing/2012/chart" uri="{02D57815-91ED-43cb-92C2-25804820EDAC}">
              <c15:datalabelsRange>
                <c15:f>Sheet1!$B$2:$B$20</c15:f>
                <c15:dlblRangeCache>
                  <c:ptCount val="19"/>
                  <c:pt idx="0">
                    <c:v>2</c:v>
                  </c:pt>
                  <c:pt idx="1">
                    <c:v>1,2</c:v>
                  </c:pt>
                  <c:pt idx="2">
                    <c:v>0,8</c:v>
                  </c:pt>
                  <c:pt idx="3">
                    <c:v>0,6</c:v>
                  </c:pt>
                  <c:pt idx="4">
                    <c:v>0,6</c:v>
                  </c:pt>
                  <c:pt idx="5">
                    <c:v>0,6</c:v>
                  </c:pt>
                  <c:pt idx="6">
                    <c:v>0,3</c:v>
                  </c:pt>
                  <c:pt idx="7">
                    <c:v>0,3</c:v>
                  </c:pt>
                  <c:pt idx="8">
                    <c:v>0,2</c:v>
                  </c:pt>
                  <c:pt idx="9">
                    <c:v>0,2</c:v>
                  </c:pt>
                  <c:pt idx="10">
                    <c:v>0,2</c:v>
                  </c:pt>
                  <c:pt idx="11">
                    <c:v>0,2</c:v>
                  </c:pt>
                  <c:pt idx="12">
                    <c:v>0,1</c:v>
                  </c:pt>
                  <c:pt idx="13">
                    <c:v>0</c:v>
                  </c:pt>
                  <c:pt idx="14">
                    <c:v>0</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1AF6CB32-6BAE-4846-969C-2E8C8F56963A}"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EA69FB29-65CE-4DE4-8565-FC24A0D7910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D44-4F63-8C61-468F23F4C3F3}"/>
                </c:ext>
              </c:extLst>
            </c:dLbl>
            <c:dLbl>
              <c:idx val="2"/>
              <c:tx>
                <c:rich>
                  <a:bodyPr/>
                  <a:lstStyle/>
                  <a:p>
                    <a:fld id="{8465136F-820A-4064-96D3-526F644331D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D44-4F63-8C61-468F23F4C3F3}"/>
                </c:ext>
              </c:extLst>
            </c:dLbl>
            <c:dLbl>
              <c:idx val="3"/>
              <c:tx>
                <c:rich>
                  <a:bodyPr/>
                  <a:lstStyle/>
                  <a:p>
                    <a:fld id="{A91C98D7-0FB6-49E5-81B3-19177D09CAD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D44-4F63-8C61-468F23F4C3F3}"/>
                </c:ext>
              </c:extLst>
            </c:dLbl>
            <c:dLbl>
              <c:idx val="4"/>
              <c:tx>
                <c:rich>
                  <a:bodyPr/>
                  <a:lstStyle/>
                  <a:p>
                    <a:fld id="{ABC28FBF-80F0-430C-B7A0-F65384D007B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D44-4F63-8C61-468F23F4C3F3}"/>
                </c:ext>
              </c:extLst>
            </c:dLbl>
            <c:dLbl>
              <c:idx val="5"/>
              <c:tx>
                <c:rich>
                  <a:bodyPr/>
                  <a:lstStyle/>
                  <a:p>
                    <a:fld id="{3DBC118F-8848-4B01-B1C8-E2FB353B9C2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D44-4F63-8C61-468F23F4C3F3}"/>
                </c:ext>
              </c:extLst>
            </c:dLbl>
            <c:dLbl>
              <c:idx val="6"/>
              <c:tx>
                <c:rich>
                  <a:bodyPr/>
                  <a:lstStyle/>
                  <a:p>
                    <a:fld id="{3B7B6FCC-2793-4AF4-9BC4-B73739886C3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D44-4F63-8C61-468F23F4C3F3}"/>
                </c:ext>
              </c:extLst>
            </c:dLbl>
            <c:dLbl>
              <c:idx val="7"/>
              <c:tx>
                <c:rich>
                  <a:bodyPr/>
                  <a:lstStyle/>
                  <a:p>
                    <a:fld id="{2ECA1811-F669-4A34-89D2-4D44E066ED0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D44-4F63-8C61-468F23F4C3F3}"/>
                </c:ext>
              </c:extLst>
            </c:dLbl>
            <c:dLbl>
              <c:idx val="8"/>
              <c:tx>
                <c:rich>
                  <a:bodyPr/>
                  <a:lstStyle/>
                  <a:p>
                    <a:fld id="{04A3E91C-AEBF-4C37-AF79-6C96DE1F699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D44-4F63-8C61-468F23F4C3F3}"/>
                </c:ext>
              </c:extLst>
            </c:dLbl>
            <c:dLbl>
              <c:idx val="9"/>
              <c:tx>
                <c:rich>
                  <a:bodyPr/>
                  <a:lstStyle/>
                  <a:p>
                    <a:fld id="{C039F5B4-DFEE-45AF-A9D2-55E4696EA64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D44-4F63-8C61-468F23F4C3F3}"/>
                </c:ext>
              </c:extLst>
            </c:dLbl>
            <c:dLbl>
              <c:idx val="10"/>
              <c:tx>
                <c:rich>
                  <a:bodyPr/>
                  <a:lstStyle/>
                  <a:p>
                    <a:fld id="{6F154C44-1203-4C3C-9994-0088D9396AF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D44-4F63-8C61-468F23F4C3F3}"/>
                </c:ext>
              </c:extLst>
            </c:dLbl>
            <c:dLbl>
              <c:idx val="11"/>
              <c:tx>
                <c:rich>
                  <a:bodyPr/>
                  <a:lstStyle/>
                  <a:p>
                    <a:fld id="{7A8E08DA-672F-4084-935F-FAEC0BA599A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D44-4F63-8C61-468F23F4C3F3}"/>
                </c:ext>
              </c:extLst>
            </c:dLbl>
            <c:dLbl>
              <c:idx val="12"/>
              <c:tx>
                <c:rich>
                  <a:bodyPr/>
                  <a:lstStyle/>
                  <a:p>
                    <a:fld id="{1FD61086-0C08-4DA4-BA7C-4B32400DD0F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D44-4F63-8C61-468F23F4C3F3}"/>
                </c:ext>
              </c:extLst>
            </c:dLbl>
            <c:dLbl>
              <c:idx val="13"/>
              <c:tx>
                <c:rich>
                  <a:bodyPr/>
                  <a:lstStyle/>
                  <a:p>
                    <a:fld id="{0DCB1EFD-03AB-4A26-986A-1861D65BA4F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D44-4F63-8C61-468F23F4C3F3}"/>
                </c:ext>
              </c:extLst>
            </c:dLbl>
            <c:dLbl>
              <c:idx val="14"/>
              <c:tx>
                <c:rich>
                  <a:bodyPr/>
                  <a:lstStyle/>
                  <a:p>
                    <a:fld id="{A51C2E14-B5E3-4EB6-AAD6-367C0F22453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D44-4F63-8C61-468F23F4C3F3}"/>
                </c:ext>
              </c:extLst>
            </c:dLbl>
            <c:dLbl>
              <c:idx val="15"/>
              <c:tx>
                <c:rich>
                  <a:bodyPr/>
                  <a:lstStyle/>
                  <a:p>
                    <a:fld id="{1986C437-8224-48D4-9D47-B110A0DEC8E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D44-4F63-8C61-468F23F4C3F3}"/>
                </c:ext>
              </c:extLst>
            </c:dLbl>
            <c:dLbl>
              <c:idx val="16"/>
              <c:tx>
                <c:rich>
                  <a:bodyPr/>
                  <a:lstStyle/>
                  <a:p>
                    <a:fld id="{C037259A-3758-4A91-A0BD-A5003DB0194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D44-4F63-8C61-468F23F4C3F3}"/>
                </c:ext>
              </c:extLst>
            </c:dLbl>
            <c:dLbl>
              <c:idx val="17"/>
              <c:tx>
                <c:rich>
                  <a:bodyPr/>
                  <a:lstStyle/>
                  <a:p>
                    <a:fld id="{B43BEB16-8A8D-42EE-B4FE-F6D2A52150B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5D44-4F63-8C61-468F23F4C3F3}"/>
                </c:ext>
              </c:extLst>
            </c:dLbl>
            <c:dLbl>
              <c:idx val="18"/>
              <c:tx>
                <c:rich>
                  <a:bodyPr/>
                  <a:lstStyle/>
                  <a:p>
                    <a:fld id="{CAC0550C-2A2E-4939-88B5-027BFBF9F8D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D44-4F63-8C61-468F23F4C3F3}"/>
                </c:ext>
              </c:extLst>
            </c:dLbl>
            <c:numFmt formatCode="General"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General</c:formatCode>
                <c:ptCount val="19"/>
                <c:pt idx="0">
                  <c:v>-0.5</c:v>
                </c:pt>
                <c:pt idx="1">
                  <c:v>0.39999999999999991</c:v>
                </c:pt>
                <c:pt idx="2">
                  <c:v>0.4</c:v>
                </c:pt>
                <c:pt idx="3">
                  <c:v>9.9999999999999978E-2</c:v>
                </c:pt>
                <c:pt idx="4">
                  <c:v>9.9999999999999978E-2</c:v>
                </c:pt>
                <c:pt idx="5">
                  <c:v>0</c:v>
                </c:pt>
                <c:pt idx="6">
                  <c:v>0</c:v>
                </c:pt>
                <c:pt idx="7">
                  <c:v>0.19999999999999998</c:v>
                </c:pt>
                <c:pt idx="8">
                  <c:v>0</c:v>
                </c:pt>
                <c:pt idx="9">
                  <c:v>0.1</c:v>
                </c:pt>
                <c:pt idx="10">
                  <c:v>0</c:v>
                </c:pt>
                <c:pt idx="11">
                  <c:v>0</c:v>
                </c:pt>
                <c:pt idx="12">
                  <c:v>0</c:v>
                </c:pt>
                <c:pt idx="13">
                  <c:v>0</c:v>
                </c:pt>
                <c:pt idx="14">
                  <c:v>0</c:v>
                </c:pt>
                <c:pt idx="15">
                  <c:v>0</c:v>
                </c:pt>
                <c:pt idx="16">
                  <c:v>0</c:v>
                </c:pt>
                <c:pt idx="17">
                  <c:v>0</c:v>
                </c:pt>
                <c:pt idx="18">
                  <c:v>0</c:v>
                </c:pt>
              </c:numCache>
            </c:numRef>
          </c:val>
          <c:extLst>
            <c:ext xmlns:c15="http://schemas.microsoft.com/office/drawing/2012/chart" uri="{02D57815-91ED-43cb-92C2-25804820EDAC}">
              <c15:datalabelsRange>
                <c15:f>Sheet1!$B$2:$B$20</c15:f>
                <c15:dlblRangeCache>
                  <c:ptCount val="19"/>
                  <c:pt idx="0">
                    <c:v>-0,5</c:v>
                  </c:pt>
                  <c:pt idx="1">
                    <c:v>0,4</c:v>
                  </c:pt>
                  <c:pt idx="2">
                    <c:v>0,4</c:v>
                  </c:pt>
                  <c:pt idx="3">
                    <c:v>0,1</c:v>
                  </c:pt>
                  <c:pt idx="4">
                    <c:v>0,1</c:v>
                  </c:pt>
                  <c:pt idx="5">
                    <c:v>0</c:v>
                  </c:pt>
                  <c:pt idx="6">
                    <c:v>0</c:v>
                  </c:pt>
                  <c:pt idx="7">
                    <c:v>0,2</c:v>
                  </c:pt>
                  <c:pt idx="8">
                    <c:v>0</c:v>
                  </c:pt>
                  <c:pt idx="9">
                    <c:v>0,1</c:v>
                  </c:pt>
                  <c:pt idx="10">
                    <c:v>0</c:v>
                  </c:pt>
                  <c:pt idx="11">
                    <c:v>0</c:v>
                  </c:pt>
                  <c:pt idx="12">
                    <c:v>0</c:v>
                  </c:pt>
                  <c:pt idx="13">
                    <c:v>0</c:v>
                  </c:pt>
                  <c:pt idx="14">
                    <c:v>0</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847A290C-26AD-4F0E-A1AF-B44CBB1CB0D7}"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C0DC0F19-A47D-455F-ADD2-7FAAE428466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A41-4FBA-8366-6660A8A40C33}"/>
                </c:ext>
              </c:extLst>
            </c:dLbl>
            <c:dLbl>
              <c:idx val="2"/>
              <c:tx>
                <c:rich>
                  <a:bodyPr/>
                  <a:lstStyle/>
                  <a:p>
                    <a:fld id="{E4205B63-8F2B-48F4-8EF8-0451D60D8A0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A41-4FBA-8366-6660A8A40C33}"/>
                </c:ext>
              </c:extLst>
            </c:dLbl>
            <c:dLbl>
              <c:idx val="3"/>
              <c:tx>
                <c:rich>
                  <a:bodyPr/>
                  <a:lstStyle/>
                  <a:p>
                    <a:fld id="{14212F63-E619-423B-9D9F-34D5036F4DB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A41-4FBA-8366-6660A8A40C33}"/>
                </c:ext>
              </c:extLst>
            </c:dLbl>
            <c:dLbl>
              <c:idx val="4"/>
              <c:tx>
                <c:rich>
                  <a:bodyPr/>
                  <a:lstStyle/>
                  <a:p>
                    <a:fld id="{0F1FEE76-8959-487F-ACBE-FF199D22483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A41-4FBA-8366-6660A8A40C33}"/>
                </c:ext>
              </c:extLst>
            </c:dLbl>
            <c:dLbl>
              <c:idx val="5"/>
              <c:tx>
                <c:rich>
                  <a:bodyPr/>
                  <a:lstStyle/>
                  <a:p>
                    <a:fld id="{27DC551A-847B-4D26-BDC0-8ABACF3AF09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A41-4FBA-8366-6660A8A40C33}"/>
                </c:ext>
              </c:extLst>
            </c:dLbl>
            <c:dLbl>
              <c:idx val="6"/>
              <c:tx>
                <c:rich>
                  <a:bodyPr/>
                  <a:lstStyle/>
                  <a:p>
                    <a:fld id="{213A230B-5EAF-49C1-9EDD-65A89A8BC1C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A41-4FBA-8366-6660A8A40C33}"/>
                </c:ext>
              </c:extLst>
            </c:dLbl>
            <c:dLbl>
              <c:idx val="7"/>
              <c:tx>
                <c:rich>
                  <a:bodyPr/>
                  <a:lstStyle/>
                  <a:p>
                    <a:fld id="{E19132C4-C12A-4219-8256-4EFFA9CFE9A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A41-4FBA-8366-6660A8A40C33}"/>
                </c:ext>
              </c:extLst>
            </c:dLbl>
            <c:dLbl>
              <c:idx val="8"/>
              <c:tx>
                <c:rich>
                  <a:bodyPr/>
                  <a:lstStyle/>
                  <a:p>
                    <a:fld id="{5F56E70F-C5C6-45AB-AD0D-D6DF344AA76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A41-4FBA-8366-6660A8A40C33}"/>
                </c:ext>
              </c:extLst>
            </c:dLbl>
            <c:dLbl>
              <c:idx val="9"/>
              <c:tx>
                <c:rich>
                  <a:bodyPr/>
                  <a:lstStyle/>
                  <a:p>
                    <a:fld id="{4CF3AB6F-860D-46A6-8FE5-02F48399442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A41-4FBA-8366-6660A8A40C33}"/>
                </c:ext>
              </c:extLst>
            </c:dLbl>
            <c:dLbl>
              <c:idx val="10"/>
              <c:tx>
                <c:rich>
                  <a:bodyPr/>
                  <a:lstStyle/>
                  <a:p>
                    <a:fld id="{0A920011-1571-442E-94A9-5428A12A872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A41-4FBA-8366-6660A8A40C33}"/>
                </c:ext>
              </c:extLst>
            </c:dLbl>
            <c:dLbl>
              <c:idx val="11"/>
              <c:tx>
                <c:rich>
                  <a:bodyPr/>
                  <a:lstStyle/>
                  <a:p>
                    <a:fld id="{6DA22A05-4D9B-4DE3-8904-27F119B6D80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A41-4FBA-8366-6660A8A40C33}"/>
                </c:ext>
              </c:extLst>
            </c:dLbl>
            <c:dLbl>
              <c:idx val="12"/>
              <c:tx>
                <c:rich>
                  <a:bodyPr/>
                  <a:lstStyle/>
                  <a:p>
                    <a:fld id="{B8A0380F-7A2B-447E-97B5-8D333897027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A41-4FBA-8366-6660A8A40C33}"/>
                </c:ext>
              </c:extLst>
            </c:dLbl>
            <c:dLbl>
              <c:idx val="13"/>
              <c:tx>
                <c:rich>
                  <a:bodyPr/>
                  <a:lstStyle/>
                  <a:p>
                    <a:fld id="{06D2C1BB-05FE-4DFA-9997-91B5936FABB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A41-4FBA-8366-6660A8A40C33}"/>
                </c:ext>
              </c:extLst>
            </c:dLbl>
            <c:dLbl>
              <c:idx val="14"/>
              <c:tx>
                <c:rich>
                  <a:bodyPr/>
                  <a:lstStyle/>
                  <a:p>
                    <a:fld id="{6693897F-F35B-45C7-BAA4-D182820AFD8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A41-4FBA-8366-6660A8A40C33}"/>
                </c:ext>
              </c:extLst>
            </c:dLbl>
            <c:dLbl>
              <c:idx val="15"/>
              <c:tx>
                <c:rich>
                  <a:bodyPr/>
                  <a:lstStyle/>
                  <a:p>
                    <a:fld id="{3FEE07BD-6B8C-4696-9CAA-FD189E441D2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A41-4FBA-8366-6660A8A40C33}"/>
                </c:ext>
              </c:extLst>
            </c:dLbl>
            <c:dLbl>
              <c:idx val="16"/>
              <c:tx>
                <c:rich>
                  <a:bodyPr/>
                  <a:lstStyle/>
                  <a:p>
                    <a:fld id="{91576E82-4897-4B30-9101-829620E2BF7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A41-4FBA-8366-6660A8A40C33}"/>
                </c:ext>
              </c:extLst>
            </c:dLbl>
            <c:dLbl>
              <c:idx val="17"/>
              <c:tx>
                <c:rich>
                  <a:bodyPr/>
                  <a:lstStyle/>
                  <a:p>
                    <a:fld id="{1235520B-8BB1-44BB-AB06-9FED750C5F1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A41-4FBA-8366-6660A8A40C33}"/>
                </c:ext>
              </c:extLst>
            </c:dLbl>
            <c:dLbl>
              <c:idx val="18"/>
              <c:tx>
                <c:rich>
                  <a:bodyPr/>
                  <a:lstStyle/>
                  <a:p>
                    <a:fld id="{1680DBC1-2360-435C-9CE8-6CF39CB14D8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A41-4FBA-8366-6660A8A40C33}"/>
                </c:ext>
              </c:extLst>
            </c:dLbl>
            <c:numFmt formatCode="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\+0%;\-0%;0%</c:formatCode>
                <c:ptCount val="19"/>
                <c:pt idx="0">
                  <c:v>0.64896851550660095</c:v>
                </c:pt>
                <c:pt idx="1">
                  <c:v>-9.9227807197471707E-3</c:v>
                </c:pt>
                <c:pt idx="2">
                  <c:v>-0.14278950306833382</c:v>
                </c:pt>
                <c:pt idx="3">
                  <c:v>1.1141778121439652</c:v>
                </c:pt>
                <c:pt idx="4">
                  <c:v>0.61523961405305694</c:v>
                </c:pt>
                <c:pt idx="5">
                  <c:v>0.31317352721446756</c:v>
                </c:pt>
                <c:pt idx="6">
                  <c:v>-0.10959456355161779</c:v>
                </c:pt>
                <c:pt idx="7">
                  <c:v>0.30780367264221487</c:v>
                </c:pt>
                <c:pt idx="8">
                  <c:v>1.2748088453977098</c:v>
                </c:pt>
                <c:pt idx="9">
                  <c:v>-0.17880675083857189</c:v>
                </c:pt>
                <c:pt idx="10">
                  <c:v>0.65280332600777924</c:v>
                </c:pt>
                <c:pt idx="11">
                  <c:v>0.72959286106566301</c:v>
                </c:pt>
                <c:pt idx="12">
                  <c:v>0.70693443930497724</c:v>
                </c:pt>
                <c:pt idx="13">
                  <c:v>-1</c:v>
                </c:pt>
                <c:pt idx="14">
                  <c:v>-1</c:v>
                </c:pt>
                <c:pt idx="15">
                  <c:v>0</c:v>
                </c:pt>
                <c:pt idx="16">
                  <c:v>0</c:v>
                </c:pt>
                <c:pt idx="17">
                  <c:v>0</c:v>
                </c:pt>
                <c:pt idx="18">
                  <c:v>0</c:v>
                </c:pt>
              </c:numCache>
            </c:numRef>
          </c:val>
          <c:extLst>
            <c:ext xmlns:c15="http://schemas.microsoft.com/office/drawing/2012/chart" uri="{02D57815-91ED-43cb-92C2-25804820EDAC}">
              <c15:datalabelsRange>
                <c15:f>Sheet1!$B$2:$B$20</c15:f>
                <c15:dlblRangeCache>
                  <c:ptCount val="19"/>
                  <c:pt idx="0">
                    <c:v>+65%</c:v>
                  </c:pt>
                  <c:pt idx="1">
                    <c:v>-1%</c:v>
                  </c:pt>
                  <c:pt idx="2">
                    <c:v>-14%</c:v>
                  </c:pt>
                  <c:pt idx="3">
                    <c:v>+111%</c:v>
                  </c:pt>
                  <c:pt idx="4">
                    <c:v>+62%</c:v>
                  </c:pt>
                  <c:pt idx="5">
                    <c:v>+31%</c:v>
                  </c:pt>
                  <c:pt idx="6">
                    <c:v>-11%</c:v>
                  </c:pt>
                  <c:pt idx="7">
                    <c:v>+31%</c:v>
                  </c:pt>
                  <c:pt idx="8">
                    <c:v>+127%</c:v>
                  </c:pt>
                  <c:pt idx="9">
                    <c:v>-18%</c:v>
                  </c:pt>
                  <c:pt idx="10">
                    <c:v>+65%</c:v>
                  </c:pt>
                  <c:pt idx="11">
                    <c:v>+73%</c:v>
                  </c:pt>
                  <c:pt idx="12">
                    <c:v>+71%</c:v>
                  </c:pt>
                  <c:pt idx="13">
                    <c:v>-100%</c:v>
                  </c:pt>
                  <c:pt idx="14">
                    <c:v>-100%</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70247583494991E-3"/>
          <c:y val="5.5210530310020427E-2"/>
          <c:w val="0.95435262219600381"/>
          <c:h val="0.87429636935370114"/>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0.66666666666666663</c:v>
                </c:pt>
                <c:pt idx="1">
                  <c:v>0.66666666666666663</c:v>
                </c:pt>
                <c:pt idx="2">
                  <c:v>0.72222222222222221</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18977782299405E-2"/>
          <c:y val="6.4141110710879828E-2"/>
          <c:w val="0.95435262219600381"/>
          <c:h val="0.77649373448363679"/>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5.4000000953674319E-2</c:v>
                </c:pt>
                <c:pt idx="1">
                  <c:v>4.6999998092651367E-2</c:v>
                </c:pt>
                <c:pt idx="2">
                  <c:v>2.2999999523162843E-2</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0.19381767088189106</c:v>
                </c:pt>
              </c:numCache>
            </c:numRef>
          </c:val>
          <c:smooth val="0"/>
          <c:extLst>
            <c:ext xmlns:c16="http://schemas.microsoft.com/office/drawing/2014/chart" uri="{C3380CC4-5D6E-409C-BE32-E72D297353CC}">
              <c16:uniqueId val="{00000005-2652-4C6A-A190-5437848CF66C}"/>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8932205047935818E-2"/>
          <c:w val="0.9767258922311336"/>
          <c:h val="0.76916823153122693"/>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0.17938342163447499</c:v>
                </c:pt>
                <c:pt idx="1">
                  <c:v>0.18926415402186328</c:v>
                </c:pt>
                <c:pt idx="2">
                  <c:v>0.19381767088189106</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0.19381767088189106</c:v>
                </c:pt>
              </c:numCache>
            </c:numRef>
          </c:val>
          <c:smooth val="0"/>
          <c:extLst>
            <c:ext xmlns:c16="http://schemas.microsoft.com/office/drawing/2014/chart" uri="{C3380CC4-5D6E-409C-BE32-E72D297353CC}">
              <c16:uniqueId val="{00000001-43FF-48FA-B90F-9ADD1EA450C8}"/>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5159904879340008E-2"/>
          <c:w val="0.9767258922311336"/>
          <c:h val="0.76665492403988311"/>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3.3373659838972093E-2</c:v>
                </c:pt>
                <c:pt idx="1">
                  <c:v>3.1815956926089087E-2</c:v>
                </c:pt>
                <c:pt idx="2">
                  <c:v>3.1820811637325398E-2</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0.19381767088189106</c:v>
                </c:pt>
              </c:numCache>
            </c:numRef>
          </c:val>
          <c:smooth val="0"/>
          <c:extLst>
            <c:ext xmlns:c16="http://schemas.microsoft.com/office/drawing/2014/chart" uri="{C3380CC4-5D6E-409C-BE32-E72D297353CC}">
              <c16:uniqueId val="{00000001-9AC0-41B2-A79A-E6DDC56052D6}"/>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0.10470879228381516"/>
          <c:w val="0.9767258922311336"/>
          <c:h val="0.7269650043096838"/>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1.0429268699678779E-2</c:v>
                </c:pt>
                <c:pt idx="1">
                  <c:v>1.2236906510034264E-2</c:v>
                </c:pt>
                <c:pt idx="2">
                  <c:v>9.9181750557897352E-3</c:v>
                </c:pt>
              </c:numCache>
            </c:numRef>
          </c:val>
          <c:extLst>
            <c:ext xmlns:c16="http://schemas.microsoft.com/office/drawing/2014/chart" uri="{C3380CC4-5D6E-409C-BE32-E72D297353CC}">
              <c16:uniqueId val="{00000000-A671-43F5-B5C3-98179CFFF0FB}"/>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0.19381767088189106</c:v>
                </c:pt>
              </c:numCache>
            </c:numRef>
          </c:val>
          <c:smooth val="0"/>
          <c:extLst>
            <c:ext xmlns:c16="http://schemas.microsoft.com/office/drawing/2014/chart" uri="{C3380CC4-5D6E-409C-BE32-E72D297353CC}">
              <c16:uniqueId val="{00000001-9789-42EE-99C4-91D99A1D9AB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11394651132912E-2"/>
          <c:y val="0"/>
          <c:w val="0.95554065543661404"/>
          <c:h val="1"/>
        </c:manualLayout>
      </c:layout>
      <c:barChart>
        <c:barDir val="col"/>
        <c:grouping val="clustered"/>
        <c:varyColors val="0"/>
        <c:ser>
          <c:idx val="0"/>
          <c:order val="0"/>
          <c:tx>
            <c:strRef>
              <c:f>Sheet1!$B$1</c:f>
              <c:strCache>
                <c:ptCount val="1"/>
                <c:pt idx="0">
                  <c:v>Armste 20%47</c:v>
                </c:pt>
              </c:strCache>
            </c:strRef>
          </c:tx>
          <c:spPr>
            <a:solidFill>
              <a:srgbClr val="EC6224">
                <a:alpha val="2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29-4748-ADC9-8DF466A36CA0}"/>
                </c:ext>
              </c:extLst>
            </c:dLbl>
            <c:numFmt formatCode="0.0%" sourceLinked="0"/>
            <c:spPr>
              <a:noFill/>
              <a:ln>
                <a:noFill/>
              </a:ln>
              <a:effectLst/>
            </c:spPr>
            <c:txPr>
              <a:bodyPr rot="0" spcFirstLastPara="1" vertOverflow="ellipsis" vert="horz" wrap="square" lIns="38100" tIns="19050" rIns="38100" bIns="19050" anchor="b"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Type: Eenpersoonshuishouden</c:v>
                </c:pt>
              </c:strCache>
            </c:strRef>
          </c:cat>
          <c:val>
            <c:numRef>
              <c:f>Sheet1!$B$2</c:f>
              <c:numCache>
                <c:formatCode>0.0%</c:formatCode>
                <c:ptCount val="1"/>
                <c:pt idx="0">
                  <c:v>0.14000000000000001</c:v>
                </c:pt>
              </c:numCache>
            </c:numRef>
          </c:val>
          <c:extLst>
            <c:ext xmlns:c16="http://schemas.microsoft.com/office/drawing/2014/chart" uri="{C3380CC4-5D6E-409C-BE32-E72D297353CC}">
              <c16:uniqueId val="{00000001-BB29-4748-ADC9-8DF466A36CA0}"/>
            </c:ext>
          </c:extLst>
        </c:ser>
        <c:ser>
          <c:idx val="1"/>
          <c:order val="1"/>
          <c:tx>
            <c:strRef>
              <c:f>Sheet1!$C$1</c:f>
              <c:strCache>
                <c:ptCount val="1"/>
                <c:pt idx="0">
                  <c:v>Laag inkomen 20%</c:v>
                </c:pt>
              </c:strCache>
            </c:strRef>
          </c:tx>
          <c:spPr>
            <a:solidFill>
              <a:srgbClr val="EC6224">
                <a:alpha val="40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Sheet1!$C$2</c:f>
              <c:numCache>
                <c:formatCode>0.0%</c:formatCode>
                <c:ptCount val="1"/>
                <c:pt idx="0">
                  <c:v>0.21</c:v>
                </c:pt>
              </c:numCache>
            </c:numRef>
          </c:val>
          <c:extLst>
            <c:ext xmlns:c16="http://schemas.microsoft.com/office/drawing/2014/chart" uri="{C3380CC4-5D6E-409C-BE32-E72D297353CC}">
              <c16:uniqueId val="{00000002-BB29-4748-ADC9-8DF466A36CA0}"/>
            </c:ext>
          </c:extLst>
        </c:ser>
        <c:ser>
          <c:idx val="2"/>
          <c:order val="2"/>
          <c:tx>
            <c:strRef>
              <c:f>Sheet1!$D$1</c:f>
              <c:strCache>
                <c:ptCount val="1"/>
                <c:pt idx="0">
                  <c:v>Gemiddeld inkomen 20%</c:v>
                </c:pt>
              </c:strCache>
            </c:strRef>
          </c:tx>
          <c:spPr>
            <a:solidFill>
              <a:srgbClr val="EC6224">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Sheet1!$D$2</c:f>
              <c:numCache>
                <c:formatCode>0.0%</c:formatCode>
                <c:ptCount val="1"/>
                <c:pt idx="0">
                  <c:v>0.22</c:v>
                </c:pt>
              </c:numCache>
            </c:numRef>
          </c:val>
          <c:extLst>
            <c:ext xmlns:c16="http://schemas.microsoft.com/office/drawing/2014/chart" uri="{C3380CC4-5D6E-409C-BE32-E72D297353CC}">
              <c16:uniqueId val="{00000003-BB29-4748-ADC9-8DF466A36CA0}"/>
            </c:ext>
          </c:extLst>
        </c:ser>
        <c:ser>
          <c:idx val="3"/>
          <c:order val="3"/>
          <c:tx>
            <c:strRef>
              <c:f>Sheet1!$E$1</c:f>
              <c:strCache>
                <c:ptCount val="1"/>
                <c:pt idx="0">
                  <c:v>Hoog inkomen 20%</c:v>
                </c:pt>
              </c:strCache>
            </c:strRef>
          </c:tx>
          <c:spPr>
            <a:solidFill>
              <a:srgbClr val="EC6224">
                <a:alpha val="8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29-4748-ADC9-8DF466A36CA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Sheet1!$E$2</c:f>
              <c:numCache>
                <c:formatCode>0.0%</c:formatCode>
                <c:ptCount val="1"/>
                <c:pt idx="0">
                  <c:v>0.22</c:v>
                </c:pt>
              </c:numCache>
            </c:numRef>
          </c:val>
          <c:extLst>
            <c:ext xmlns:c16="http://schemas.microsoft.com/office/drawing/2014/chart" uri="{C3380CC4-5D6E-409C-BE32-E72D297353CC}">
              <c16:uniqueId val="{00000005-BB29-4748-ADC9-8DF466A36CA0}"/>
            </c:ext>
          </c:extLst>
        </c:ser>
        <c:ser>
          <c:idx val="4"/>
          <c:order val="4"/>
          <c:tx>
            <c:strRef>
              <c:f>Sheet1!$F$1</c:f>
              <c:strCache>
                <c:ptCount val="1"/>
                <c:pt idx="0">
                  <c:v>Rijkste 20%</c:v>
                </c:pt>
              </c:strCache>
            </c:strRef>
          </c:tx>
          <c:spPr>
            <a:solidFill>
              <a:srgbClr val="EC6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Sheet1!$F$2</c:f>
              <c:numCache>
                <c:formatCode>0.0%</c:formatCode>
                <c:ptCount val="1"/>
                <c:pt idx="0">
                  <c:v>0.23</c:v>
                </c:pt>
              </c:numCache>
            </c:numRef>
          </c:val>
          <c:extLst>
            <c:ext xmlns:c16="http://schemas.microsoft.com/office/drawing/2014/chart" uri="{C3380CC4-5D6E-409C-BE32-E72D297353CC}">
              <c16:uniqueId val="{00000006-BB29-4748-ADC9-8DF466A36CA0}"/>
            </c:ext>
          </c:extLst>
        </c:ser>
        <c:dLbls>
          <c:showLegendKey val="0"/>
          <c:showVal val="0"/>
          <c:showCatName val="0"/>
          <c:showSerName val="0"/>
          <c:showPercent val="0"/>
          <c:showBubbleSize val="0"/>
        </c:dLbls>
        <c:gapWidth val="219"/>
        <c:axId val="809830192"/>
        <c:axId val="809848912"/>
      </c:bar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9000000000000007"/>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67331725706333E-4"/>
          <c:y val="0"/>
          <c:w val="0.99966630721270366"/>
          <c:h val="0.94180291004779637"/>
        </c:manualLayout>
      </c:layout>
      <c:areaChart>
        <c:grouping val="standard"/>
        <c:varyColors val="0"/>
        <c:ser>
          <c:idx val="0"/>
          <c:order val="0"/>
          <c:tx>
            <c:strRef>
              <c:f>Sheet1!$B$1</c:f>
              <c:strCache>
                <c:ptCount val="1"/>
                <c:pt idx="0">
                  <c:v>Armste 20%</c:v>
                </c:pt>
              </c:strCache>
            </c:strRef>
          </c:tx>
          <c:spPr>
            <a:solidFill>
              <a:srgbClr val="EC6224">
                <a:alpha val="2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Sheet1!$B$2:$B$49</c:f>
              <c:numCache>
                <c:formatCode>0.0%</c:formatCode>
                <c:ptCount val="48"/>
                <c:pt idx="0" formatCode="General">
                  <c:v>0</c:v>
                </c:pt>
                <c:pt idx="1">
                  <c:v>0.6267857142857145</c:v>
                </c:pt>
                <c:pt idx="2">
                  <c:v>0.6267857142857145</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numCache>
            </c:numRef>
          </c:val>
          <c:extLst>
            <c:ext xmlns:c16="http://schemas.microsoft.com/office/drawing/2014/chart" uri="{C3380CC4-5D6E-409C-BE32-E72D297353CC}">
              <c16:uniqueId val="{00000000-1047-415B-BC51-B18576D9EA86}"/>
            </c:ext>
          </c:extLst>
        </c:ser>
        <c:ser>
          <c:idx val="1"/>
          <c:order val="1"/>
          <c:tx>
            <c:strRef>
              <c:f>Sheet1!$C$1</c:f>
              <c:strCache>
                <c:ptCount val="1"/>
                <c:pt idx="0">
                  <c:v>Laag inkomen 20%</c:v>
                </c:pt>
              </c:strCache>
            </c:strRef>
          </c:tx>
          <c:spPr>
            <a:solidFill>
              <a:srgbClr val="EC6224">
                <a:alpha val="4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Sheet1!$C$2:$C$49</c:f>
              <c:numCache>
                <c:formatCode>General</c:formatCode>
                <c:ptCount val="48"/>
                <c:pt idx="0">
                  <c:v>0</c:v>
                </c:pt>
                <c:pt idx="1">
                  <c:v>0</c:v>
                </c:pt>
                <c:pt idx="2">
                  <c:v>0</c:v>
                </c:pt>
                <c:pt idx="3" formatCode="0.0%">
                  <c:v>0.89485714285714291</c:v>
                </c:pt>
                <c:pt idx="4" formatCode="0.0%">
                  <c:v>0.89485714285714291</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1-1047-415B-BC51-B18576D9EA86}"/>
            </c:ext>
          </c:extLst>
        </c:ser>
        <c:ser>
          <c:idx val="2"/>
          <c:order val="2"/>
          <c:tx>
            <c:strRef>
              <c:f>Sheet1!$D$1</c:f>
              <c:strCache>
                <c:ptCount val="1"/>
                <c:pt idx="0">
                  <c:v>Gemiddeld inkomen 20%</c:v>
                </c:pt>
              </c:strCache>
            </c:strRef>
          </c:tx>
          <c:spPr>
            <a:solidFill>
              <a:srgbClr val="EC6224">
                <a:alpha val="6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Sheet1!$D$2:$D$49</c:f>
              <c:numCache>
                <c:formatCode>General</c:formatCode>
                <c:ptCount val="48"/>
                <c:pt idx="0">
                  <c:v>0</c:v>
                </c:pt>
                <c:pt idx="1">
                  <c:v>0</c:v>
                </c:pt>
                <c:pt idx="2">
                  <c:v>0</c:v>
                </c:pt>
                <c:pt idx="3">
                  <c:v>0</c:v>
                </c:pt>
                <c:pt idx="4">
                  <c:v>0</c:v>
                </c:pt>
                <c:pt idx="5" formatCode="0.0%">
                  <c:v>0.85263157894736852</c:v>
                </c:pt>
                <c:pt idx="6" formatCode="0.0%">
                  <c:v>0.85263157894736852</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2-1047-415B-BC51-B18576D9EA86}"/>
            </c:ext>
          </c:extLst>
        </c:ser>
        <c:ser>
          <c:idx val="3"/>
          <c:order val="3"/>
          <c:tx>
            <c:strRef>
              <c:f>Sheet1!$E$1</c:f>
              <c:strCache>
                <c:ptCount val="1"/>
                <c:pt idx="0">
                  <c:v>Hoog inkomen 20%</c:v>
                </c:pt>
              </c:strCache>
            </c:strRef>
          </c:tx>
          <c:spPr>
            <a:solidFill>
              <a:srgbClr val="EC6224">
                <a:alpha val="8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Sheet1!$E$2:$E$49</c:f>
              <c:numCache>
                <c:formatCode>General</c:formatCode>
                <c:ptCount val="48"/>
                <c:pt idx="0">
                  <c:v>0</c:v>
                </c:pt>
                <c:pt idx="1">
                  <c:v>0</c:v>
                </c:pt>
                <c:pt idx="2">
                  <c:v>0</c:v>
                </c:pt>
                <c:pt idx="3">
                  <c:v>0</c:v>
                </c:pt>
                <c:pt idx="4">
                  <c:v>0</c:v>
                </c:pt>
                <c:pt idx="5">
                  <c:v>0</c:v>
                </c:pt>
                <c:pt idx="6">
                  <c:v>0</c:v>
                </c:pt>
                <c:pt idx="7" formatCode="0.0%">
                  <c:v>0.7200000000000002</c:v>
                </c:pt>
                <c:pt idx="8" formatCode="0.0%">
                  <c:v>0.7200000000000002</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3-1047-415B-BC51-B18576D9EA86}"/>
            </c:ext>
          </c:extLst>
        </c:ser>
        <c:ser>
          <c:idx val="4"/>
          <c:order val="4"/>
          <c:tx>
            <c:strRef>
              <c:f>Sheet1!$F$1</c:f>
              <c:strCache>
                <c:ptCount val="1"/>
                <c:pt idx="0">
                  <c:v>Rijkste 20%</c:v>
                </c:pt>
              </c:strCache>
            </c:strRef>
          </c:tx>
          <c:spPr>
            <a:solidFill>
              <a:srgbClr val="EC6224"/>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Sheet1!$F$2:$F$49</c:f>
              <c:numCache>
                <c:formatCode>General</c:formatCode>
                <c:ptCount val="48"/>
                <c:pt idx="0">
                  <c:v>0</c:v>
                </c:pt>
                <c:pt idx="1">
                  <c:v>0</c:v>
                </c:pt>
                <c:pt idx="2">
                  <c:v>0</c:v>
                </c:pt>
                <c:pt idx="3">
                  <c:v>0</c:v>
                </c:pt>
                <c:pt idx="4">
                  <c:v>0</c:v>
                </c:pt>
                <c:pt idx="5">
                  <c:v>0</c:v>
                </c:pt>
                <c:pt idx="6">
                  <c:v>0</c:v>
                </c:pt>
                <c:pt idx="7">
                  <c:v>0</c:v>
                </c:pt>
                <c:pt idx="8">
                  <c:v>0</c:v>
                </c:pt>
                <c:pt idx="9" formatCode="0.0%">
                  <c:v>0.63116883116883127</c:v>
                </c:pt>
                <c:pt idx="10" formatCode="0.0%">
                  <c:v>0.63116883116883127</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4-1047-415B-BC51-B18576D9EA86}"/>
            </c:ext>
          </c:extLst>
        </c:ser>
        <c:ser>
          <c:idx val="5"/>
          <c:order val="5"/>
          <c:tx>
            <c:strRef>
              <c:f>Sheet1!$G$1</c:f>
              <c:strCache>
                <c:ptCount val="1"/>
                <c:pt idx="0">
                  <c:v>-</c:v>
                </c:pt>
              </c:strCache>
            </c:strRef>
          </c:tx>
          <c:spPr>
            <a:solidFill>
              <a:schemeClr val="accent6"/>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Sheet1!$G$2:$G$49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6-1047-415B-BC51-B18576D9EA86}"/>
            </c:ext>
          </c:extLst>
        </c:ser>
        <c:ser>
          <c:idx val="6"/>
          <c:order val="6"/>
          <c:tx>
            <c:strRef>
              <c:f>Sheet1!$H$1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Sheet1!$H$2:$H$49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7-1047-415B-BC51-B18576D9EA86}"/>
            </c:ext>
          </c:extLst>
        </c:ser>
        <c:ser>
          <c:idx val="7"/>
          <c:order val="7"/>
          <c:tx>
            <c:strRef>
              <c:f>Sheet1!$I$1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Sheet1!$I$2:$I$49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8-1047-415B-BC51-B18576D9EA86}"/>
            </c:ext>
          </c:extLst>
        </c:ser>
        <c:ser>
          <c:idx val="8"/>
          <c:order val="8"/>
          <c:tx>
            <c:strRef>
              <c:f>Sheet1!$J$1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Sheet1!$J$2:$J$49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9-1047-415B-BC51-B18576D9EA86}"/>
            </c:ext>
          </c:extLst>
        </c:ser>
        <c:ser>
          <c:idx val="9"/>
          <c:order val="9"/>
          <c:tx>
            <c:strRef>
              <c:f>Sheet1!$K$1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Sheet1!$K$2:$K$49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A-1047-415B-BC51-B18576D9EA86}"/>
            </c:ext>
          </c:extLst>
        </c:ser>
        <c:ser>
          <c:idx val="10"/>
          <c:order val="10"/>
          <c:tx>
            <c:strRef>
              <c:f>Sheet1!$L$1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Sheet1!$L$2:$L$49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B-1047-415B-BC51-B18576D9EA86}"/>
            </c:ext>
          </c:extLst>
        </c:ser>
        <c:ser>
          <c:idx val="11"/>
          <c:order val="11"/>
          <c:tx>
            <c:strRef>
              <c:f>Sheet1!$M$1</c:f>
              <c:strCache>
                <c:ptCount val="1"/>
                <c:pt idx="0">
                  <c:v>-</c:v>
                </c:pt>
              </c:strCache>
            </c:strRef>
          </c:tx>
          <c:spPr>
            <a:solidFill>
              <a:schemeClr val="accent6">
                <a:lumMod val="6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Sheet1!$M$2:$M$49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C-1047-415B-BC51-B18576D9EA86}"/>
            </c:ext>
          </c:extLst>
        </c:ser>
        <c:ser>
          <c:idx val="12"/>
          <c:order val="12"/>
          <c:tx>
            <c:strRef>
              <c:f>Sheet1!$N$1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Sheet1!$N$2:$N$49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0.80769230769230782</c:v>
                </c:pt>
                <c:pt idx="26">
                  <c:v>0.80769230769230782</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D-1047-415B-BC51-B18576D9EA86}"/>
            </c:ext>
          </c:extLst>
        </c:ser>
        <c:ser>
          <c:idx val="13"/>
          <c:order val="13"/>
          <c:tx>
            <c:strRef>
              <c:f>Sheet1!$O$1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Sheet1!$O$2:$O$49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1.2692307692307694</c:v>
                </c:pt>
                <c:pt idx="28">
                  <c:v>1.2692307692307694</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E-1047-415B-BC51-B18576D9EA86}"/>
            </c:ext>
          </c:extLst>
        </c:ser>
        <c:ser>
          <c:idx val="14"/>
          <c:order val="14"/>
          <c:tx>
            <c:strRef>
              <c:f>Sheet1!$P$1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Sheet1!$P$2:$P$49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1.3244147157190636</c:v>
                </c:pt>
                <c:pt idx="30">
                  <c:v>1.3244147157190636</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F-1047-415B-BC51-B18576D9EA86}"/>
            </c:ext>
          </c:extLst>
        </c:ser>
        <c:ser>
          <c:idx val="15"/>
          <c:order val="15"/>
          <c:tx>
            <c:strRef>
              <c:f>Sheet1!$Q$1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Sheet1!$Q$2:$Q$49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1.3180473372781065</c:v>
                </c:pt>
                <c:pt idx="32">
                  <c:v>1.3180473372781065</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0-1047-415B-BC51-B18576D9EA86}"/>
            </c:ext>
          </c:extLst>
        </c:ser>
        <c:ser>
          <c:idx val="16"/>
          <c:order val="16"/>
          <c:tx>
            <c:strRef>
              <c:f>Sheet1!$R$1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Sheet1!$R$2:$R$49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1.3668639053254439</c:v>
                </c:pt>
                <c:pt idx="34">
                  <c:v>1.3668639053254439</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1-1047-415B-BC51-B18576D9EA86}"/>
            </c:ext>
          </c:extLst>
        </c:ser>
        <c:ser>
          <c:idx val="17"/>
          <c:order val="17"/>
          <c:tx>
            <c:strRef>
              <c:f>Sheet1!$S$1</c:f>
              <c:strCache>
                <c:ptCount val="1"/>
                <c:pt idx="0">
                  <c:v>-</c:v>
                </c:pt>
              </c:strCache>
            </c:strRef>
          </c:tx>
          <c:spPr>
            <a:solidFill>
              <a:schemeClr val="accent6">
                <a:lumMod val="80000"/>
                <a:lumOff val="2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Sheet1!$S$2:$S$49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2-1047-415B-BC51-B18576D9EA86}"/>
            </c:ext>
          </c:extLst>
        </c:ser>
        <c:ser>
          <c:idx val="18"/>
          <c:order val="18"/>
          <c:tx>
            <c:strRef>
              <c:f>Sheet1!$T$1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Sheet1!$T$2:$T$49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1.2517241379310344</c:v>
                </c:pt>
                <c:pt idx="38">
                  <c:v>1.2517241379310344</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3-1047-415B-BC51-B18576D9EA86}"/>
            </c:ext>
          </c:extLst>
        </c:ser>
        <c:ser>
          <c:idx val="19"/>
          <c:order val="19"/>
          <c:tx>
            <c:strRef>
              <c:f>Sheet1!$U$1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Sheet1!$U$2:$U$49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1.1379310344827589</c:v>
                </c:pt>
                <c:pt idx="40">
                  <c:v>1.1379310344827589</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4-1047-415B-BC51-B18576D9EA86}"/>
            </c:ext>
          </c:extLst>
        </c:ser>
        <c:ser>
          <c:idx val="20"/>
          <c:order val="20"/>
          <c:tx>
            <c:strRef>
              <c:f>Sheet1!$V$1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Sheet1!$V$2:$V$49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1.1379310344827587</c:v>
                </c:pt>
                <c:pt idx="42">
                  <c:v>1.1379310344827587</c:v>
                </c:pt>
                <c:pt idx="43">
                  <c:v>0</c:v>
                </c:pt>
                <c:pt idx="44">
                  <c:v>0</c:v>
                </c:pt>
                <c:pt idx="45">
                  <c:v>0</c:v>
                </c:pt>
                <c:pt idx="46">
                  <c:v>0</c:v>
                </c:pt>
                <c:pt idx="47">
                  <c:v>0</c:v>
                </c:pt>
              </c:numCache>
            </c:numRef>
          </c:val>
          <c:extLst>
            <c:ext xmlns:c16="http://schemas.microsoft.com/office/drawing/2014/chart" uri="{C3380CC4-5D6E-409C-BE32-E72D297353CC}">
              <c16:uniqueId val="{00000015-1047-415B-BC51-B18576D9EA86}"/>
            </c:ext>
          </c:extLst>
        </c:ser>
        <c:ser>
          <c:idx val="21"/>
          <c:order val="21"/>
          <c:tx>
            <c:strRef>
              <c:f>Sheet1!$W$1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Sheet1!$W$2:$W$49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1.1379310344827589</c:v>
                </c:pt>
                <c:pt idx="44">
                  <c:v>1.1379310344827589</c:v>
                </c:pt>
                <c:pt idx="45">
                  <c:v>0</c:v>
                </c:pt>
                <c:pt idx="46">
                  <c:v>0</c:v>
                </c:pt>
                <c:pt idx="47">
                  <c:v>0</c:v>
                </c:pt>
              </c:numCache>
            </c:numRef>
          </c:val>
          <c:extLst>
            <c:ext xmlns:c16="http://schemas.microsoft.com/office/drawing/2014/chart" uri="{C3380CC4-5D6E-409C-BE32-E72D297353CC}">
              <c16:uniqueId val="{00000016-1047-415B-BC51-B18576D9EA86}"/>
            </c:ext>
          </c:extLst>
        </c:ser>
        <c:ser>
          <c:idx val="22"/>
          <c:order val="22"/>
          <c:tx>
            <c:strRef>
              <c:f>Sheet1!$X$1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Sheet1!$X$2:$X$49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1.1379310344827587</c:v>
                </c:pt>
                <c:pt idx="46">
                  <c:v>1.1379310344827587</c:v>
                </c:pt>
                <c:pt idx="47">
                  <c:v>0</c:v>
                </c:pt>
              </c:numCache>
            </c:numRef>
          </c:val>
          <c:extLst>
            <c:ext xmlns:c16="http://schemas.microsoft.com/office/drawing/2014/chart" uri="{C3380CC4-5D6E-409C-BE32-E72D297353CC}">
              <c16:uniqueId val="{00000017-1047-415B-BC51-B18576D9EA86}"/>
            </c:ext>
          </c:extLst>
        </c:ser>
        <c:dLbls>
          <c:showLegendKey val="0"/>
          <c:showVal val="0"/>
          <c:showCatName val="0"/>
          <c:showSerName val="0"/>
          <c:showPercent val="0"/>
          <c:showBubbleSize val="0"/>
        </c:dLbls>
        <c:axId val="809830192"/>
        <c:axId val="809848912"/>
      </c:areaChart>
      <c:dateAx>
        <c:axId val="809830192"/>
        <c:scaling>
          <c:orientation val="minMax"/>
        </c:scaling>
        <c:delete val="1"/>
        <c:axPos val="b"/>
        <c:numFmt formatCode="General" sourceLinked="1"/>
        <c:majorTickMark val="out"/>
        <c:minorTickMark val="none"/>
        <c:tickLblPos val="nextTo"/>
        <c:crossAx val="809848912"/>
        <c:crosses val="autoZero"/>
        <c:auto val="0"/>
        <c:lblOffset val="100"/>
        <c:baseTimeUnit val="days"/>
      </c:dateAx>
      <c:valAx>
        <c:axId val="809848912"/>
        <c:scaling>
          <c:orientation val="minMax"/>
          <c:max val="2.5"/>
        </c:scaling>
        <c:delete val="1"/>
        <c:axPos val="l"/>
        <c:numFmt formatCode="0%" sourceLinked="0"/>
        <c:majorTickMark val="out"/>
        <c:minorTickMark val="none"/>
        <c:tickLblPos val="nextTo"/>
        <c:crossAx val="8098301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248291526551747E-3"/>
          <c:w val="0.99030478926384502"/>
          <c:h val="0.92889882288885184"/>
        </c:manualLayout>
      </c:layout>
      <c:barChart>
        <c:barDir val="col"/>
        <c:grouping val="stacked"/>
        <c:varyColors val="0"/>
        <c:ser>
          <c:idx val="0"/>
          <c:order val="0"/>
          <c:tx>
            <c:strRef>
              <c:f>Sheet1!$B$1</c:f>
              <c:strCache>
                <c:ptCount val="1"/>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Sheet1!$B$2:$B$7</c:f>
              <c:numCache>
                <c:formatCode>0.0;\-0.0;</c:formatCode>
                <c:ptCount val="6"/>
                <c:pt idx="0">
                  <c:v>1.577</c:v>
                </c:pt>
                <c:pt idx="1">
                  <c:v>1.387</c:v>
                </c:pt>
                <c:pt idx="2">
                  <c:v>1.2470000000000001</c:v>
                </c:pt>
              </c:numCache>
            </c:numRef>
          </c:val>
          <c:extLst>
            <c:ext xmlns:c16="http://schemas.microsoft.com/office/drawing/2014/chart" uri="{C3380CC4-5D6E-409C-BE32-E72D297353CC}">
              <c16:uniqueId val="{00000000-95C5-47C8-99C7-300FBF4796C5}"/>
            </c:ext>
          </c:extLst>
        </c:ser>
        <c:ser>
          <c:idx val="1"/>
          <c:order val="1"/>
          <c:tx>
            <c:strRef>
              <c:f>Sheet1!$C$1</c:f>
              <c:strCache>
                <c:ptCount val="1"/>
                <c:pt idx="0">
                  <c:v>0 tot 20 jaar</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Sheet1!$C$2:$C$7</c:f>
              <c:numCache>
                <c:formatCode>0.0;\-0.0;</c:formatCode>
                <c:ptCount val="6"/>
                <c:pt idx="0">
                  <c:v>4.7569999999999997</c:v>
                </c:pt>
                <c:pt idx="1">
                  <c:v>4.9169999999999998</c:v>
                </c:pt>
                <c:pt idx="2">
                  <c:v>4.4980000000000002</c:v>
                </c:pt>
                <c:pt idx="3">
                  <c:v>5.5</c:v>
                </c:pt>
                <c:pt idx="4">
                  <c:v>5.5</c:v>
                </c:pt>
                <c:pt idx="5">
                  <c:v>5.4000000953674316</c:v>
                </c:pt>
              </c:numCache>
            </c:numRef>
          </c:val>
          <c:extLst>
            <c:ext xmlns:c16="http://schemas.microsoft.com/office/drawing/2014/chart" uri="{C3380CC4-5D6E-409C-BE32-E72D297353CC}">
              <c16:uniqueId val="{00000001-95C5-47C8-99C7-300FBF4796C5}"/>
            </c:ext>
          </c:extLst>
        </c:ser>
        <c:ser>
          <c:idx val="2"/>
          <c:order val="2"/>
          <c:tx>
            <c:strRef>
              <c:f>Sheet1!$D$1</c:f>
              <c:strCache>
                <c:ptCount val="1"/>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Sheet1!$D$2:$D$7</c:f>
              <c:numCache>
                <c:formatCode>0.0;\-0.0;</c:formatCode>
                <c:ptCount val="6"/>
                <c:pt idx="0">
                  <c:v>1.6919999999999999</c:v>
                </c:pt>
                <c:pt idx="1">
                  <c:v>1.681</c:v>
                </c:pt>
                <c:pt idx="2">
                  <c:v>1.6479999999999999</c:v>
                </c:pt>
              </c:numCache>
            </c:numRef>
          </c:val>
          <c:extLst>
            <c:ext xmlns:c16="http://schemas.microsoft.com/office/drawing/2014/chart" uri="{C3380CC4-5D6E-409C-BE32-E72D297353CC}">
              <c16:uniqueId val="{00000002-95C5-47C8-99C7-300FBF4796C5}"/>
            </c:ext>
          </c:extLst>
        </c:ser>
        <c:ser>
          <c:idx val="3"/>
          <c:order val="3"/>
          <c:tx>
            <c:strRef>
              <c:f>Sheet1!$E$1</c:f>
              <c:strCache>
                <c:ptCount val="1"/>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Sheet1!$E$2:$E$7</c:f>
              <c:numCache>
                <c:formatCode>0.0;\-0.0;</c:formatCode>
                <c:ptCount val="6"/>
                <c:pt idx="0">
                  <c:v>2.2679999999999998</c:v>
                </c:pt>
                <c:pt idx="1">
                  <c:v>1.69</c:v>
                </c:pt>
                <c:pt idx="2">
                  <c:v>1.8280000000000001</c:v>
                </c:pt>
              </c:numCache>
            </c:numRef>
          </c:val>
          <c:extLst>
            <c:ext xmlns:c16="http://schemas.microsoft.com/office/drawing/2014/chart" uri="{C3380CC4-5D6E-409C-BE32-E72D297353CC}">
              <c16:uniqueId val="{00000003-95C5-47C8-99C7-300FBF4796C5}"/>
            </c:ext>
          </c:extLst>
        </c:ser>
        <c:ser>
          <c:idx val="4"/>
          <c:order val="4"/>
          <c:tx>
            <c:strRef>
              <c:f>Sheet1!$F$1</c:f>
              <c:strCache>
                <c:ptCount val="1"/>
                <c:pt idx="0">
                  <c:v>20 tot 65 jaar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Sheet1!$F$2:$F$7</c:f>
              <c:numCache>
                <c:formatCode>0.0;\-0.0;</c:formatCode>
                <c:ptCount val="6"/>
                <c:pt idx="0">
                  <c:v>9.3819999999999997</c:v>
                </c:pt>
                <c:pt idx="1">
                  <c:v>10.16</c:v>
                </c:pt>
                <c:pt idx="2">
                  <c:v>9.8149999999999995</c:v>
                </c:pt>
                <c:pt idx="3">
                  <c:v>13.300000190734863</c:v>
                </c:pt>
                <c:pt idx="4">
                  <c:v>12.600000381469727</c:v>
                </c:pt>
                <c:pt idx="5">
                  <c:v>12.699999809265137</c:v>
                </c:pt>
              </c:numCache>
            </c:numRef>
          </c:val>
          <c:extLst>
            <c:ext xmlns:c16="http://schemas.microsoft.com/office/drawing/2014/chart" uri="{C3380CC4-5D6E-409C-BE32-E72D297353CC}">
              <c16:uniqueId val="{00000004-95C5-47C8-99C7-300FBF4796C5}"/>
            </c:ext>
          </c:extLst>
        </c:ser>
        <c:ser>
          <c:idx val="5"/>
          <c:order val="5"/>
          <c:tx>
            <c:strRef>
              <c:f>Sheet1!$G$1</c:f>
              <c:strCache>
                <c:ptCount val="1"/>
                <c:pt idx="0">
                  <c:v>65 jaar of ouder</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Sheet1!$G$2:$G$7</c:f>
              <c:numCache>
                <c:formatCode>0.0;\-0.0;</c:formatCode>
                <c:ptCount val="6"/>
                <c:pt idx="0">
                  <c:v>3.0209999999999999</c:v>
                </c:pt>
                <c:pt idx="1">
                  <c:v>3.7570000000000001</c:v>
                </c:pt>
                <c:pt idx="2">
                  <c:v>5.0759999999999996</c:v>
                </c:pt>
                <c:pt idx="3">
                  <c:v>6.0999999046325684</c:v>
                </c:pt>
                <c:pt idx="4">
                  <c:v>7</c:v>
                </c:pt>
                <c:pt idx="5">
                  <c:v>7</c:v>
                </c:pt>
              </c:numCache>
            </c:numRef>
          </c:val>
          <c:extLst>
            <c:ext xmlns:c16="http://schemas.microsoft.com/office/drawing/2014/chart" uri="{C3380CC4-5D6E-409C-BE32-E72D297353CC}">
              <c16:uniqueId val="{00000005-95C5-47C8-99C7-300FBF4796C5}"/>
            </c:ext>
          </c:extLst>
        </c:ser>
        <c:dLbls>
          <c:showLegendKey val="0"/>
          <c:showVal val="0"/>
          <c:showCatName val="0"/>
          <c:showSerName val="0"/>
          <c:showPercent val="0"/>
          <c:showBubbleSize val="0"/>
        </c:dLbls>
        <c:gapWidth val="65"/>
        <c:overlap val="100"/>
        <c:serLines>
          <c:spPr>
            <a:ln w="9525" cap="flat" cmpd="sng" algn="ctr">
              <a:solidFill>
                <a:schemeClr val="tx1">
                  <a:lumMod val="35000"/>
                  <a:lumOff val="65000"/>
                </a:schemeClr>
              </a:solidFill>
              <a:prstDash val="sysDash"/>
              <a:round/>
            </a:ln>
            <a:effectLst/>
          </c:spPr>
        </c:serLines>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Sheet1!$H$2:$H$7</c:f>
              <c:numCache>
                <c:formatCode>0.0;\-0.0;</c:formatCode>
                <c:ptCount val="6"/>
                <c:pt idx="0">
                  <c:v>22.697000000000003</c:v>
                </c:pt>
                <c:pt idx="1">
                  <c:v>23.592000000000002</c:v>
                </c:pt>
                <c:pt idx="2">
                  <c:v>24.112000000000002</c:v>
                </c:pt>
                <c:pt idx="3">
                  <c:v>24.900000095367432</c:v>
                </c:pt>
                <c:pt idx="4">
                  <c:v>25.100000381469727</c:v>
                </c:pt>
                <c:pt idx="5">
                  <c:v>25.099999904632568</c:v>
                </c:pt>
              </c:numCache>
            </c:numRef>
          </c:val>
          <c:smooth val="0"/>
          <c:extLst>
            <c:ext xmlns:c16="http://schemas.microsoft.com/office/drawing/2014/chart" uri="{C3380CC4-5D6E-409C-BE32-E72D297353CC}">
              <c16:uniqueId val="{00000006-95C5-47C8-99C7-300FBF4796C5}"/>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0;\-0.0;"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85338234877806E-2"/>
          <c:y val="0"/>
          <c:w val="0.96469382734558862"/>
          <c:h val="1"/>
        </c:manualLayout>
      </c:layout>
      <c:lineChart>
        <c:grouping val="stacked"/>
        <c:varyColors val="0"/>
        <c:ser>
          <c:idx val="0"/>
          <c:order val="0"/>
          <c:tx>
            <c:strRef>
              <c:f>Sheet1!$B$1</c:f>
              <c:strCache>
                <c:ptCount val="1"/>
                <c:pt idx="0">
                  <c:v>Armste 20%</c:v>
                </c:pt>
              </c:strCache>
            </c:strRef>
          </c:tx>
          <c:spPr>
            <a:ln w="25400" cap="rnd">
              <a:solidFill>
                <a:schemeClr val="tx1"/>
              </a:solidFill>
              <a:prstDash val="sysDash"/>
              <a:round/>
            </a:ln>
            <a:effectLst/>
          </c:spPr>
          <c:marker>
            <c:symbol val="none"/>
          </c:marker>
          <c:dLbls>
            <c:dLbl>
              <c:idx val="0"/>
              <c:tx>
                <c:rich>
                  <a:bodyPr/>
                  <a:lstStyle/>
                  <a:p>
                    <a:fld id="{B3725A0B-176D-4E92-9CB0-7412AAC50066}"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A32-47B7-B07E-534CD6A81216}"/>
                </c:ext>
              </c:extLst>
            </c:dLbl>
            <c:dLbl>
              <c:idx val="1"/>
              <c:tx>
                <c:rich>
                  <a:bodyPr/>
                  <a:lstStyle/>
                  <a:p>
                    <a:fld id="{418D8AF7-B014-4A5E-979E-B51DAD54567A}"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A32-47B7-B07E-534CD6A81216}"/>
                </c:ext>
              </c:extLst>
            </c:dLbl>
            <c:dLbl>
              <c:idx val="2"/>
              <c:tx>
                <c:rich>
                  <a:bodyPr/>
                  <a:lstStyle/>
                  <a:p>
                    <a:fld id="{D0ABD7BE-F6BC-43AB-A64F-35468BCF1FA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A32-47B7-B07E-534CD6A81216}"/>
                </c:ext>
              </c:extLst>
            </c:dLbl>
            <c:dLbl>
              <c:idx val="3"/>
              <c:tx>
                <c:rich>
                  <a:bodyPr/>
                  <a:lstStyle/>
                  <a:p>
                    <a:fld id="{C4EC427D-D92B-4DA3-9EF2-21553CA8A88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A32-47B7-B07E-534CD6A81216}"/>
                </c:ext>
              </c:extLst>
            </c:dLbl>
            <c:dLbl>
              <c:idx val="4"/>
              <c:tx>
                <c:rich>
                  <a:bodyPr/>
                  <a:lstStyle/>
                  <a:p>
                    <a:fld id="{88399C2D-015C-41A2-A86B-5AC4BC18FFFC}"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4"/>
                <c:pt idx="0">
                  <c:v>Type: Eenpersoonshuishouden</c:v>
                </c:pt>
                <c:pt idx="1">
                  <c:v>Type: Eenoudergezin</c:v>
                </c:pt>
                <c:pt idx="2">
                  <c:v>Type: Paar, met kind(eren)</c:v>
                </c:pt>
                <c:pt idx="3">
                  <c:v>Type: Paar, zonder kind</c:v>
                </c:pt>
              </c:strCache>
            </c:strRef>
          </c:cat>
          <c:val>
            <c:numRef>
              <c:f>Sheet1!$B$2:$B$6</c:f>
              <c:numCache>
                <c:formatCode>0.0%</c:formatCode>
                <c:ptCount val="5"/>
                <c:pt idx="0">
                  <c:v>0.2</c:v>
                </c:pt>
                <c:pt idx="1">
                  <c:v>0.2</c:v>
                </c:pt>
                <c:pt idx="2">
                  <c:v>0.2</c:v>
                </c:pt>
                <c:pt idx="3">
                  <c:v>0.2</c:v>
                </c:pt>
                <c:pt idx="4">
                  <c:v>0.2</c:v>
                </c:pt>
              </c:numCache>
            </c:numRef>
          </c:val>
          <c:smooth val="0"/>
          <c:extLst>
            <c:ext xmlns:c15="http://schemas.microsoft.com/office/drawing/2012/chart" uri="{02D57815-91ED-43cb-92C2-25804820EDAC}">
              <c15:datalabelsRange>
                <c15:f>Sheet1!$H$2:$H$18</c15:f>
                <c15:dlblRangeCache>
                  <c:ptCount val="17"/>
                </c15:dlblRangeCache>
              </c15:datalabelsRange>
            </c:ext>
            <c:ext xmlns:c16="http://schemas.microsoft.com/office/drawing/2014/chart" uri="{C3380CC4-5D6E-409C-BE32-E72D297353CC}">
              <c16:uniqueId val="{00000005-CA32-47B7-B07E-534CD6A81216}"/>
            </c:ext>
          </c:extLst>
        </c:ser>
        <c:ser>
          <c:idx val="1"/>
          <c:order val="1"/>
          <c:tx>
            <c:strRef>
              <c:f>Sheet1!$C$1</c:f>
              <c:strCache>
                <c:ptCount val="1"/>
                <c:pt idx="0">
                  <c:v>Laag inkomen 20%</c:v>
                </c:pt>
              </c:strCache>
            </c:strRef>
          </c:tx>
          <c:spPr>
            <a:ln w="28575" cap="rnd">
              <a:noFill/>
              <a:round/>
            </a:ln>
            <a:effectLst/>
          </c:spPr>
          <c:marker>
            <c:symbol val="none"/>
          </c:marker>
          <c:dLbls>
            <c:dLbl>
              <c:idx val="0"/>
              <c:tx>
                <c:rich>
                  <a:bodyPr/>
                  <a:lstStyle/>
                  <a:p>
                    <a:fld id="{B52EF8A4-757C-43CD-93AE-DE38DB552F13}"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A32-47B7-B07E-534CD6A81216}"/>
                </c:ext>
              </c:extLst>
            </c:dLbl>
            <c:dLbl>
              <c:idx val="1"/>
              <c:tx>
                <c:rich>
                  <a:bodyPr/>
                  <a:lstStyle/>
                  <a:p>
                    <a:fld id="{7CE40823-051A-4F5F-9F2E-94BDA7E303B0}"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A32-47B7-B07E-534CD6A81216}"/>
                </c:ext>
              </c:extLst>
            </c:dLbl>
            <c:dLbl>
              <c:idx val="2"/>
              <c:tx>
                <c:rich>
                  <a:bodyPr/>
                  <a:lstStyle/>
                  <a:p>
                    <a:fld id="{72745CB6-91F9-4D13-BF8B-5A4DF330C1D6}"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A32-47B7-B07E-534CD6A81216}"/>
                </c:ext>
              </c:extLst>
            </c:dLbl>
            <c:dLbl>
              <c:idx val="3"/>
              <c:tx>
                <c:rich>
                  <a:bodyPr/>
                  <a:lstStyle/>
                  <a:p>
                    <a:fld id="{8E94EDAF-D9B5-452F-8119-508537B4509D}"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A32-47B7-B07E-534CD6A81216}"/>
                </c:ext>
              </c:extLst>
            </c:dLbl>
            <c:dLbl>
              <c:idx val="4"/>
              <c:tx>
                <c:rich>
                  <a:bodyPr/>
                  <a:lstStyle/>
                  <a:p>
                    <a:fld id="{117E864D-23AB-4FA9-A812-88631ABDED25}"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Type: Eenpersoonshuishouden</c:v>
                </c:pt>
                <c:pt idx="1">
                  <c:v>Type: Eenoudergezin</c:v>
                </c:pt>
                <c:pt idx="2">
                  <c:v>Type: Paar, met kind(eren)</c:v>
                </c:pt>
                <c:pt idx="3">
                  <c:v>Type: Paar, zonder kind</c:v>
                </c:pt>
              </c:strCache>
            </c:strRef>
          </c:cat>
          <c:val>
            <c:numRef>
              <c:f>Sheet1!$C$2:$C$6</c:f>
              <c:numCache>
                <c:formatCode>General</c:formatCode>
                <c:ptCount val="5"/>
                <c:pt idx="0" formatCode="0.0%">
                  <c:v>0.04</c:v>
                </c:pt>
              </c:numCache>
            </c:numRef>
          </c:val>
          <c:smooth val="0"/>
          <c:extLst>
            <c:ext xmlns:c15="http://schemas.microsoft.com/office/drawing/2012/chart" uri="{02D57815-91ED-43cb-92C2-25804820EDAC}">
              <c15:datalabelsRange>
                <c15:f>Sheet1!$I$2:$I$18</c15:f>
                <c15:dlblRangeCache>
                  <c:ptCount val="17"/>
                </c15:dlblRangeCache>
              </c15:datalabelsRange>
            </c:ext>
            <c:ext xmlns:c16="http://schemas.microsoft.com/office/drawing/2014/chart" uri="{C3380CC4-5D6E-409C-BE32-E72D297353CC}">
              <c16:uniqueId val="{0000000B-CA32-47B7-B07E-534CD6A81216}"/>
            </c:ext>
          </c:extLst>
        </c:ser>
        <c:dLbls>
          <c:showLegendKey val="0"/>
          <c:showVal val="0"/>
          <c:showCatName val="0"/>
          <c:showSerName val="0"/>
          <c:showPercent val="0"/>
          <c:showBubbleSize val="0"/>
        </c:dLbls>
        <c:smooth val="0"/>
        <c:axId val="809830192"/>
        <c:axId val="809848912"/>
      </c:line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0000000000000004"/>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200"/>
      </a:pPr>
      <a:endParaRPr lang="nl-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C6E0-4746-BECF-038EC8BBFA33}"/>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C6E0-4746-BECF-038EC8BBFA33}"/>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C6E0-4746-BECF-038EC8BBFA33}"/>
              </c:ext>
            </c:extLst>
          </c:dPt>
          <c:dLbls>
            <c:dLbl>
              <c:idx val="0"/>
              <c:layout>
                <c:manualLayout>
                  <c:x val="-0.2506939201238419"/>
                  <c:y val="-0.1552427299235558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3320816671277208"/>
                      <c:h val="0.17322362237467673"/>
                    </c:manualLayout>
                  </c15:layout>
                </c:ext>
                <c:ext xmlns:c16="http://schemas.microsoft.com/office/drawing/2014/chart" uri="{C3380CC4-5D6E-409C-BE32-E72D297353CC}">
                  <c16:uniqueId val="{00000001-C6E0-4746-BECF-038EC8BBFA33}"/>
                </c:ext>
              </c:extLst>
            </c:dLbl>
            <c:dLbl>
              <c:idx val="1"/>
              <c:showLegendKey val="0"/>
              <c:showVal val="1"/>
              <c:showCatName val="1"/>
              <c:showSerName val="0"/>
              <c:showPercent val="0"/>
              <c:showBubbleSize val="0"/>
              <c:separator>
</c:separator>
              <c:extLst>
                <c:ext xmlns:c15="http://schemas.microsoft.com/office/drawing/2012/chart" uri="{CE6537A1-D6FC-4f65-9D91-7224C49458BB}">
                  <c15:layout>
                    <c:manualLayout>
                      <c:w val="0.21899074667669141"/>
                      <c:h val="0.31379781604577806"/>
                    </c:manualLayout>
                  </c15:layout>
                </c:ext>
                <c:ext xmlns:c16="http://schemas.microsoft.com/office/drawing/2014/chart" uri="{C3380CC4-5D6E-409C-BE32-E72D297353CC}">
                  <c16:uniqueId val="{00000003-C6E0-4746-BECF-038EC8BBFA33}"/>
                </c:ext>
              </c:extLst>
            </c:dLbl>
            <c:dLbl>
              <c:idx val="2"/>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274355520126236"/>
                      <c:h val="0.24351081654070983"/>
                    </c:manualLayout>
                  </c15:layout>
                </c:ext>
                <c:ext xmlns:c16="http://schemas.microsoft.com/office/drawing/2014/chart" uri="{C3380CC4-5D6E-409C-BE32-E72D297353CC}">
                  <c16:uniqueId val="{00000005-C6E0-4746-BECF-038EC8BBFA33}"/>
                </c:ext>
              </c:extLst>
            </c:dLbl>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0.67153284671532842</c:v>
                </c:pt>
                <c:pt idx="1">
                  <c:v>0.21537987046365786</c:v>
                </c:pt>
                <c:pt idx="2">
                  <c:v>0.10959185771563688</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63395588308593187"/>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2010</c:v>
                </c:pt>
                <c:pt idx="1">
                  <c:v>2015</c:v>
                </c:pt>
                <c:pt idx="2">
                  <c:v>2020</c:v>
                </c:pt>
              </c:strCache>
            </c:strRef>
          </c:cat>
          <c:val>
            <c:numRef>
              <c:f>Sheet1!$B$2:$B$4</c:f>
              <c:numCache>
                <c:formatCode>_ [$€-413]\ * #,##0_ ;_ [$€-413]\ * \-#,##0_ ;_ [$€-413]\ * "-"??_ ;_ @_ </c:formatCode>
                <c:ptCount val="3"/>
                <c:pt idx="0">
                  <c:v>482000</c:v>
                </c:pt>
                <c:pt idx="1">
                  <c:v>445000</c:v>
                </c:pt>
                <c:pt idx="2">
                  <c:v>514000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Column2</c:v>
                </c:pt>
              </c:strCache>
            </c:strRef>
          </c:tx>
          <c:spPr>
            <a:ln w="28575" cap="rnd">
              <a:noFill/>
              <a:round/>
            </a:ln>
            <a:effectLst/>
          </c:spPr>
          <c:marker>
            <c:symbol val="none"/>
          </c:marker>
          <c:cat>
            <c:strRef>
              <c:f>Sheet1!$A$2:$A$4</c:f>
              <c:strCache>
                <c:ptCount val="3"/>
                <c:pt idx="0">
                  <c:v>2010</c:v>
                </c:pt>
                <c:pt idx="1">
                  <c:v>2015</c:v>
                </c:pt>
                <c:pt idx="2">
                  <c:v>2020</c:v>
                </c:pt>
              </c:strCache>
            </c:strRef>
          </c:cat>
          <c:val>
            <c:numRef>
              <c:f>Sheet1!$D$2:$D$4</c:f>
              <c:numCache>
                <c:formatCode>General</c:formatCode>
                <c:ptCount val="3"/>
              </c:numCache>
            </c:numRef>
          </c:val>
          <c:smooth val="0"/>
          <c:extLst>
            <c:ext xmlns:c16="http://schemas.microsoft.com/office/drawing/2014/chart" uri="{C3380CC4-5D6E-409C-BE32-E72D297353CC}">
              <c16:uniqueId val="{00000002-997C-4A6E-A18E-9F1BA877D47D}"/>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846B-4552-B73B-022A3338CFDD}"/>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846B-4552-B73B-022A3338CFDD}"/>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846B-4552-B73B-022A3338CFDD}"/>
              </c:ext>
            </c:extLst>
          </c:dPt>
          <c:dLbls>
            <c:dLbl>
              <c:idx val="0"/>
              <c:layout>
                <c:manualLayout>
                  <c:x val="-0.26173422312633127"/>
                  <c:y val="-6.631980218006465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6B-4552-B73B-022A3338CFDD}"/>
                </c:ext>
              </c:extLst>
            </c:dLbl>
            <c:dLbl>
              <c:idx val="1"/>
              <c:numFmt formatCode="0%" sourceLinked="0"/>
              <c:spPr>
                <a:noFill/>
                <a:ln>
                  <a:noFill/>
                </a:ln>
                <a:effectLst/>
              </c:spPr>
              <c:txPr>
                <a:bodyPr rot="0" spcFirstLastPara="1" vertOverflow="ellipsis" vert="horz" wrap="square" lIns="0" tIns="36000" rIns="36000" bIns="36000" anchor="ctr" anchorCtr="1">
                  <a:sp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1064576768902691"/>
                      <c:h val="0.33503813821854356"/>
                    </c:manualLayout>
                  </c15:layout>
                </c:ext>
                <c:ext xmlns:c16="http://schemas.microsoft.com/office/drawing/2014/chart" uri="{C3380CC4-5D6E-409C-BE32-E72D297353CC}">
                  <c16:uniqueId val="{00000003-846B-4552-B73B-022A3338CFDD}"/>
                </c:ext>
              </c:extLst>
            </c:dLbl>
            <c:dLbl>
              <c:idx val="2"/>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6B-4552-B73B-022A3338CFDD}"/>
                </c:ext>
              </c:extLst>
            </c:dLbl>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0.57480357035849772</c:v>
                </c:pt>
                <c:pt idx="1">
                  <c:v>0.29188763424245406</c:v>
                </c:pt>
                <c:pt idx="2">
                  <c:v>0.13330879539904827</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77853018889248293"/>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2010</c:v>
                </c:pt>
                <c:pt idx="1">
                  <c:v>2015</c:v>
                </c:pt>
                <c:pt idx="2">
                  <c:v>2020</c:v>
                </c:pt>
              </c:numCache>
            </c:numRef>
          </c:cat>
          <c:val>
            <c:numRef>
              <c:f>Sheet1!$B$2:$B$4</c:f>
              <c:numCache>
                <c:formatCode>_ [$€-413]\ * #,##0_ ;_ [$€-413]\ * \-#,##0_ ;_ [$€-413]\ * "-"??_ ;_ @_ </c:formatCode>
                <c:ptCount val="3"/>
                <c:pt idx="0">
                  <c:v>331000</c:v>
                </c:pt>
                <c:pt idx="1">
                  <c:v>297000</c:v>
                </c:pt>
                <c:pt idx="2">
                  <c:v>431000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Column1</c:v>
                </c:pt>
              </c:strCache>
            </c:strRef>
          </c:tx>
          <c:spPr>
            <a:ln w="28575" cap="rnd">
              <a:noFill/>
              <a:round/>
            </a:ln>
            <a:effectLst/>
          </c:spPr>
          <c:marker>
            <c:symbol val="none"/>
          </c:marker>
          <c:cat>
            <c:numRef>
              <c:f>Sheet1!$A$2:$A$4</c:f>
              <c:numCache>
                <c:formatCode>General</c:formatCode>
                <c:ptCount val="3"/>
                <c:pt idx="0">
                  <c:v>2010</c:v>
                </c:pt>
                <c:pt idx="1">
                  <c:v>2015</c:v>
                </c:pt>
                <c:pt idx="2">
                  <c:v>2020</c:v>
                </c:pt>
              </c:numCache>
            </c:numRef>
          </c:cat>
          <c:val>
            <c:numRef>
              <c:f>Sheet1!$D$2:$D$4</c:f>
              <c:numCache>
                <c:formatCode>General</c:formatCode>
                <c:ptCount val="3"/>
              </c:numCache>
            </c:numRef>
          </c:val>
          <c:smooth val="0"/>
          <c:extLst>
            <c:ext xmlns:c16="http://schemas.microsoft.com/office/drawing/2014/chart" uri="{C3380CC4-5D6E-409C-BE32-E72D297353CC}">
              <c16:uniqueId val="{00000001-10EC-4771-99C8-C6B0E6E4B9AB}"/>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64840396023429E-4"/>
          <c:y val="0.18850507363793412"/>
          <c:w val="0.96113074204946991"/>
          <c:h val="0.69326827086272236"/>
        </c:manualLayout>
      </c:layout>
      <c:barChart>
        <c:barDir val="col"/>
        <c:grouping val="clustered"/>
        <c:varyColors val="0"/>
        <c:ser>
          <c:idx val="0"/>
          <c:order val="0"/>
          <c:tx>
            <c:strRef>
              <c:f>Sheet1!$B$1</c:f>
              <c:strCache>
                <c:ptCount val="1"/>
                <c:pt idx="0">
                  <c:v>2017</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General</c:formatCode>
                <c:ptCount val="4"/>
                <c:pt idx="0">
                  <c:v>225</c:v>
                </c:pt>
                <c:pt idx="1">
                  <c:v>555</c:v>
                </c:pt>
                <c:pt idx="2">
                  <c:v>890</c:v>
                </c:pt>
                <c:pt idx="3">
                  <c:v>0</c:v>
                </c:pt>
              </c:numCache>
            </c:numRef>
          </c:val>
          <c:extLst>
            <c:ext xmlns:c16="http://schemas.microsoft.com/office/drawing/2014/chart" uri="{C3380CC4-5D6E-409C-BE32-E72D297353CC}">
              <c16:uniqueId val="{00000000-6124-4BA6-8189-03429F598532}"/>
            </c:ext>
          </c:extLst>
        </c:ser>
        <c:ser>
          <c:idx val="1"/>
          <c:order val="1"/>
          <c:tx>
            <c:strRef>
              <c:f>Sheet1!$C$1</c:f>
              <c:strCache>
                <c:ptCount val="1"/>
                <c:pt idx="0">
                  <c:v>2018</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General</c:formatCode>
                <c:ptCount val="4"/>
                <c:pt idx="0">
                  <c:v>250</c:v>
                </c:pt>
                <c:pt idx="1">
                  <c:v>605</c:v>
                </c:pt>
                <c:pt idx="2">
                  <c:v>865</c:v>
                </c:pt>
                <c:pt idx="3">
                  <c:v>0</c:v>
                </c:pt>
              </c:numCache>
            </c:numRef>
          </c:val>
          <c:extLst>
            <c:ext xmlns:c16="http://schemas.microsoft.com/office/drawing/2014/chart" uri="{C3380CC4-5D6E-409C-BE32-E72D297353CC}">
              <c16:uniqueId val="{00000001-6124-4BA6-8189-03429F598532}"/>
            </c:ext>
          </c:extLst>
        </c:ser>
        <c:ser>
          <c:idx val="2"/>
          <c:order val="2"/>
          <c:tx>
            <c:strRef>
              <c:f>Sheet1!$D$1</c:f>
              <c:strCache>
                <c:ptCount val="1"/>
                <c:pt idx="0">
                  <c:v>2019</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General</c:formatCode>
                <c:ptCount val="4"/>
                <c:pt idx="0">
                  <c:v>240</c:v>
                </c:pt>
                <c:pt idx="1">
                  <c:v>625</c:v>
                </c:pt>
                <c:pt idx="2">
                  <c:v>850</c:v>
                </c:pt>
                <c:pt idx="3">
                  <c:v>0</c:v>
                </c:pt>
              </c:numCache>
            </c:numRef>
          </c:val>
          <c:extLst>
            <c:ext xmlns:c16="http://schemas.microsoft.com/office/drawing/2014/chart" uri="{C3380CC4-5D6E-409C-BE32-E72D297353CC}">
              <c16:uniqueId val="{00000002-6124-4BA6-8189-03429F598532}"/>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63295109390825E-2"/>
          <c:y val="5.4524882197762567E-2"/>
          <c:w val="0.96107340978121836"/>
          <c:h val="0.82160607852051226"/>
        </c:manualLayout>
      </c:layout>
      <c:barChart>
        <c:barDir val="col"/>
        <c:grouping val="percentStacked"/>
        <c:varyColors val="0"/>
        <c:ser>
          <c:idx val="0"/>
          <c:order val="0"/>
          <c:tx>
            <c:strRef>
              <c:f>Sheet1!$B$1</c:f>
              <c:strCache>
                <c:ptCount val="1"/>
                <c:pt idx="0">
                  <c:v>Jonger dan 30 jaar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0%</c:formatCode>
                <c:ptCount val="4"/>
                <c:pt idx="0">
                  <c:v>0.20833333333333334</c:v>
                </c:pt>
                <c:pt idx="1">
                  <c:v>0</c:v>
                </c:pt>
                <c:pt idx="2">
                  <c:v>7.0588235294117646E-2</c:v>
                </c:pt>
              </c:numCache>
            </c:numRef>
          </c:val>
          <c:extLst>
            <c:ext xmlns:c16="http://schemas.microsoft.com/office/drawing/2014/chart" uri="{C3380CC4-5D6E-409C-BE32-E72D297353CC}">
              <c16:uniqueId val="{00000000-F4E8-4C51-B180-0F3341BDB552}"/>
            </c:ext>
          </c:extLst>
        </c:ser>
        <c:ser>
          <c:idx val="1"/>
          <c:order val="1"/>
          <c:tx>
            <c:strRef>
              <c:f>Sheet1!$C$1</c:f>
              <c:strCache>
                <c:ptCount val="1"/>
                <c:pt idx="0">
                  <c:v>30 tot 45 jaar</c:v>
                </c:pt>
              </c:strCache>
            </c:strRef>
          </c:tx>
          <c:spPr>
            <a:solidFill>
              <a:srgbClr val="FFC000">
                <a:alpha val="7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0%</c:formatCode>
                <c:ptCount val="4"/>
                <c:pt idx="0">
                  <c:v>0.125</c:v>
                </c:pt>
                <c:pt idx="1">
                  <c:v>3.2000000000000001E-2</c:v>
                </c:pt>
                <c:pt idx="2">
                  <c:v>6.4705882352941183E-2</c:v>
                </c:pt>
              </c:numCache>
            </c:numRef>
          </c:val>
          <c:extLst>
            <c:ext xmlns:c16="http://schemas.microsoft.com/office/drawing/2014/chart" uri="{C3380CC4-5D6E-409C-BE32-E72D297353CC}">
              <c16:uniqueId val="{00000001-F4E8-4C51-B180-0F3341BDB552}"/>
            </c:ext>
          </c:extLst>
        </c:ser>
        <c:ser>
          <c:idx val="2"/>
          <c:order val="2"/>
          <c:tx>
            <c:strRef>
              <c:f>Sheet1!$D$1</c:f>
              <c:strCache>
                <c:ptCount val="1"/>
                <c:pt idx="0">
                  <c:v>45 tot 60 jaar</c:v>
                </c:pt>
              </c:strCache>
            </c:strRef>
          </c:tx>
          <c:spPr>
            <a:solidFill>
              <a:srgbClr val="FFC000">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0%</c:formatCode>
                <c:ptCount val="4"/>
                <c:pt idx="0">
                  <c:v>0.20833333333333334</c:v>
                </c:pt>
                <c:pt idx="1">
                  <c:v>9.6000000000000002E-2</c:v>
                </c:pt>
                <c:pt idx="2">
                  <c:v>0.10588235294117647</c:v>
                </c:pt>
              </c:numCache>
            </c:numRef>
          </c:val>
          <c:extLst>
            <c:ext xmlns:c16="http://schemas.microsoft.com/office/drawing/2014/chart" uri="{C3380CC4-5D6E-409C-BE32-E72D297353CC}">
              <c16:uniqueId val="{00000002-F4E8-4C51-B180-0F3341BDB552}"/>
            </c:ext>
          </c:extLst>
        </c:ser>
        <c:ser>
          <c:idx val="3"/>
          <c:order val="3"/>
          <c:tx>
            <c:strRef>
              <c:f>Sheet1!$E$1</c:f>
              <c:strCache>
                <c:ptCount val="1"/>
                <c:pt idx="0">
                  <c:v>60 tot 75 jaar</c:v>
                </c:pt>
              </c:strCache>
            </c:strRef>
          </c:tx>
          <c:spPr>
            <a:solidFill>
              <a:srgbClr val="FFC000">
                <a:alpha val="2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Sheet1!$E$2:$E$5</c:f>
              <c:numCache>
                <c:formatCode>0%</c:formatCode>
                <c:ptCount val="4"/>
                <c:pt idx="0">
                  <c:v>0.125</c:v>
                </c:pt>
                <c:pt idx="1">
                  <c:v>0.184</c:v>
                </c:pt>
                <c:pt idx="2">
                  <c:v>0.1588235294117647</c:v>
                </c:pt>
              </c:numCache>
            </c:numRef>
          </c:val>
          <c:extLst>
            <c:ext xmlns:c16="http://schemas.microsoft.com/office/drawing/2014/chart" uri="{C3380CC4-5D6E-409C-BE32-E72D297353CC}">
              <c16:uniqueId val="{00000003-F4E8-4C51-B180-0F3341BDB552}"/>
            </c:ext>
          </c:extLst>
        </c:ser>
        <c:ser>
          <c:idx val="4"/>
          <c:order val="4"/>
          <c:tx>
            <c:strRef>
              <c:f>Sheet1!$F$1</c:f>
              <c:strCache>
                <c:ptCount val="1"/>
                <c:pt idx="0">
                  <c:v>75 jaar of ouder</c:v>
                </c:pt>
              </c:strCache>
            </c:strRef>
          </c:tx>
          <c:spPr>
            <a:solidFill>
              <a:schemeClr val="bg1">
                <a:lumMod val="50000"/>
                <a:alpha val="2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Sheet1!$F$2:$F$5</c:f>
              <c:numCache>
                <c:formatCode>0%</c:formatCode>
                <c:ptCount val="4"/>
                <c:pt idx="0">
                  <c:v>0.33333333333333331</c:v>
                </c:pt>
                <c:pt idx="1">
                  <c:v>0.68799999999999994</c:v>
                </c:pt>
                <c:pt idx="2">
                  <c:v>0.6</c:v>
                </c:pt>
              </c:numCache>
            </c:numRef>
          </c:val>
          <c:extLst>
            <c:ext xmlns:c16="http://schemas.microsoft.com/office/drawing/2014/chart" uri="{C3380CC4-5D6E-409C-BE32-E72D297353CC}">
              <c16:uniqueId val="{00000005-F4E8-4C51-B180-0F3341BDB552}"/>
            </c:ext>
          </c:extLst>
        </c:ser>
        <c:dLbls>
          <c:showLegendKey val="0"/>
          <c:showVal val="0"/>
          <c:showCatName val="0"/>
          <c:showSerName val="0"/>
          <c:showPercent val="0"/>
          <c:showBubbleSize val="0"/>
        </c:dLbls>
        <c:gapWidth val="65"/>
        <c:overlap val="100"/>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34762720297417E-2"/>
          <c:y val="9.0458172416727822E-2"/>
          <c:w val="0.96113074204946991"/>
          <c:h val="0.7720399586888067"/>
        </c:manualLayout>
      </c:layout>
      <c:barChart>
        <c:barDir val="col"/>
        <c:grouping val="clustered"/>
        <c:varyColors val="0"/>
        <c:ser>
          <c:idx val="0"/>
          <c:order val="0"/>
          <c:tx>
            <c:strRef>
              <c:f>Sheet1!$B$1</c:f>
              <c:strCache>
                <c:ptCount val="1"/>
                <c:pt idx="0">
                  <c:v>Amersfoort</c:v>
                </c:pt>
              </c:strCache>
            </c:strRef>
          </c:tx>
          <c:spPr>
            <a:solidFill>
              <a:srgbClr val="FFC000"/>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4-A453-4391-9299-F603D9F46A94}"/>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6-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Sheet1!$B$2:$B$4</c:f>
              <c:numCache>
                <c:formatCode>0.0%</c:formatCode>
                <c:ptCount val="3"/>
                <c:pt idx="0">
                  <c:v>0.11900000000000001</c:v>
                </c:pt>
                <c:pt idx="1">
                  <c:v>1.3999999999999999E-2</c:v>
                </c:pt>
                <c:pt idx="2">
                  <c:v>0</c:v>
                </c:pt>
              </c:numCache>
            </c:numRef>
          </c:val>
          <c:extLst>
            <c:ext xmlns:c16="http://schemas.microsoft.com/office/drawing/2014/chart" uri="{C3380CC4-5D6E-409C-BE32-E72D297353CC}">
              <c16:uniqueId val="{00000000-A453-4391-9299-F603D9F46A94}"/>
            </c:ext>
          </c:extLst>
        </c:ser>
        <c:ser>
          <c:idx val="1"/>
          <c:order val="1"/>
          <c:tx>
            <c:strRef>
              <c:f>Sheet1!$C$1</c:f>
              <c:strCache>
                <c:ptCount val="1"/>
                <c:pt idx="0">
                  <c:v>NL</c:v>
                </c:pt>
              </c:strCache>
            </c:strRef>
          </c:tx>
          <c:spPr>
            <a:solidFill>
              <a:srgbClr val="FFC000">
                <a:alpha val="40000"/>
              </a:srgbClr>
            </a:solidFill>
            <a:ln>
              <a:noFill/>
            </a:ln>
            <a:effectLst/>
          </c:spPr>
          <c:invertIfNegative val="0"/>
          <c:dPt>
            <c:idx val="1"/>
            <c:invertIfNegative val="0"/>
            <c:bubble3D val="0"/>
            <c:spPr>
              <a:solidFill>
                <a:schemeClr val="tx2">
                  <a:alpha val="40000"/>
                </a:schemeClr>
              </a:solidFill>
              <a:ln>
                <a:noFill/>
              </a:ln>
              <a:effectLst/>
            </c:spPr>
            <c:extLst>
              <c:ext xmlns:c16="http://schemas.microsoft.com/office/drawing/2014/chart" uri="{C3380CC4-5D6E-409C-BE32-E72D297353CC}">
                <c16:uniqueId val="{00000005-A453-4391-9299-F603D9F46A94}"/>
              </c:ext>
            </c:extLst>
          </c:dPt>
          <c:dPt>
            <c:idx val="2"/>
            <c:invertIfNegative val="0"/>
            <c:bubble3D val="0"/>
            <c:spPr>
              <a:solidFill>
                <a:schemeClr val="bg1">
                  <a:lumMod val="50000"/>
                  <a:alpha val="40000"/>
                </a:schemeClr>
              </a:solidFill>
              <a:ln>
                <a:noFill/>
              </a:ln>
              <a:effectLst/>
            </c:spPr>
            <c:extLst>
              <c:ext xmlns:c16="http://schemas.microsoft.com/office/drawing/2014/chart" uri="{C3380CC4-5D6E-409C-BE32-E72D297353CC}">
                <c16:uniqueId val="{00000007-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Sheet1!$C$2:$C$4</c:f>
              <c:numCache>
                <c:formatCode>0.0%</c:formatCode>
                <c:ptCount val="3"/>
                <c:pt idx="0">
                  <c:v>9.6999999999999989E-2</c:v>
                </c:pt>
                <c:pt idx="1">
                  <c:v>1.2E-2</c:v>
                </c:pt>
                <c:pt idx="2">
                  <c:v>4.0000000000000001E-3</c:v>
                </c:pt>
              </c:numCache>
            </c:numRef>
          </c:val>
          <c:extLst>
            <c:ext xmlns:c16="http://schemas.microsoft.com/office/drawing/2014/chart" uri="{C3380CC4-5D6E-409C-BE32-E72D297353CC}">
              <c16:uniqueId val="{00000001-A453-4391-9299-F603D9F46A94}"/>
            </c:ext>
          </c:extLst>
        </c:ser>
        <c:dLbls>
          <c:showLegendKey val="0"/>
          <c:showVal val="0"/>
          <c:showCatName val="0"/>
          <c:showSerName val="0"/>
          <c:showPercent val="0"/>
          <c:showBubbleSize val="0"/>
        </c:dLbls>
        <c:gapWidth val="65"/>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JH 1 Totaal jeugdhulp</c:v>
                </c:pt>
              </c:strCache>
            </c:strRef>
          </c:tx>
          <c:spPr>
            <a:ln w="28575" cap="rnd">
              <a:solidFill>
                <a:srgbClr val="FFC000"/>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Sheet1!$B$2:$B$8</c:f>
              <c:numCache>
                <c:formatCode>General</c:formatCode>
                <c:ptCount val="7"/>
                <c:pt idx="0">
                  <c:v>655</c:v>
                </c:pt>
                <c:pt idx="1">
                  <c:v>675</c:v>
                </c:pt>
                <c:pt idx="2">
                  <c:v>665</c:v>
                </c:pt>
                <c:pt idx="3">
                  <c:v>685</c:v>
                </c:pt>
                <c:pt idx="4">
                  <c:v>695</c:v>
                </c:pt>
                <c:pt idx="5">
                  <c:v>670</c:v>
                </c:pt>
                <c:pt idx="6">
                  <c:v>555</c:v>
                </c:pt>
              </c:numCache>
            </c:numRef>
          </c:val>
          <c:smooth val="0"/>
          <c:extLst>
            <c:ext xmlns:c16="http://schemas.microsoft.com/office/drawing/2014/chart" uri="{C3380CC4-5D6E-409C-BE32-E72D297353CC}">
              <c16:uniqueId val="{00000000-D37A-424E-B617-37536B11003F}"/>
            </c:ext>
          </c:extLst>
        </c:ser>
        <c:ser>
          <c:idx val="1"/>
          <c:order val="1"/>
          <c:tx>
            <c:strRef>
              <c:f>Sheet1!$C$1</c:f>
              <c:strCache>
                <c:ptCount val="1"/>
                <c:pt idx="0">
                  <c:v>JB 1 Totaal jeugdbescherming</c:v>
                </c:pt>
              </c:strCache>
            </c:strRef>
          </c:tx>
          <c:spPr>
            <a:ln w="28575" cap="rnd">
              <a:solidFill>
                <a:schemeClr val="tx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Sheet1!$C$2:$C$8</c:f>
              <c:numCache>
                <c:formatCode>General</c:formatCode>
                <c:ptCount val="7"/>
                <c:pt idx="0">
                  <c:v>40</c:v>
                </c:pt>
                <c:pt idx="1">
                  <c:v>50</c:v>
                </c:pt>
                <c:pt idx="2">
                  <c:v>60</c:v>
                </c:pt>
                <c:pt idx="3">
                  <c:v>60</c:v>
                </c:pt>
                <c:pt idx="4">
                  <c:v>65</c:v>
                </c:pt>
                <c:pt idx="5">
                  <c:v>75</c:v>
                </c:pt>
                <c:pt idx="6">
                  <c:v>70</c:v>
                </c:pt>
              </c:numCache>
            </c:numRef>
          </c:val>
          <c:smooth val="0"/>
          <c:extLst>
            <c:ext xmlns:c16="http://schemas.microsoft.com/office/drawing/2014/chart" uri="{C3380CC4-5D6E-409C-BE32-E72D297353CC}">
              <c16:uniqueId val="{00000001-D37A-424E-B617-37536B11003F}"/>
            </c:ext>
          </c:extLst>
        </c:ser>
        <c:ser>
          <c:idx val="2"/>
          <c:order val="2"/>
          <c:tx>
            <c:strRef>
              <c:f>Sheet1!$D$1</c:f>
              <c:strCache>
                <c:ptCount val="1"/>
                <c:pt idx="0">
                  <c:v>JR 1 Totaal jeugdreclassering</c:v>
                </c:pt>
              </c:strCache>
            </c:strRef>
          </c:tx>
          <c:spPr>
            <a:ln w="28575" cap="rnd">
              <a:solidFill>
                <a:schemeClr val="bg1">
                  <a:lumMod val="50000"/>
                </a:schemeClr>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Sheet1!$D$2:$D$8</c:f>
              <c:numCache>
                <c:formatCode>General</c:formatCode>
                <c:ptCount val="7"/>
                <c:pt idx="0">
                  <c:v>0</c:v>
                </c:pt>
                <c:pt idx="1">
                  <c:v>0</c:v>
                </c:pt>
                <c:pt idx="2">
                  <c:v>0</c:v>
                </c:pt>
                <c:pt idx="3">
                  <c:v>0</c:v>
                </c:pt>
                <c:pt idx="4">
                  <c:v>0</c:v>
                </c:pt>
                <c:pt idx="5">
                  <c:v>0</c:v>
                </c:pt>
                <c:pt idx="6">
                  <c:v>0</c:v>
                </c:pt>
              </c:numCache>
            </c:numRef>
          </c:val>
          <c:smooth val="0"/>
          <c:extLst>
            <c:ext xmlns:c16="http://schemas.microsoft.com/office/drawing/2014/chart" uri="{C3380CC4-5D6E-409C-BE32-E72D297353CC}">
              <c16:uniqueId val="{00000002-D37A-424E-B617-37536B11003F}"/>
            </c:ext>
          </c:extLst>
        </c:ser>
        <c:dLbls>
          <c:showLegendKey val="0"/>
          <c:showVal val="0"/>
          <c:showCatName val="0"/>
          <c:showSerName val="0"/>
          <c:showPercent val="0"/>
          <c:showBubbleSize val="0"/>
        </c:dLbls>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General" sourceLinked="1"/>
        <c:majorTickMark val="none"/>
        <c:minorTickMark val="none"/>
        <c:tickLblPos val="nextTo"/>
        <c:crossAx val="1084835560"/>
        <c:crosses val="autoZero"/>
        <c:crossBetween val="between"/>
      </c:valAx>
      <c:spPr>
        <a:noFill/>
        <a:ln>
          <a:noFill/>
        </a:ln>
        <a:effectLst/>
      </c:spPr>
    </c:plotArea>
    <c:legend>
      <c:legendPos val="b"/>
      <c:layout>
        <c:manualLayout>
          <c:xMode val="edge"/>
          <c:yMode val="edge"/>
          <c:x val="2.7813560452272654E-2"/>
          <c:y val="0.79966659520810945"/>
          <c:w val="0.92983374483806502"/>
          <c:h val="0.16679043523543688"/>
        </c:manualLayout>
      </c:layout>
      <c:overlay val="0"/>
      <c:spPr>
        <a:noFill/>
        <a:ln>
          <a:noFill/>
        </a:ln>
        <a:effectLst/>
      </c:spPr>
      <c:txPr>
        <a:bodyPr rot="0" spcFirstLastPara="1" vertOverflow="ellipsis" vert="horz" wrap="square" anchor="ctr" anchorCtr="1"/>
        <a:lstStyle/>
        <a:p>
          <a:pPr>
            <a:defRPr sz="800" b="1" i="0" u="none" strike="noStrike" kern="1200" baseline="0">
              <a:solidFill>
                <a:srgbClr val="000000"/>
              </a:solidFill>
              <a:latin typeface="+mn-lt"/>
              <a:ea typeface="+mn-ea"/>
              <a:cs typeface="+mn-cs"/>
            </a:defRPr>
          </a:pPr>
          <a:endParaRPr lang="nl-N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838218217242095"/>
        </c:manualLayout>
      </c:layout>
      <c:barChart>
        <c:barDir val="col"/>
        <c:grouping val="percentStacked"/>
        <c:varyColors val="0"/>
        <c:ser>
          <c:idx val="0"/>
          <c:order val="0"/>
          <c:tx>
            <c:strRef>
              <c:f>Sheet1!$B$1</c:f>
              <c:strCache>
                <c:ptCount val="1"/>
                <c:pt idx="0">
                  <c:v>Praktich, basis en kader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Putten</c:v>
                </c:pt>
                <c:pt idx="1">
                  <c:v>Nederland</c:v>
                </c:pt>
              </c:strCache>
            </c:strRef>
          </c:cat>
          <c:val>
            <c:numRef>
              <c:f>Sheet1!$B$2:$B$3</c:f>
              <c:numCache>
                <c:formatCode>0%</c:formatCode>
                <c:ptCount val="2"/>
                <c:pt idx="0">
                  <c:v>0.22445255474452555</c:v>
                </c:pt>
                <c:pt idx="1">
                  <c:v>0.27048305679801404</c:v>
                </c:pt>
              </c:numCache>
            </c:numRef>
          </c:val>
          <c:extLst>
            <c:ext xmlns:c16="http://schemas.microsoft.com/office/drawing/2014/chart" uri="{C3380CC4-5D6E-409C-BE32-E72D297353CC}">
              <c16:uniqueId val="{00000000-CD2A-44F0-9712-A17D109A402D}"/>
            </c:ext>
          </c:extLst>
        </c:ser>
        <c:ser>
          <c:idx val="1"/>
          <c:order val="1"/>
          <c:tx>
            <c:strRef>
              <c:f>Sheet1!$C$1</c:f>
              <c:strCache>
                <c:ptCount val="1"/>
                <c:pt idx="0">
                  <c:v>vmbo-t</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Putten</c:v>
                </c:pt>
                <c:pt idx="1">
                  <c:v>Nederland</c:v>
                </c:pt>
              </c:strCache>
            </c:strRef>
          </c:cat>
          <c:val>
            <c:numRef>
              <c:f>Sheet1!$C$2:$C$3</c:f>
              <c:numCache>
                <c:formatCode>0%</c:formatCode>
                <c:ptCount val="2"/>
                <c:pt idx="0">
                  <c:v>0.25</c:v>
                </c:pt>
                <c:pt idx="1">
                  <c:v>0.24572757078327409</c:v>
                </c:pt>
              </c:numCache>
            </c:numRef>
          </c:val>
          <c:extLst>
            <c:ext xmlns:c16="http://schemas.microsoft.com/office/drawing/2014/chart" uri="{C3380CC4-5D6E-409C-BE32-E72D297353CC}">
              <c16:uniqueId val="{00000001-CD2A-44F0-9712-A17D109A402D}"/>
            </c:ext>
          </c:extLst>
        </c:ser>
        <c:ser>
          <c:idx val="2"/>
          <c:order val="2"/>
          <c:tx>
            <c:strRef>
              <c:f>Sheet1!$D$1</c:f>
              <c:strCache>
                <c:ptCount val="1"/>
                <c:pt idx="0">
                  <c:v>Havo</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Putten</c:v>
                </c:pt>
                <c:pt idx="1">
                  <c:v>Nederland</c:v>
                </c:pt>
              </c:strCache>
            </c:strRef>
          </c:cat>
          <c:val>
            <c:numRef>
              <c:f>Sheet1!$D$2:$D$3</c:f>
              <c:numCache>
                <c:formatCode>0%</c:formatCode>
                <c:ptCount val="2"/>
                <c:pt idx="0">
                  <c:v>0.32116788321167883</c:v>
                </c:pt>
                <c:pt idx="1">
                  <c:v>0.26009708684185789</c:v>
                </c:pt>
              </c:numCache>
            </c:numRef>
          </c:val>
          <c:extLst>
            <c:ext xmlns:c16="http://schemas.microsoft.com/office/drawing/2014/chart" uri="{C3380CC4-5D6E-409C-BE32-E72D297353CC}">
              <c16:uniqueId val="{00000002-CD2A-44F0-9712-A17D109A402D}"/>
            </c:ext>
          </c:extLst>
        </c:ser>
        <c:ser>
          <c:idx val="3"/>
          <c:order val="3"/>
          <c:tx>
            <c:strRef>
              <c:f>Sheet1!$E$1</c:f>
              <c:strCache>
                <c:ptCount val="1"/>
                <c:pt idx="0">
                  <c:v>VWO</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Putten</c:v>
                </c:pt>
                <c:pt idx="1">
                  <c:v>Nederland</c:v>
                </c:pt>
              </c:strCache>
            </c:strRef>
          </c:cat>
          <c:val>
            <c:numRef>
              <c:f>Sheet1!$E$2:$E$3</c:f>
              <c:numCache>
                <c:formatCode>0%</c:formatCode>
                <c:ptCount val="2"/>
                <c:pt idx="0">
                  <c:v>0.20437956204379562</c:v>
                </c:pt>
                <c:pt idx="1">
                  <c:v>0.22369228557685397</c:v>
                </c:pt>
              </c:numCache>
            </c:numRef>
          </c:val>
          <c:extLst>
            <c:ext xmlns:c16="http://schemas.microsoft.com/office/drawing/2014/chart" uri="{C3380CC4-5D6E-409C-BE32-E72D297353CC}">
              <c16:uniqueId val="{00000003-CD2A-44F0-9712-A17D109A402D}"/>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0.47474141807824916</c:v>
                </c:pt>
                <c:pt idx="1">
                  <c:v>0.43200000000000005</c:v>
                </c:pt>
                <c:pt idx="2">
                  <c:v>0.42519686428876358</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Axis fix</c:v>
                </c:pt>
              </c:strCache>
            </c:strRef>
          </c:tx>
          <c:spPr>
            <a:ln>
              <a:noFill/>
            </a:ln>
          </c:spPr>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0.55118111064011455</c:v>
                </c:pt>
              </c:numCache>
            </c:numRef>
          </c:val>
          <c:smooth val="0"/>
          <c:extLst>
            <c:ext xmlns:c16="http://schemas.microsoft.com/office/drawing/2014/chart" uri="{C3380CC4-5D6E-409C-BE32-E72D297353CC}">
              <c16:uniqueId val="{00000003-5E2D-497E-BC48-2532239D80A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552018693713154"/>
        </c:manualLayout>
      </c:layout>
      <c:barChart>
        <c:barDir val="col"/>
        <c:grouping val="percentStacked"/>
        <c:varyColors val="0"/>
        <c:ser>
          <c:idx val="0"/>
          <c:order val="0"/>
          <c:tx>
            <c:strRef>
              <c:f>Sheet1!$B$1</c:f>
              <c:strCache>
                <c:ptCount val="1"/>
                <c:pt idx="0">
                  <c:v>VoortgezetOnderwijs_103</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Putten</c:v>
                </c:pt>
                <c:pt idx="1">
                  <c:v>Nederland</c:v>
                </c:pt>
              </c:strCache>
            </c:strRef>
          </c:cat>
          <c:val>
            <c:numRef>
              <c:f>Sheet1!$B$2:$B$3</c:f>
              <c:numCache>
                <c:formatCode>0.0%</c:formatCode>
                <c:ptCount val="2"/>
                <c:pt idx="0">
                  <c:v>0.49175824175824173</c:v>
                </c:pt>
                <c:pt idx="1">
                  <c:v>0.42724822415757058</c:v>
                </c:pt>
              </c:numCache>
            </c:numRef>
          </c:val>
          <c:extLst>
            <c:ext xmlns:c16="http://schemas.microsoft.com/office/drawing/2014/chart" uri="{C3380CC4-5D6E-409C-BE32-E72D297353CC}">
              <c16:uniqueId val="{00000000-CE07-4CF5-B6AF-230F20CE3AEA}"/>
            </c:ext>
          </c:extLst>
        </c:ser>
        <c:ser>
          <c:idx val="1"/>
          <c:order val="1"/>
          <c:tx>
            <c:strRef>
              <c:f>Sheet1!$C$1</c:f>
              <c:strCache>
                <c:ptCount val="1"/>
                <c:pt idx="0">
                  <c:v>MBO</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Putten</c:v>
                </c:pt>
                <c:pt idx="1">
                  <c:v>Nederland</c:v>
                </c:pt>
              </c:strCache>
            </c:strRef>
          </c:cat>
          <c:val>
            <c:numRef>
              <c:f>Sheet1!$C$2:$C$3</c:f>
              <c:numCache>
                <c:formatCode>0.0%</c:formatCode>
                <c:ptCount val="2"/>
                <c:pt idx="0">
                  <c:v>0.28159340659340659</c:v>
                </c:pt>
                <c:pt idx="1">
                  <c:v>0.22649419350546485</c:v>
                </c:pt>
              </c:numCache>
            </c:numRef>
          </c:val>
          <c:extLst>
            <c:ext xmlns:c16="http://schemas.microsoft.com/office/drawing/2014/chart" uri="{C3380CC4-5D6E-409C-BE32-E72D297353CC}">
              <c16:uniqueId val="{00000001-CE07-4CF5-B6AF-230F20CE3AEA}"/>
            </c:ext>
          </c:extLst>
        </c:ser>
        <c:ser>
          <c:idx val="2"/>
          <c:order val="2"/>
          <c:tx>
            <c:strRef>
              <c:f>Sheet1!$D$1</c:f>
              <c:strCache>
                <c:ptCount val="1"/>
                <c:pt idx="0">
                  <c:v>HogerBeroepsonderwijs_106</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Putten</c:v>
                </c:pt>
                <c:pt idx="1">
                  <c:v>Nederland</c:v>
                </c:pt>
              </c:strCache>
            </c:strRef>
          </c:cat>
          <c:val>
            <c:numRef>
              <c:f>Sheet1!$D$2:$D$3</c:f>
              <c:numCache>
                <c:formatCode>0.0%</c:formatCode>
                <c:ptCount val="2"/>
                <c:pt idx="0">
                  <c:v>0.18234890109890109</c:v>
                </c:pt>
                <c:pt idx="1">
                  <c:v>0.20830108002506542</c:v>
                </c:pt>
              </c:numCache>
            </c:numRef>
          </c:val>
          <c:extLst>
            <c:ext xmlns:c16="http://schemas.microsoft.com/office/drawing/2014/chart" uri="{C3380CC4-5D6E-409C-BE32-E72D297353CC}">
              <c16:uniqueId val="{00000002-CE07-4CF5-B6AF-230F20CE3AEA}"/>
            </c:ext>
          </c:extLst>
        </c:ser>
        <c:ser>
          <c:idx val="3"/>
          <c:order val="3"/>
          <c:tx>
            <c:strRef>
              <c:f>Sheet1!$E$1</c:f>
              <c:strCache>
                <c:ptCount val="1"/>
                <c:pt idx="0">
                  <c:v>WetenschappelijkOnderwijs_107</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Putten</c:v>
                </c:pt>
                <c:pt idx="1">
                  <c:v>Nederland</c:v>
                </c:pt>
              </c:strCache>
            </c:strRef>
          </c:cat>
          <c:val>
            <c:numRef>
              <c:f>Sheet1!$E$2:$E$3</c:f>
              <c:numCache>
                <c:formatCode>0.0%</c:formatCode>
                <c:ptCount val="2"/>
                <c:pt idx="0">
                  <c:v>4.4299450549450552E-2</c:v>
                </c:pt>
                <c:pt idx="1">
                  <c:v>0.13795650231189915</c:v>
                </c:pt>
              </c:numCache>
            </c:numRef>
          </c:val>
          <c:extLst>
            <c:ext xmlns:c16="http://schemas.microsoft.com/office/drawing/2014/chart" uri="{C3380CC4-5D6E-409C-BE32-E72D297353CC}">
              <c16:uniqueId val="{00000003-CE07-4CF5-B6AF-230F20CE3AEA}"/>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900300535320374"/>
          <c:h val="0.97421566446046681"/>
        </c:manualLayout>
      </c:layout>
      <c:barChart>
        <c:barDir val="bar"/>
        <c:grouping val="clustered"/>
        <c:varyColors val="0"/>
        <c:ser>
          <c:idx val="0"/>
          <c:order val="0"/>
          <c:tx>
            <c:strRef>
              <c:f>Sheet1!$B$1</c:f>
              <c:strCache>
                <c:ptCount val="1"/>
                <c:pt idx="0">
                  <c:v>2019</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B138-43B9-A15F-DD64CABCB49F}"/>
              </c:ext>
            </c:extLst>
          </c:dPt>
          <c:dPt>
            <c:idx val="3"/>
            <c:invertIfNegative val="0"/>
            <c:bubble3D val="0"/>
            <c:spPr>
              <a:solidFill>
                <a:srgbClr val="002060"/>
              </a:solidFill>
              <a:ln>
                <a:noFill/>
              </a:ln>
              <a:effectLst/>
            </c:spPr>
            <c:extLst>
              <c:ext xmlns:c16="http://schemas.microsoft.com/office/drawing/2014/chart" uri="{C3380CC4-5D6E-409C-BE32-E72D297353CC}">
                <c16:uniqueId val="{00000003-B138-43B9-A15F-DD64CABCB49F}"/>
              </c:ext>
            </c:extLst>
          </c:dPt>
          <c:dPt>
            <c:idx val="5"/>
            <c:invertIfNegative val="0"/>
            <c:bubble3D val="0"/>
            <c:spPr>
              <a:solidFill>
                <a:srgbClr val="002060"/>
              </a:solidFill>
              <a:ln>
                <a:noFill/>
              </a:ln>
              <a:effectLst/>
            </c:spPr>
            <c:extLst>
              <c:ext xmlns:c16="http://schemas.microsoft.com/office/drawing/2014/chart" uri="{C3380CC4-5D6E-409C-BE32-E72D297353CC}">
                <c16:uniqueId val="{00000005-B138-43B9-A15F-DD64CABCB49F}"/>
              </c:ext>
            </c:extLst>
          </c:dPt>
          <c:dLbls>
            <c:dLbl>
              <c:idx val="0"/>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03ACD9BB-D195-46FB-A619-107DFD51F189}" type="CELLRANGE">
                      <a:rPr lang="en-US" dirty="0"/>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138-43B9-A15F-DD64CABCB49F}"/>
                </c:ext>
              </c:extLst>
            </c:dLbl>
            <c:dLbl>
              <c:idx val="1"/>
              <c:tx>
                <c:rich>
                  <a:bodyPr/>
                  <a:lstStyle/>
                  <a:p>
                    <a:fld id="{71D2BE6A-3C63-4507-952F-2E518370902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138-43B9-A15F-DD64CABCB49F}"/>
                </c:ext>
              </c:extLst>
            </c:dLbl>
            <c:dLbl>
              <c:idx val="2"/>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FB3625AF-007D-4AC0-A208-E3C18E530F7F}"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138-43B9-A15F-DD64CABCB49F}"/>
                </c:ext>
              </c:extLst>
            </c:dLbl>
            <c:dLbl>
              <c:idx val="3"/>
              <c:tx>
                <c:rich>
                  <a:bodyPr/>
                  <a:lstStyle/>
                  <a:p>
                    <a:fld id="{7A9B9DC9-453E-4F7E-9C86-83C456961F6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138-43B9-A15F-DD64CABCB49F}"/>
                </c:ext>
              </c:extLst>
            </c:dLbl>
            <c:dLbl>
              <c:idx val="4"/>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E9034039-BB8B-4F9C-983A-04A4F2A72A20}"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138-43B9-A15F-DD64CABCB49F}"/>
                </c:ext>
              </c:extLst>
            </c:dLbl>
            <c:dLbl>
              <c:idx val="5"/>
              <c:tx>
                <c:rich>
                  <a:bodyPr/>
                  <a:lstStyle/>
                  <a:p>
                    <a:fld id="{32627DE5-11C9-4643-BC7E-1CFCF9EC234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138-43B9-A15F-DD64CABCB49F}"/>
                </c:ext>
              </c:extLst>
            </c:dLbl>
            <c:dLbl>
              <c:idx val="6"/>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E10C8BAE-E62D-4C49-9868-E293D6E986BD}"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138-43B9-A15F-DD64CABCB49F}"/>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Diefstal en inbraak</c:v>
                </c:pt>
                <c:pt idx="1">
                  <c:v>Verkeersmisdrijven</c:v>
                </c:pt>
                <c:pt idx="2">
                  <c:v>Vernieling</c:v>
                </c:pt>
                <c:pt idx="3">
                  <c:v>Bedrog</c:v>
                </c:pt>
                <c:pt idx="4">
                  <c:v>Valsheidsmisdrijven</c:v>
                </c:pt>
                <c:pt idx="5">
                  <c:v>Gewelds- en 
seksuele misdrijven</c:v>
                </c:pt>
                <c:pt idx="6">
                  <c:v>Overig</c:v>
                </c:pt>
              </c:strCache>
            </c:strRef>
          </c:cat>
          <c:val>
            <c:numRef>
              <c:f>Sheet1!$B$2:$B$8</c:f>
              <c:numCache>
                <c:formatCode>#,##0</c:formatCode>
                <c:ptCount val="7"/>
                <c:pt idx="0">
                  <c:v>260</c:v>
                </c:pt>
                <c:pt idx="1">
                  <c:v>130</c:v>
                </c:pt>
                <c:pt idx="2">
                  <c:v>75</c:v>
                </c:pt>
                <c:pt idx="3">
                  <c:v>70</c:v>
                </c:pt>
                <c:pt idx="4">
                  <c:v>35</c:v>
                </c:pt>
                <c:pt idx="5">
                  <c:v>35</c:v>
                </c:pt>
                <c:pt idx="6">
                  <c:v>35</c:v>
                </c:pt>
              </c:numCache>
            </c:numRef>
          </c:val>
          <c:extLst>
            <c:ext xmlns:c15="http://schemas.microsoft.com/office/drawing/2012/chart" uri="{02D57815-91ED-43cb-92C2-25804820EDAC}">
              <c15:datalabelsRange>
                <c15:f>Sheet1!$B$2:$B$20</c15:f>
                <c15:dlblRangeCache>
                  <c:ptCount val="19"/>
                  <c:pt idx="0">
                    <c:v>260</c:v>
                  </c:pt>
                  <c:pt idx="1">
                    <c:v>130</c:v>
                  </c:pt>
                  <c:pt idx="2">
                    <c:v>75</c:v>
                  </c:pt>
                  <c:pt idx="3">
                    <c:v>70</c:v>
                  </c:pt>
                  <c:pt idx="4">
                    <c:v>35</c:v>
                  </c:pt>
                  <c:pt idx="5">
                    <c:v>35</c:v>
                  </c:pt>
                  <c:pt idx="6">
                    <c:v>35</c:v>
                  </c:pt>
                  <c:pt idx="7">
                    <c:v>#N/A</c:v>
                  </c:pt>
                  <c:pt idx="8">
                    <c:v>#N/A</c:v>
                  </c:pt>
                  <c:pt idx="9">
                    <c:v>#N/A</c:v>
                  </c:pt>
                  <c:pt idx="10">
                    <c:v>#N/A</c:v>
                  </c:pt>
                  <c:pt idx="11">
                    <c:v>#N/A</c:v>
                  </c:pt>
                  <c:pt idx="12">
                    <c:v>#N/A</c:v>
                  </c:pt>
                  <c:pt idx="13">
                    <c:v>#N/A</c:v>
                  </c:pt>
                  <c:pt idx="14">
                    <c:v>#N/A</c:v>
                  </c:pt>
                  <c:pt idx="15">
                    <c:v>#N/A</c:v>
                  </c:pt>
                  <c:pt idx="16">
                    <c:v>#N/A</c:v>
                  </c:pt>
                  <c:pt idx="17">
                    <c:v>#N/A</c:v>
                  </c:pt>
                  <c:pt idx="18">
                    <c:v>#N/A</c:v>
                  </c:pt>
                </c15:dlblRangeCache>
              </c15:datalabelsRange>
            </c:ext>
            <c:ext xmlns:c16="http://schemas.microsoft.com/office/drawing/2014/chart" uri="{C3380CC4-5D6E-409C-BE32-E72D297353CC}">
              <c16:uniqueId val="{00000013-B138-43B9-A15F-DD64CABCB49F}"/>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0164-46DE-BE92-9FAE9D6D5636}"/>
              </c:ext>
            </c:extLst>
          </c:dPt>
          <c:dPt>
            <c:idx val="3"/>
            <c:invertIfNegative val="0"/>
            <c:bubble3D val="0"/>
            <c:spPr>
              <a:solidFill>
                <a:srgbClr val="002060"/>
              </a:solidFill>
              <a:ln>
                <a:noFill/>
              </a:ln>
              <a:effectLst/>
            </c:spPr>
            <c:extLst>
              <c:ext xmlns:c16="http://schemas.microsoft.com/office/drawing/2014/chart" uri="{C3380CC4-5D6E-409C-BE32-E72D297353CC}">
                <c16:uniqueId val="{00000003-0164-46DE-BE92-9FAE9D6D5636}"/>
              </c:ext>
            </c:extLst>
          </c:dPt>
          <c:dPt>
            <c:idx val="5"/>
            <c:invertIfNegative val="0"/>
            <c:bubble3D val="0"/>
            <c:spPr>
              <a:solidFill>
                <a:srgbClr val="002060"/>
              </a:solidFill>
              <a:ln>
                <a:noFill/>
              </a:ln>
              <a:effectLst/>
            </c:spPr>
            <c:extLst>
              <c:ext xmlns:c16="http://schemas.microsoft.com/office/drawing/2014/chart" uri="{C3380CC4-5D6E-409C-BE32-E72D297353CC}">
                <c16:uniqueId val="{00000005-0164-46DE-BE92-9FAE9D6D5636}"/>
              </c:ext>
            </c:extLst>
          </c:dPt>
          <c:dLbls>
            <c:dLbl>
              <c:idx val="0"/>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4D07FB1-C48D-4BDA-9716-C7BD4F0CB51B}" type="CELLRANGE">
                      <a:rPr lang="en-US"/>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6-0164-46DE-BE92-9FAE9D6D5636}"/>
                </c:ext>
              </c:extLst>
            </c:dLbl>
            <c:dLbl>
              <c:idx val="1"/>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3E2DF323-B6B9-4F3A-85D7-485B5A50628A}"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1-0164-46DE-BE92-9FAE9D6D5636}"/>
                </c:ext>
              </c:extLst>
            </c:dLbl>
            <c:dLbl>
              <c:idx val="2"/>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4C029EAD-9451-4A65-AC0B-D24A088608D9}"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7-0164-46DE-BE92-9FAE9D6D5636}"/>
                </c:ext>
              </c:extLst>
            </c:dLbl>
            <c:dLbl>
              <c:idx val="3"/>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3864E1EF-D28A-40C8-BA00-FF01DCC0DED1}"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3-0164-46DE-BE92-9FAE9D6D5636}"/>
                </c:ext>
              </c:extLst>
            </c:dLbl>
            <c:dLbl>
              <c:idx val="4"/>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7EE3D473-1108-4AC3-8ACE-934809055D80}"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8-0164-46DE-BE92-9FAE9D6D5636}"/>
                </c:ext>
              </c:extLst>
            </c:dLbl>
            <c:dLbl>
              <c:idx val="5"/>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5AC03CA2-E5F2-491A-BA36-EB590FB53536}"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5-0164-46DE-BE92-9FAE9D6D5636}"/>
                </c:ext>
              </c:extLst>
            </c:dLbl>
            <c:dLbl>
              <c:idx val="6"/>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3D90D215-B628-4055-8BE3-A428061CC170}"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9-0164-46DE-BE92-9FAE9D6D5636}"/>
                </c:ext>
              </c:extLst>
            </c:dLbl>
            <c:numFmt formatCode="\+0%;\-0%;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Sheet1!$A$2:$A$8</c:f>
              <c:strCache>
                <c:ptCount val="7"/>
                <c:pt idx="0">
                  <c:v>-</c:v>
                </c:pt>
                <c:pt idx="1">
                  <c:v>-</c:v>
                </c:pt>
                <c:pt idx="2">
                  <c:v>-</c:v>
                </c:pt>
                <c:pt idx="3">
                  <c:v>-</c:v>
                </c:pt>
                <c:pt idx="4">
                  <c:v>-</c:v>
                </c:pt>
                <c:pt idx="5">
                  <c:v>-</c:v>
                </c:pt>
                <c:pt idx="6">
                  <c:v>-</c:v>
                </c:pt>
              </c:strCache>
            </c:strRef>
          </c:cat>
          <c:val>
            <c:numRef>
              <c:f>Sheet1!$B$2:$B$8</c:f>
              <c:numCache>
                <c:formatCode>\+0%;\-0%;0%</c:formatCode>
                <c:ptCount val="7"/>
                <c:pt idx="0">
                  <c:v>-0.50371103857151134</c:v>
                </c:pt>
                <c:pt idx="1">
                  <c:v>-0.24781675453443791</c:v>
                </c:pt>
                <c:pt idx="2">
                  <c:v>-0.47511171614192715</c:v>
                </c:pt>
                <c:pt idx="3">
                  <c:v>-6.5185874908964422E-2</c:v>
                </c:pt>
                <c:pt idx="4">
                  <c:v>-0.30670004978687304</c:v>
                </c:pt>
                <c:pt idx="5">
                  <c:v>-0.69961029015280551</c:v>
                </c:pt>
                <c:pt idx="6">
                  <c:v>-0.44445094555096581</c:v>
                </c:pt>
              </c:numCache>
            </c:numRef>
          </c:val>
          <c:extLst>
            <c:ext xmlns:c15="http://schemas.microsoft.com/office/drawing/2012/chart" uri="{02D57815-91ED-43cb-92C2-25804820EDAC}">
              <c15:datalabelsRange>
                <c15:f>Sheet1!$B$2:$B$35</c15:f>
                <c15:dlblRangeCache>
                  <c:ptCount val="34"/>
                  <c:pt idx="0">
                    <c:v>-50%</c:v>
                  </c:pt>
                  <c:pt idx="1">
                    <c:v>-25%</c:v>
                  </c:pt>
                  <c:pt idx="2">
                    <c:v>-48%</c:v>
                  </c:pt>
                  <c:pt idx="3">
                    <c:v>-7%</c:v>
                  </c:pt>
                  <c:pt idx="4">
                    <c:v>-31%</c:v>
                  </c:pt>
                  <c:pt idx="5">
                    <c:v>-70%</c:v>
                  </c:pt>
                  <c:pt idx="6">
                    <c:v>-44%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A-0164-46DE-BE92-9FAE9D6D5636}"/>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4-0CA6-489C-9F49-E54D8A91C52C}"/>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0CA6-489C-9F49-E54D8A91C52C}"/>
              </c:ext>
            </c:extLst>
          </c:dPt>
          <c:dPt>
            <c:idx val="2"/>
            <c:invertIfNegative val="0"/>
            <c:bubble3D val="0"/>
            <c:spPr>
              <a:solidFill>
                <a:srgbClr val="EC6224"/>
              </a:solidFill>
              <a:ln>
                <a:noFill/>
              </a:ln>
              <a:effectLst/>
            </c:spPr>
            <c:extLst>
              <c:ext xmlns:c16="http://schemas.microsoft.com/office/drawing/2014/chart" uri="{C3380CC4-5D6E-409C-BE32-E72D297353CC}">
                <c16:uniqueId val="{00000002-0CA6-489C-9F49-E54D8A91C52C}"/>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E-0CA6-489C-9F49-E54D8A91C52C}"/>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F-0CA6-489C-9F49-E54D8A91C52C}"/>
              </c:ext>
            </c:extLst>
          </c:dPt>
          <c:dPt>
            <c:idx val="5"/>
            <c:invertIfNegative val="0"/>
            <c:bubble3D val="0"/>
            <c:spPr>
              <a:solidFill>
                <a:schemeClr val="tx2"/>
              </a:solidFill>
              <a:ln>
                <a:noFill/>
              </a:ln>
              <a:effectLst/>
            </c:spPr>
            <c:extLst>
              <c:ext xmlns:c16="http://schemas.microsoft.com/office/drawing/2014/chart" uri="{C3380CC4-5D6E-409C-BE32-E72D297353CC}">
                <c16:uniqueId val="{00000010-0CA6-489C-9F49-E54D8A91C52C}"/>
              </c:ext>
            </c:extLst>
          </c:dPt>
          <c:dLbls>
            <c:dLbl>
              <c:idx val="0"/>
              <c:tx>
                <c:rich>
                  <a:bodyPr/>
                  <a:lstStyle/>
                  <a:p>
                    <a:fld id="{E0E70255-402C-4D57-A1E7-A22EB4E2587F}"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CA6-489C-9F49-E54D8A91C52C}"/>
                </c:ext>
              </c:extLst>
            </c:dLbl>
            <c:dLbl>
              <c:idx val="1"/>
              <c:tx>
                <c:rich>
                  <a:bodyPr/>
                  <a:lstStyle/>
                  <a:p>
                    <a:fld id="{8F5F5802-4860-4ABF-94D8-C5316C9583B0}"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CA6-489C-9F49-E54D8A91C52C}"/>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5F04E8EE-1315-4863-A923-D9BC7C6099E9}"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CA6-489C-9F49-E54D8A91C52C}"/>
                </c:ext>
              </c:extLst>
            </c:dLbl>
            <c:dLbl>
              <c:idx val="3"/>
              <c:tx>
                <c:rich>
                  <a:bodyPr/>
                  <a:lstStyle/>
                  <a:p>
                    <a:fld id="{46E135D7-3524-4CAA-8F0C-EA99F5902780}"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CA6-489C-9F49-E54D8A91C52C}"/>
                </c:ext>
              </c:extLst>
            </c:dLbl>
            <c:dLbl>
              <c:idx val="4"/>
              <c:tx>
                <c:rich>
                  <a:bodyPr/>
                  <a:lstStyle/>
                  <a:p>
                    <a:fld id="{F6F639BC-7F30-409A-A58C-724BA62D76DF}"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CA6-489C-9F49-E54D8A91C52C}"/>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E598B117-E7C3-4AA7-88D4-0AA153077080}"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CA6-489C-9F49-E54D8A91C52C}"/>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68EB-4C02-BB04-52CFC60296C5}"/>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68EB-4C02-BB04-52CFC60296C5}"/>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68EB-4C02-BB04-52CFC60296C5}"/>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68EB-4C02-BB04-52CFC60296C5}"/>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68EB-4C02-BB04-52CFC60296C5}"/>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68EB-4C02-BB04-52CFC60296C5}"/>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68EB-4C02-BB04-52CFC60296C5}"/>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68EB-4C02-BB04-52CFC60296C5}"/>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68EB-4C02-BB04-52CFC60296C5}"/>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68EB-4C02-BB04-52CFC60296C5}"/>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68EB-4C02-BB04-52CFC60296C5}"/>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68EB-4C02-BB04-52CFC60296C5}"/>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68EB-4C02-BB04-52CFC60296C5}"/>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68EB-4C02-BB04-52CFC60296C5}"/>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68EB-4C02-BB04-52CFC60296C5}"/>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68EB-4C02-BB04-52CFC60296C5}"/>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68EB-4C02-BB04-52CFC60296C5}"/>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68EB-4C02-BB04-52CFC60296C5}"/>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68EB-4C02-BB04-52CFC60296C5}"/>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68EB-4C02-BB04-52CFC60296C5}"/>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68EB-4C02-BB04-52CFC60296C5}"/>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68EB-4C02-BB04-52CFC60296C5}"/>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68EB-4C02-BB04-52CFC60296C5}"/>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68EB-4C02-BB04-52CFC60296C5}"/>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68EB-4C02-BB04-52CFC60296C5}"/>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68EB-4C02-BB04-52CFC60296C5}"/>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68EB-4C02-BB04-52CFC60296C5}"/>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68EB-4C02-BB04-52CFC60296C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3.7127153320338745E-2</c:v>
                </c:pt>
                <c:pt idx="1">
                  <c:v>3.9745607431721064E-2</c:v>
                </c:pt>
                <c:pt idx="2">
                  <c:v>8.0668192093485844E-2</c:v>
                </c:pt>
                <c:pt idx="3">
                  <c:v>-0.16378618245000001</c:v>
                </c:pt>
                <c:pt idx="4">
                  <c:v>-0.11530885168878667</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-8.6100535152574265E-2</c:v>
                </c:pt>
                <c:pt idx="1">
                  <c:v>-0.1344831904378522</c:v>
                </c:pt>
                <c:pt idx="2">
                  <c:v>-0.12428270046324162</c:v>
                </c:pt>
                <c:pt idx="3">
                  <c:v>8.8351006699999984E-2</c:v>
                </c:pt>
                <c:pt idx="4">
                  <c:v>4.3968222244473949E-2</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P'12</c:v>
                  </c:pt>
                  <c:pt idx="1">
                    <c:v>P'17</c:v>
                  </c:pt>
                  <c:pt idx="2">
                    <c:v>P'21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0-0CA6-489C-9F49-E54D8A91C52C}"/>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1-8FEB-4551-B12D-1018ADC7371B}"/>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8FEB-4551-B12D-1018ADC7371B}"/>
              </c:ext>
            </c:extLst>
          </c:dPt>
          <c:dPt>
            <c:idx val="2"/>
            <c:invertIfNegative val="0"/>
            <c:bubble3D val="0"/>
            <c:spPr>
              <a:solidFill>
                <a:srgbClr val="EC6224"/>
              </a:solidFill>
              <a:ln>
                <a:noFill/>
              </a:ln>
              <a:effectLst/>
            </c:spPr>
            <c:extLst>
              <c:ext xmlns:c16="http://schemas.microsoft.com/office/drawing/2014/chart" uri="{C3380CC4-5D6E-409C-BE32-E72D297353CC}">
                <c16:uniqueId val="{00000005-8FEB-4551-B12D-1018ADC7371B}"/>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7-8FEB-4551-B12D-1018ADC7371B}"/>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8FEB-4551-B12D-1018ADC7371B}"/>
              </c:ext>
            </c:extLst>
          </c:dPt>
          <c:dPt>
            <c:idx val="5"/>
            <c:invertIfNegative val="0"/>
            <c:bubble3D val="0"/>
            <c:spPr>
              <a:solidFill>
                <a:schemeClr val="tx2"/>
              </a:solidFill>
              <a:ln>
                <a:noFill/>
              </a:ln>
              <a:effectLst/>
            </c:spPr>
            <c:extLst>
              <c:ext xmlns:c16="http://schemas.microsoft.com/office/drawing/2014/chart" uri="{C3380CC4-5D6E-409C-BE32-E72D297353CC}">
                <c16:uniqueId val="{0000000B-8FEB-4551-B12D-1018ADC7371B}"/>
              </c:ext>
            </c:extLst>
          </c:dPt>
          <c:dLbls>
            <c:dLbl>
              <c:idx val="0"/>
              <c:tx>
                <c:rich>
                  <a:bodyPr/>
                  <a:lstStyle/>
                  <a:p>
                    <a:fld id="{31F54373-04AF-4321-8DC9-92BB41274A4C}"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FEB-4551-B12D-1018ADC7371B}"/>
                </c:ext>
              </c:extLst>
            </c:dLbl>
            <c:dLbl>
              <c:idx val="1"/>
              <c:tx>
                <c:rich>
                  <a:bodyPr/>
                  <a:lstStyle/>
                  <a:p>
                    <a:fld id="{D1BA54E9-77E9-4802-88DC-3FA592DA4DF5}"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EB-4551-B12D-1018ADC7371B}"/>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F6FA957B-A991-47E4-9F17-85CD270C6B63}"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EB-4551-B12D-1018ADC7371B}"/>
                </c:ext>
              </c:extLst>
            </c:dLbl>
            <c:dLbl>
              <c:idx val="3"/>
              <c:tx>
                <c:rich>
                  <a:bodyPr/>
                  <a:lstStyle/>
                  <a:p>
                    <a:fld id="{2887AD36-A3A3-4F62-87D5-367D5D6E0F50}"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FEB-4551-B12D-1018ADC7371B}"/>
                </c:ext>
              </c:extLst>
            </c:dLbl>
            <c:dLbl>
              <c:idx val="4"/>
              <c:tx>
                <c:rich>
                  <a:bodyPr/>
                  <a:lstStyle/>
                  <a:p>
                    <a:fld id="{25A9EE63-6638-46B3-AED4-861169A0A50E}"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FEB-4551-B12D-1018ADC7371B}"/>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629342FE-961B-4764-AC4A-184959077C6A}"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FEB-4551-B12D-1018ADC7371B}"/>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D929-4A91-A443-26CC7C62197A}"/>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D929-4A91-A443-26CC7C62197A}"/>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D929-4A91-A443-26CC7C62197A}"/>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D929-4A91-A443-26CC7C62197A}"/>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D929-4A91-A443-26CC7C62197A}"/>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D929-4A91-A443-26CC7C62197A}"/>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D929-4A91-A443-26CC7C62197A}"/>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D929-4A91-A443-26CC7C62197A}"/>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D929-4A91-A443-26CC7C62197A}"/>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D929-4A91-A443-26CC7C62197A}"/>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D929-4A91-A443-26CC7C62197A}"/>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D929-4A91-A443-26CC7C62197A}"/>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D929-4A91-A443-26CC7C62197A}"/>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D929-4A91-A443-26CC7C62197A}"/>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D929-4A91-A443-26CC7C62197A}"/>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D929-4A91-A443-26CC7C62197A}"/>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D929-4A91-A443-26CC7C62197A}"/>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D929-4A91-A443-26CC7C62197A}"/>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D929-4A91-A443-26CC7C62197A}"/>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D929-4A91-A443-26CC7C62197A}"/>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D929-4A91-A443-26CC7C62197A}"/>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D929-4A91-A443-26CC7C62197A}"/>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D929-4A91-A443-26CC7C62197A}"/>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D929-4A91-A443-26CC7C62197A}"/>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D929-4A91-A443-26CC7C62197A}"/>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D929-4A91-A443-26CC7C62197A}"/>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D929-4A91-A443-26CC7C62197A}"/>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D929-4A91-A443-26CC7C62197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0.26526606423914495</c:v>
                </c:pt>
                <c:pt idx="1">
                  <c:v>0.22154234385334737</c:v>
                </c:pt>
                <c:pt idx="2">
                  <c:v>8.0668192093485844E-2</c:v>
                </c:pt>
                <c:pt idx="3">
                  <c:v>0.14350832245999998</c:v>
                </c:pt>
                <c:pt idx="4">
                  <c:v>5.6649166408499152E-2</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-0.13698427060088722</c:v>
                </c:pt>
                <c:pt idx="1">
                  <c:v>-0.3637676362791849</c:v>
                </c:pt>
                <c:pt idx="2">
                  <c:v>-0.12428270046324162</c:v>
                </c:pt>
                <c:pt idx="3">
                  <c:v>0.12822449350000001</c:v>
                </c:pt>
                <c:pt idx="4">
                  <c:v>-0.10514634432121366</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P'12</c:v>
                  </c:pt>
                  <c:pt idx="1">
                    <c:v>P'17</c:v>
                  </c:pt>
                  <c:pt idx="2">
                    <c:v>P'21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C-8FEB-4551-B12D-1018ADC7371B}"/>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2012</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Sheet1!$B$2:$B$18</c:f>
              <c:numCache>
                <c:formatCode>0%</c:formatCode>
                <c:ptCount val="17"/>
                <c:pt idx="0">
                  <c:v>0.29990590133082401</c:v>
                </c:pt>
                <c:pt idx="1">
                  <c:v>3.2195187525204998E-2</c:v>
                </c:pt>
                <c:pt idx="2">
                  <c:v>8.0319935475198279E-2</c:v>
                </c:pt>
                <c:pt idx="3">
                  <c:v>0.15116279069767441</c:v>
                </c:pt>
                <c:pt idx="4">
                  <c:v>3.9924721064659226E-2</c:v>
                </c:pt>
                <c:pt idx="5">
                  <c:v>0.1033068960881839</c:v>
                </c:pt>
                <c:pt idx="6">
                  <c:v>1.0216426939104718E-2</c:v>
                </c:pt>
                <c:pt idx="7">
                  <c:v>0</c:v>
                </c:pt>
                <c:pt idx="8">
                  <c:v>9.8131469283505839E-3</c:v>
                </c:pt>
                <c:pt idx="9">
                  <c:v>0.14249227046646054</c:v>
                </c:pt>
                <c:pt idx="10">
                  <c:v>0</c:v>
                </c:pt>
                <c:pt idx="11">
                  <c:v>0</c:v>
                </c:pt>
                <c:pt idx="12">
                  <c:v>0.10942330958462158</c:v>
                </c:pt>
                <c:pt idx="13">
                  <c:v>0</c:v>
                </c:pt>
                <c:pt idx="14">
                  <c:v>0</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2017</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Sheet1!$C$2:$C$18</c:f>
              <c:numCache>
                <c:formatCode>0.0%</c:formatCode>
                <c:ptCount val="17"/>
                <c:pt idx="0">
                  <c:v>0.22047439152783799</c:v>
                </c:pt>
                <c:pt idx="1">
                  <c:v>5.0659565244317827E-2</c:v>
                </c:pt>
                <c:pt idx="2">
                  <c:v>0.11370533225986251</c:v>
                </c:pt>
                <c:pt idx="3">
                  <c:v>0.2085836378274602</c:v>
                </c:pt>
                <c:pt idx="4">
                  <c:v>3.8335294481947113E-2</c:v>
                </c:pt>
                <c:pt idx="5">
                  <c:v>2.2852542267913546E-2</c:v>
                </c:pt>
                <c:pt idx="6">
                  <c:v>2.916950517123924E-2</c:v>
                </c:pt>
                <c:pt idx="7">
                  <c:v>1.2881649842075927E-2</c:v>
                </c:pt>
                <c:pt idx="8">
                  <c:v>1.523502817860903E-2</c:v>
                </c:pt>
                <c:pt idx="9">
                  <c:v>0.13513346132408496</c:v>
                </c:pt>
                <c:pt idx="10">
                  <c:v>0</c:v>
                </c:pt>
                <c:pt idx="11">
                  <c:v>0</c:v>
                </c:pt>
                <c:pt idx="12">
                  <c:v>0.11865981296835325</c:v>
                </c:pt>
                <c:pt idx="13" formatCode="0%">
                  <c:v>0</c:v>
                </c:pt>
                <c:pt idx="14" formatCode="0%">
                  <c:v>0</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2021</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Sheet1!$D$2:$D$18</c:f>
              <c:numCache>
                <c:formatCode>0.00%</c:formatCode>
                <c:ptCount val="17"/>
                <c:pt idx="0">
                  <c:v>0.22606911984087519</c:v>
                </c:pt>
                <c:pt idx="1">
                  <c:v>6.8373943311785187E-2</c:v>
                </c:pt>
                <c:pt idx="2">
                  <c:v>9.8644952759820978E-2</c:v>
                </c:pt>
                <c:pt idx="3">
                  <c:v>0.15502237692690204</c:v>
                </c:pt>
                <c:pt idx="4">
                  <c:v>2.1258080556936846E-2</c:v>
                </c:pt>
                <c:pt idx="5">
                  <c:v>2.0512182993535553E-2</c:v>
                </c:pt>
                <c:pt idx="6">
                  <c:v>1.6409746394828444E-2</c:v>
                </c:pt>
                <c:pt idx="7">
                  <c:v>5.1839880656389857E-2</c:v>
                </c:pt>
                <c:pt idx="8">
                  <c:v>1.902038786673297E-2</c:v>
                </c:pt>
                <c:pt idx="9">
                  <c:v>0.133453505718548</c:v>
                </c:pt>
                <c:pt idx="10">
                  <c:v>7.7697662854301344E-3</c:v>
                </c:pt>
                <c:pt idx="11">
                  <c:v>2.2625559423172553E-2</c:v>
                </c:pt>
                <c:pt idx="12">
                  <c:v>0.11766534062655395</c:v>
                </c:pt>
                <c:pt idx="13">
                  <c:v>1.8647439085032321E-3</c:v>
                </c:pt>
                <c:pt idx="14">
                  <c:v>6.4022874191944305E-3</c:v>
                </c:pt>
                <c:pt idx="15">
                  <c:v>1.5788165091994034E-2</c:v>
                </c:pt>
                <c:pt idx="16">
                  <c:v>1.0566882148184983E-3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First</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Sheet1!$B$2:$B$18</c:f>
              <c:numCache>
                <c:formatCode>0%</c:formatCode>
                <c:ptCount val="17"/>
                <c:pt idx="0">
                  <c:v>0.26579999999999998</c:v>
                </c:pt>
                <c:pt idx="1">
                  <c:v>8.0299999999999996E-2</c:v>
                </c:pt>
                <c:pt idx="2">
                  <c:v>0.1008</c:v>
                </c:pt>
                <c:pt idx="3">
                  <c:v>8.5099999999999995E-2</c:v>
                </c:pt>
                <c:pt idx="4">
                  <c:v>9.6500000000000002E-2</c:v>
                </c:pt>
                <c:pt idx="5">
                  <c:v>0.24840000000000001</c:v>
                </c:pt>
                <c:pt idx="6">
                  <c:v>2.3300000000000001E-2</c:v>
                </c:pt>
                <c:pt idx="7">
                  <c:v>0</c:v>
                </c:pt>
                <c:pt idx="8">
                  <c:v>1.9300000000000001E-2</c:v>
                </c:pt>
                <c:pt idx="9">
                  <c:v>3.1300000000000001E-2</c:v>
                </c:pt>
                <c:pt idx="10">
                  <c:v>0</c:v>
                </c:pt>
                <c:pt idx="11">
                  <c:v>0</c:v>
                </c:pt>
                <c:pt idx="12">
                  <c:v>2.0899999999999998E-2</c:v>
                </c:pt>
                <c:pt idx="13">
                  <c:v>0</c:v>
                </c:pt>
                <c:pt idx="14">
                  <c:v>1.8800000000000001E-2</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Second</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Sheet1!$C$2:$C$18</c:f>
              <c:numCache>
                <c:formatCode>0.0%</c:formatCode>
                <c:ptCount val="17"/>
                <c:pt idx="0">
                  <c:v>0.21285111003275853</c:v>
                </c:pt>
                <c:pt idx="1">
                  <c:v>0.12227215546230753</c:v>
                </c:pt>
                <c:pt idx="2">
                  <c:v>0.1305568321766718</c:v>
                </c:pt>
                <c:pt idx="3">
                  <c:v>0.12379145345667633</c:v>
                </c:pt>
                <c:pt idx="4">
                  <c:v>9.0873837407062216E-2</c:v>
                </c:pt>
                <c:pt idx="5">
                  <c:v>5.7027069407584091E-2</c:v>
                </c:pt>
                <c:pt idx="6">
                  <c:v>9.1251070626293673E-2</c:v>
                </c:pt>
                <c:pt idx="7">
                  <c:v>1.7797762484950373E-2</c:v>
                </c:pt>
                <c:pt idx="8">
                  <c:v>3.1876444757109636E-2</c:v>
                </c:pt>
                <c:pt idx="9">
                  <c:v>3.3878814280012791E-2</c:v>
                </c:pt>
                <c:pt idx="10">
                  <c:v>0</c:v>
                </c:pt>
                <c:pt idx="11">
                  <c:v>0</c:v>
                </c:pt>
                <c:pt idx="12">
                  <c:v>2.0820573065472074E-2</c:v>
                </c:pt>
                <c:pt idx="13" formatCode="0%">
                  <c:v>2.0554027889392975E-2</c:v>
                </c:pt>
                <c:pt idx="14" formatCode="0%">
                  <c:v>3.1107809488380656E-2</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Third</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Sheet1!$D$2:$D$18</c:f>
              <c:numCache>
                <c:formatCode>0.00%</c:formatCode>
                <c:ptCount val="17"/>
                <c:pt idx="0">
                  <c:v>0.21866627470737132</c:v>
                </c:pt>
                <c:pt idx="1">
                  <c:v>0.15023355893699333</c:v>
                </c:pt>
                <c:pt idx="2">
                  <c:v>0.10788622038250378</c:v>
                </c:pt>
                <c:pt idx="3">
                  <c:v>9.5041270377941703E-2</c:v>
                </c:pt>
                <c:pt idx="4">
                  <c:v>5.9808108165414625E-2</c:v>
                </c:pt>
                <c:pt idx="5">
                  <c:v>5.7296415347393916E-2</c:v>
                </c:pt>
                <c:pt idx="6">
                  <c:v>5.1550962399827073E-2</c:v>
                </c:pt>
                <c:pt idx="7">
                  <c:v>5.0186172670030491E-2</c:v>
                </c:pt>
                <c:pt idx="8">
                  <c:v>3.8353325783895408E-2</c:v>
                </c:pt>
                <c:pt idx="9">
                  <c:v>3.370239102525787E-2</c:v>
                </c:pt>
                <c:pt idx="10">
                  <c:v>2.4223698487103002E-2</c:v>
                </c:pt>
                <c:pt idx="11">
                  <c:v>2.3661472278554113E-2</c:v>
                </c:pt>
                <c:pt idx="12">
                  <c:v>2.0651643202037523E-2</c:v>
                </c:pt>
                <c:pt idx="13">
                  <c:v>2.026681567260244E-2</c:v>
                </c:pt>
                <c:pt idx="14">
                  <c:v>1.0237314147539861E-2</c:v>
                </c:pt>
                <c:pt idx="15">
                  <c:v>1.0008681885599247E-2</c:v>
                </c:pt>
                <c:pt idx="16">
                  <c:v>8.3698788364143361E-3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03-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05-0014-4B5B-8877-B5A9C29FC0BA}"/>
              </c:ext>
            </c:extLst>
          </c:dPt>
          <c:dPt>
            <c:idx val="3"/>
            <c:invertIfNegative val="0"/>
            <c:bubble3D val="0"/>
            <c:spPr>
              <a:solidFill>
                <a:srgbClr val="00AE41"/>
              </a:solidFill>
              <a:ln>
                <a:solidFill>
                  <a:srgbClr val="00AE41"/>
                </a:solidFill>
              </a:ln>
              <a:effectLst/>
            </c:spPr>
            <c:extLst>
              <c:ext xmlns:c16="http://schemas.microsoft.com/office/drawing/2014/chart" uri="{C3380CC4-5D6E-409C-BE32-E72D297353CC}">
                <c16:uniqueId val="{00000007-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09-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0B-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0D-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0F-0014-4B5B-8877-B5A9C29FC0BA}"/>
              </c:ext>
            </c:extLst>
          </c:dPt>
          <c:dPt>
            <c:idx val="8"/>
            <c:invertIfNegative val="0"/>
            <c:bubble3D val="0"/>
            <c:spPr>
              <a:solidFill>
                <a:srgbClr val="006B2C"/>
              </a:solidFill>
              <a:ln>
                <a:noFill/>
              </a:ln>
              <a:effectLst/>
            </c:spPr>
            <c:extLst>
              <c:ext xmlns:c16="http://schemas.microsoft.com/office/drawing/2014/chart" uri="{C3380CC4-5D6E-409C-BE32-E72D297353CC}">
                <c16:uniqueId val="{00000011-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13-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15-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Sheet1!$B$2:$B$14</c:f>
              <c:numCache>
                <c:formatCode>0</c:formatCode>
                <c:ptCount val="13"/>
                <c:pt idx="0">
                  <c:v>1</c:v>
                </c:pt>
                <c:pt idx="1">
                  <c:v>0</c:v>
                </c:pt>
                <c:pt idx="2">
                  <c:v>4</c:v>
                </c:pt>
                <c:pt idx="3">
                  <c:v>0</c:v>
                </c:pt>
                <c:pt idx="4">
                  <c:v>0</c:v>
                </c:pt>
                <c:pt idx="5">
                  <c:v>0</c:v>
                </c:pt>
                <c:pt idx="6">
                  <c:v>0</c:v>
                </c:pt>
                <c:pt idx="7">
                  <c:v>5</c:v>
                </c:pt>
                <c:pt idx="8">
                  <c:v>0</c:v>
                </c:pt>
                <c:pt idx="9">
                  <c:v>0</c:v>
                </c:pt>
                <c:pt idx="10">
                  <c:v>2</c:v>
                </c:pt>
                <c:pt idx="11">
                  <c:v>0</c:v>
                </c:pt>
                <c:pt idx="12">
                  <c:v>0</c:v>
                </c:pt>
              </c:numCache>
            </c:numRef>
          </c:val>
          <c:extLst>
            <c:ext xmlns:c16="http://schemas.microsoft.com/office/drawing/2014/chart" uri="{C3380CC4-5D6E-409C-BE32-E72D297353CC}">
              <c16:uniqueId val="{00000016-0014-4B5B-8877-B5A9C29FC0BA}"/>
            </c:ext>
          </c:extLst>
        </c:ser>
        <c:ser>
          <c:idx val="1"/>
          <c:order val="1"/>
          <c:tx>
            <c:strRef>
              <c:f>Sheet1!$C$1</c:f>
              <c:strCache>
                <c:ptCount val="1"/>
                <c:pt idx="0">
                  <c:v>2014</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18-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1A-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1C-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1E-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20-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22-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24-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26-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28-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2A-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2C-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2E-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30-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Sheet1!$C$2:$C$14</c:f>
              <c:numCache>
                <c:formatCode>0</c:formatCode>
                <c:ptCount val="13"/>
                <c:pt idx="0">
                  <c:v>1</c:v>
                </c:pt>
                <c:pt idx="1">
                  <c:v>0</c:v>
                </c:pt>
                <c:pt idx="2">
                  <c:v>4</c:v>
                </c:pt>
                <c:pt idx="3">
                  <c:v>0</c:v>
                </c:pt>
                <c:pt idx="4">
                  <c:v>0</c:v>
                </c:pt>
                <c:pt idx="5">
                  <c:v>0</c:v>
                </c:pt>
                <c:pt idx="6">
                  <c:v>0</c:v>
                </c:pt>
                <c:pt idx="7">
                  <c:v>5</c:v>
                </c:pt>
                <c:pt idx="8">
                  <c:v>0</c:v>
                </c:pt>
                <c:pt idx="9">
                  <c:v>0</c:v>
                </c:pt>
                <c:pt idx="10">
                  <c:v>2</c:v>
                </c:pt>
                <c:pt idx="11">
                  <c:v>0</c:v>
                </c:pt>
                <c:pt idx="12">
                  <c:v>0</c:v>
                </c:pt>
              </c:numCache>
            </c:numRef>
          </c:val>
          <c:extLst>
            <c:ext xmlns:c16="http://schemas.microsoft.com/office/drawing/2014/chart" uri="{C3380CC4-5D6E-409C-BE32-E72D297353CC}">
              <c16:uniqueId val="{00000031-0014-4B5B-8877-B5A9C29FC0BA}"/>
            </c:ext>
          </c:extLst>
        </c:ser>
        <c:ser>
          <c:idx val="2"/>
          <c:order val="2"/>
          <c:tx>
            <c:strRef>
              <c:f>Sheet1!$D$1</c:f>
              <c:strCache>
                <c:ptCount val="1"/>
                <c:pt idx="0">
                  <c:v>2018</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33-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35-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37-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39-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3B-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3D-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3F-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41-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43-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45-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47-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49-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4B-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Sheet1!$D$2:$D$14</c:f>
              <c:numCache>
                <c:formatCode>0</c:formatCode>
                <c:ptCount val="13"/>
                <c:pt idx="0">
                  <c:v>0</c:v>
                </c:pt>
                <c:pt idx="1">
                  <c:v>0</c:v>
                </c:pt>
                <c:pt idx="2">
                  <c:v>4</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4C-0014-4B5B-8877-B5A9C29FC0BA}"/>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4464256026839E-3"/>
          <c:y val="8.9119813496689057E-2"/>
          <c:w val="0.98348859243180009"/>
          <c:h val="0.76137271126482708"/>
        </c:manualLayout>
      </c:layout>
      <c:barChart>
        <c:barDir val="col"/>
        <c:grouping val="clustered"/>
        <c:varyColors val="0"/>
        <c:ser>
          <c:idx val="0"/>
          <c:order val="0"/>
          <c:tx>
            <c:strRef>
              <c:f>Sheet1!$B$1</c:f>
              <c:strCache>
                <c:ptCount val="1"/>
                <c:pt idx="0">
                  <c:v>201000,0%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Wij Putten</c:v>
                </c:pt>
                <c:pt idx="1">
                  <c:v>GEMEENTEBELANGEN</c:v>
                </c:pt>
                <c:pt idx="2">
                  <c:v>Staatkundig Gereformeerde Partij (SGP)</c:v>
                </c:pt>
              </c:strCache>
            </c:strRef>
          </c:cat>
          <c:val>
            <c:numRef>
              <c:f>Sheet1!$B$2:$B$9</c:f>
              <c:numCache>
                <c:formatCode>0</c:formatCode>
                <c:ptCount val="8"/>
                <c:pt idx="0">
                  <c:v>4</c:v>
                </c:pt>
                <c:pt idx="1">
                  <c:v>3</c:v>
                </c:pt>
              </c:numCache>
            </c:numRef>
          </c:val>
          <c:extLst>
            <c:ext xmlns:c16="http://schemas.microsoft.com/office/drawing/2014/chart" uri="{C3380CC4-5D6E-409C-BE32-E72D297353CC}">
              <c16:uniqueId val="{00000000-DA14-4886-8E08-CEA26F83E525}"/>
            </c:ext>
          </c:extLst>
        </c:ser>
        <c:ser>
          <c:idx val="1"/>
          <c:order val="1"/>
          <c:tx>
            <c:strRef>
              <c:f>Sheet1!$C$1</c:f>
              <c:strCache>
                <c:ptCount val="1"/>
                <c:pt idx="0">
                  <c:v>201400,0%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Wij Putten</c:v>
                </c:pt>
                <c:pt idx="1">
                  <c:v>GEMEENTEBELANGEN</c:v>
                </c:pt>
                <c:pt idx="2">
                  <c:v>Staatkundig Gereformeerde Partij (SGP)</c:v>
                </c:pt>
              </c:strCache>
            </c:strRef>
          </c:cat>
          <c:val>
            <c:numRef>
              <c:f>Sheet1!$C$2:$C$9</c:f>
              <c:numCache>
                <c:formatCode>0</c:formatCode>
                <c:ptCount val="8"/>
                <c:pt idx="0">
                  <c:v>5</c:v>
                </c:pt>
                <c:pt idx="1">
                  <c:v>2</c:v>
                </c:pt>
              </c:numCache>
            </c:numRef>
          </c:val>
          <c:extLst>
            <c:ext xmlns:c16="http://schemas.microsoft.com/office/drawing/2014/chart" uri="{C3380CC4-5D6E-409C-BE32-E72D297353CC}">
              <c16:uniqueId val="{00000001-DA14-4886-8E08-CEA26F83E525}"/>
            </c:ext>
          </c:extLst>
        </c:ser>
        <c:ser>
          <c:idx val="2"/>
          <c:order val="2"/>
          <c:tx>
            <c:strRef>
              <c:f>Sheet1!$D$1</c:f>
              <c:strCache>
                <c:ptCount val="1"/>
                <c:pt idx="0">
                  <c:v>201800,0%</c:v>
                </c:pt>
              </c:strCache>
            </c:strRef>
          </c:tx>
          <c:spPr>
            <a:solidFill>
              <a:srgbClr val="7F7F7F"/>
            </a:solidFill>
            <a:ln>
              <a:noFill/>
            </a:ln>
            <a:effectLst/>
          </c:spPr>
          <c:invertIfNegative val="0"/>
          <c:dLbls>
            <c:dLbl>
              <c:idx val="0"/>
              <c:tx>
                <c:rich>
                  <a:bodyPr/>
                  <a:lstStyle/>
                  <a:p>
                    <a:fld id="{2E4C4318-B4D4-40A0-B204-089656B607B7}"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5A9-432E-B386-93EF51010C41}"/>
                </c:ext>
              </c:extLst>
            </c:dLbl>
            <c:dLbl>
              <c:idx val="1"/>
              <c:tx>
                <c:rich>
                  <a:bodyPr/>
                  <a:lstStyle/>
                  <a:p>
                    <a:fld id="{E1FF5C6D-7412-4093-A56F-BB078A3F670E}"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5A9-432E-B386-93EF51010C41}"/>
                </c:ext>
              </c:extLst>
            </c:dLbl>
            <c:dLbl>
              <c:idx val="2"/>
              <c:tx>
                <c:rich>
                  <a:bodyPr/>
                  <a:lstStyle/>
                  <a:p>
                    <a:fld id="{5D40296E-148F-46DE-8DF5-0AD04EB0044A}"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5A9-432E-B386-93EF51010C41}"/>
                </c:ext>
              </c:extLst>
            </c:dLbl>
            <c:dLbl>
              <c:idx val="3"/>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35A9-432E-B386-93EF51010C41}"/>
                </c:ext>
              </c:extLst>
            </c:dLbl>
            <c:dLbl>
              <c:idx val="4"/>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35A9-432E-B386-93EF51010C41}"/>
                </c:ext>
              </c:extLst>
            </c:dLbl>
            <c:dLbl>
              <c:idx val="5"/>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35A9-432E-B386-93EF51010C41}"/>
                </c:ext>
              </c:extLst>
            </c:dLbl>
            <c:dLbl>
              <c:idx val="6"/>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68DB-473E-A096-B6B74807DACB}"/>
                </c:ext>
              </c:extLst>
            </c:dLbl>
            <c:dLbl>
              <c:idx val="7"/>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68DB-473E-A096-B6B74807DACB}"/>
                </c:ext>
              </c:extLst>
            </c:dLbl>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Wij Putten</c:v>
                </c:pt>
                <c:pt idx="1">
                  <c:v>GEMEENTEBELANGEN</c:v>
                </c:pt>
                <c:pt idx="2">
                  <c:v>Staatkundig Gereformeerde Partij (SGP)</c:v>
                </c:pt>
              </c:strCache>
            </c:strRef>
          </c:cat>
          <c:val>
            <c:numRef>
              <c:f>Sheet1!$D$2:$D$9</c:f>
              <c:numCache>
                <c:formatCode>0</c:formatCode>
                <c:ptCount val="8"/>
                <c:pt idx="0">
                  <c:v>5</c:v>
                </c:pt>
                <c:pt idx="1">
                  <c:v>3</c:v>
                </c:pt>
                <c:pt idx="2">
                  <c:v>3</c:v>
                </c:pt>
              </c:numCache>
            </c:numRef>
          </c:val>
          <c:extLst>
            <c:ext xmlns:c15="http://schemas.microsoft.com/office/drawing/2012/chart" uri="{02D57815-91ED-43cb-92C2-25804820EDAC}">
              <c15:datalabelsRange>
                <c15:f>Sheet1!$D$2:$D$7</c15:f>
                <c15:dlblRangeCache>
                  <c:ptCount val="6"/>
                  <c:pt idx="0">
                    <c:v>5</c:v>
                  </c:pt>
                  <c:pt idx="1">
                    <c:v>3</c:v>
                  </c:pt>
                  <c:pt idx="2">
                    <c:v>3</c:v>
                  </c:pt>
                </c15:dlblRangeCache>
              </c15:datalabelsRange>
            </c:ext>
            <c:ext xmlns:c16="http://schemas.microsoft.com/office/drawing/2014/chart" uri="{C3380CC4-5D6E-409C-BE32-E72D297353CC}">
              <c16:uniqueId val="{00000002-DA14-4886-8E08-CEA26F83E525}"/>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ln>
                  <a:noFill/>
                </a:ln>
                <a:solidFill>
                  <a:schemeClr val="tx1">
                    <a:lumMod val="65000"/>
                    <a:lumOff val="35000"/>
                  </a:schemeClr>
                </a:solidFill>
                <a:latin typeface="+mn-lt"/>
                <a:ea typeface="+mn-ea"/>
                <a:cs typeface="+mn-cs"/>
              </a:defRPr>
            </a:pPr>
            <a:endParaRPr lang="nl-NL"/>
          </a:p>
        </c:txPr>
        <c:crossAx val="791504672"/>
        <c:crosses val="autoZero"/>
        <c:auto val="1"/>
        <c:lblAlgn val="ctr"/>
        <c:lblOffset val="100"/>
        <c:tickLblSkip val="1"/>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barChart>
        <c:barDir val="bar"/>
        <c:grouping val="percentStacked"/>
        <c:varyColors val="0"/>
        <c:ser>
          <c:idx val="0"/>
          <c:order val="0"/>
          <c:tx>
            <c:strRef>
              <c:f>Sheet1!$B$1</c:f>
              <c:strCache>
                <c:ptCount val="1"/>
                <c:pt idx="0">
                  <c:v>Gebouwde omgeving</c:v>
                </c:pt>
              </c:strCache>
            </c:strRef>
          </c:tx>
          <c:spPr>
            <a:solidFill>
              <a:srgbClr val="8CC77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Putten</c:v>
                </c:pt>
                <c:pt idx="1">
                  <c:v>Nederland</c:v>
                </c:pt>
              </c:strCache>
            </c:strRef>
          </c:cat>
          <c:val>
            <c:numRef>
              <c:f>Sheet1!$B$2:$B$3</c:f>
              <c:numCache>
                <c:formatCode>0%</c:formatCode>
                <c:ptCount val="2"/>
                <c:pt idx="0">
                  <c:v>0.39099735216240072</c:v>
                </c:pt>
                <c:pt idx="1">
                  <c:v>0.34000777655436348</c:v>
                </c:pt>
              </c:numCache>
            </c:numRef>
          </c:val>
          <c:extLst>
            <c:ext xmlns:c16="http://schemas.microsoft.com/office/drawing/2014/chart" uri="{C3380CC4-5D6E-409C-BE32-E72D297353CC}">
              <c16:uniqueId val="{00000000-9446-4628-9FAF-11F9C52595F2}"/>
            </c:ext>
          </c:extLst>
        </c:ser>
        <c:ser>
          <c:idx val="1"/>
          <c:order val="1"/>
          <c:tx>
            <c:strRef>
              <c:f>Sheet1!$C$1</c:f>
              <c:strCache>
                <c:ptCount val="1"/>
                <c:pt idx="0">
                  <c:v>Verkeer</c:v>
                </c:pt>
              </c:strCache>
            </c:strRef>
          </c:tx>
          <c:spPr>
            <a:solidFill>
              <a:srgbClr val="8CC777">
                <a:alpha val="75000"/>
              </a:srgb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7-9446-4628-9FAF-11F9C52595F2}"/>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6-9446-4628-9FAF-11F9C52595F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Putten</c:v>
                </c:pt>
                <c:pt idx="1">
                  <c:v>Nederland</c:v>
                </c:pt>
              </c:strCache>
            </c:strRef>
          </c:cat>
          <c:val>
            <c:numRef>
              <c:f>Sheet1!$C$2:$C$3</c:f>
              <c:numCache>
                <c:formatCode>0%</c:formatCode>
                <c:ptCount val="2"/>
                <c:pt idx="0">
                  <c:v>0.46337157987643424</c:v>
                </c:pt>
                <c:pt idx="1">
                  <c:v>0.28891872150954445</c:v>
                </c:pt>
              </c:numCache>
            </c:numRef>
          </c:val>
          <c:extLst>
            <c:ext xmlns:c16="http://schemas.microsoft.com/office/drawing/2014/chart" uri="{C3380CC4-5D6E-409C-BE32-E72D297353CC}">
              <c16:uniqueId val="{00000001-9446-4628-9FAF-11F9C52595F2}"/>
            </c:ext>
          </c:extLst>
        </c:ser>
        <c:ser>
          <c:idx val="2"/>
          <c:order val="2"/>
          <c:tx>
            <c:strRef>
              <c:f>Sheet1!$D$1</c:f>
              <c:strCache>
                <c:ptCount val="1"/>
                <c:pt idx="0">
                  <c:v>Industrie</c:v>
                </c:pt>
              </c:strCache>
            </c:strRef>
          </c:tx>
          <c:spPr>
            <a:solidFill>
              <a:srgbClr val="8CC777">
                <a:alpha val="50000"/>
              </a:srgbClr>
            </a:solidFill>
            <a:ln>
              <a:noFill/>
            </a:ln>
            <a:effectLst/>
          </c:spPr>
          <c:invertIfNegative val="0"/>
          <c:dLbls>
            <c:dLbl>
              <c:idx val="0"/>
              <c:layout>
                <c:manualLayout>
                  <c:x val="-1.2982311205422615E-16"/>
                  <c:y val="-3.3209039134368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46-4628-9FAF-11F9C52595F2}"/>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Putten</c:v>
                </c:pt>
                <c:pt idx="1">
                  <c:v>Nederland</c:v>
                </c:pt>
              </c:strCache>
            </c:strRef>
          </c:cat>
          <c:val>
            <c:numRef>
              <c:f>Sheet1!$D$2:$D$3</c:f>
              <c:numCache>
                <c:formatCode>0%</c:formatCode>
                <c:ptCount val="2"/>
                <c:pt idx="0">
                  <c:v>0.11209179170344219</c:v>
                </c:pt>
                <c:pt idx="1">
                  <c:v>0.28940099247107021</c:v>
                </c:pt>
              </c:numCache>
            </c:numRef>
          </c:val>
          <c:extLst>
            <c:ext xmlns:c16="http://schemas.microsoft.com/office/drawing/2014/chart" uri="{C3380CC4-5D6E-409C-BE32-E72D297353CC}">
              <c16:uniqueId val="{00000003-9446-4628-9FAF-11F9C52595F2}"/>
            </c:ext>
          </c:extLst>
        </c:ser>
        <c:ser>
          <c:idx val="3"/>
          <c:order val="3"/>
          <c:tx>
            <c:strRef>
              <c:f>Sheet1!$E$1</c:f>
              <c:strCache>
                <c:ptCount val="1"/>
                <c:pt idx="0">
                  <c:v>Landbouw</c:v>
                </c:pt>
              </c:strCache>
            </c:strRef>
          </c:tx>
          <c:spPr>
            <a:solidFill>
              <a:srgbClr val="8CC777">
                <a:alpha val="25000"/>
              </a:srgbClr>
            </a:solidFill>
            <a:ln>
              <a:noFill/>
            </a:ln>
            <a:effectLst/>
          </c:spPr>
          <c:invertIfNegative val="0"/>
          <c:dLbls>
            <c:dLbl>
              <c:idx val="0"/>
              <c:layout>
                <c:manualLayout>
                  <c:x val="-1.2982311205422615E-16"/>
                  <c:y val="4.6492654788115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46-4628-9FAF-11F9C52595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Putten</c:v>
                </c:pt>
                <c:pt idx="1">
                  <c:v>Nederland</c:v>
                </c:pt>
              </c:strCache>
            </c:strRef>
          </c:cat>
          <c:val>
            <c:numRef>
              <c:f>Sheet1!$E$2:$E$3</c:f>
              <c:numCache>
                <c:formatCode>0%</c:formatCode>
                <c:ptCount val="2"/>
                <c:pt idx="0">
                  <c:v>3.3539276257722857E-2</c:v>
                </c:pt>
                <c:pt idx="1">
                  <c:v>8.1672509465021859E-2</c:v>
                </c:pt>
              </c:numCache>
            </c:numRef>
          </c:val>
          <c:extLst>
            <c:ext xmlns:c16="http://schemas.microsoft.com/office/drawing/2014/chart" uri="{C3380CC4-5D6E-409C-BE32-E72D297353CC}">
              <c16:uniqueId val="{00000005-9446-4628-9FAF-11F9C52595F2}"/>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b"/>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NL</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0.39365838288356958</c:v>
                </c:pt>
                <c:pt idx="1">
                  <c:v>0.36868561441742892</c:v>
                </c:pt>
                <c:pt idx="2">
                  <c:v>0.40296968331059829</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0.55118111064011455</c:v>
                </c:pt>
              </c:numCache>
            </c:numRef>
          </c:val>
          <c:smooth val="0"/>
          <c:extLst>
            <c:ext xmlns:c16="http://schemas.microsoft.com/office/drawing/2014/chart" uri="{C3380CC4-5D6E-409C-BE32-E72D297353CC}">
              <c16:uniqueId val="{00000002-2A6C-4E7D-A7BB-B2C2C216A9C4}"/>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0.22642782191575478</c:v>
                </c:pt>
                <c:pt idx="1">
                  <c:v>0.38200000000000001</c:v>
                </c:pt>
                <c:pt idx="2">
                  <c:v>0.55118111064011455</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0.55118111064011455</c:v>
                </c:pt>
              </c:numCache>
            </c:numRef>
          </c:val>
          <c:smooth val="0"/>
          <c:extLst>
            <c:ext xmlns:c16="http://schemas.microsoft.com/office/drawing/2014/chart" uri="{C3380CC4-5D6E-409C-BE32-E72D297353CC}">
              <c16:uniqueId val="{00000002-A3CC-4C5A-9F3C-8B914CBFB6C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dLbl>
              <c:idx val="2"/>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BE-4D6F-9EEA-C9A767BFD275}"/>
                </c:ext>
              </c:extLst>
            </c:dLbl>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0.21877745591299488</c:v>
                </c:pt>
                <c:pt idx="1">
                  <c:v>0.33131154372269772</c:v>
                </c:pt>
                <c:pt idx="2">
                  <c:v>0.48645174796188884</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Nederland</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0.55118111064011455</c:v>
                </c:pt>
              </c:numCache>
            </c:numRef>
          </c:val>
          <c:smooth val="0"/>
          <c:extLst>
            <c:ext xmlns:c16="http://schemas.microsoft.com/office/drawing/2014/chart" uri="{C3380CC4-5D6E-409C-BE32-E72D297353CC}">
              <c16:uniqueId val="{00000002-9890-4B70-9015-2182FD007020}"/>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3493501823908"/>
          <c:y val="3.2880166034247149E-2"/>
          <c:w val="0.81332138309651403"/>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Ermelo</c:v>
                </c:pt>
                <c:pt idx="1">
                  <c:v>Harderwijk</c:v>
                </c:pt>
                <c:pt idx="2">
                  <c:v>Barneveld</c:v>
                </c:pt>
                <c:pt idx="3">
                  <c:v>Nijkerk</c:v>
                </c:pt>
                <c:pt idx="4">
                  <c:v>Ede</c:v>
                </c:pt>
                <c:pt idx="5">
                  <c:v>Apeldoorn</c:v>
                </c:pt>
                <c:pt idx="6">
                  <c:v>Amersfoort</c:v>
                </c:pt>
                <c:pt idx="7">
                  <c:v>Nunspeet</c:v>
                </c:pt>
                <c:pt idx="8">
                  <c:v>Zeewolde</c:v>
                </c:pt>
                <c:pt idx="9">
                  <c:v>Utrecht</c:v>
                </c:pt>
              </c:strCache>
            </c:strRef>
          </c:cat>
          <c:val>
            <c:numRef>
              <c:f>Sheet1!$B$2:$B$11</c:f>
              <c:numCache>
                <c:formatCode>General</c:formatCode>
                <c:ptCount val="10"/>
                <c:pt idx="0">
                  <c:v>166</c:v>
                </c:pt>
                <c:pt idx="1">
                  <c:v>108</c:v>
                </c:pt>
                <c:pt idx="2">
                  <c:v>94</c:v>
                </c:pt>
                <c:pt idx="3">
                  <c:v>47</c:v>
                </c:pt>
                <c:pt idx="4">
                  <c:v>39</c:v>
                </c:pt>
                <c:pt idx="5">
                  <c:v>33</c:v>
                </c:pt>
                <c:pt idx="6">
                  <c:v>25</c:v>
                </c:pt>
                <c:pt idx="7">
                  <c:v>24</c:v>
                </c:pt>
                <c:pt idx="8">
                  <c:v>23</c:v>
                </c:pt>
                <c:pt idx="9">
                  <c:v>21</c:v>
                </c:pt>
              </c:numCache>
            </c:numRef>
          </c:val>
          <c:extLst>
            <c:ext xmlns:c16="http://schemas.microsoft.com/office/drawing/2014/chart" uri="{C3380CC4-5D6E-409C-BE32-E72D297353CC}">
              <c16:uniqueId val="{00000000-99F3-424E-9CB0-AC77E92F6122}"/>
            </c:ext>
          </c:extLst>
        </c:ser>
        <c:ser>
          <c:idx val="1"/>
          <c:order val="1"/>
          <c:tx>
            <c:strRef>
              <c:f>Sheet1!$C$1</c:f>
              <c:strCache>
                <c:ptCount val="1"/>
              </c:strCache>
            </c:strRef>
          </c:tx>
          <c:spPr>
            <a:solidFill>
              <a:schemeClr val="bg1">
                <a:lumMod val="95000"/>
              </a:schemeClr>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99F3-424E-9CB0-AC77E92F6122}"/>
              </c:ext>
            </c:extLst>
          </c:dPt>
          <c:cat>
            <c:strRef>
              <c:f>Sheet1!$A$2:$A$11</c:f>
              <c:strCache>
                <c:ptCount val="10"/>
                <c:pt idx="0">
                  <c:v>Ermelo</c:v>
                </c:pt>
                <c:pt idx="1">
                  <c:v>Harderwijk</c:v>
                </c:pt>
                <c:pt idx="2">
                  <c:v>Barneveld</c:v>
                </c:pt>
                <c:pt idx="3">
                  <c:v>Nijkerk</c:v>
                </c:pt>
                <c:pt idx="4">
                  <c:v>Ede</c:v>
                </c:pt>
                <c:pt idx="5">
                  <c:v>Apeldoorn</c:v>
                </c:pt>
                <c:pt idx="6">
                  <c:v>Amersfoort</c:v>
                </c:pt>
                <c:pt idx="7">
                  <c:v>Nunspeet</c:v>
                </c:pt>
                <c:pt idx="8">
                  <c:v>Zeewolde</c:v>
                </c:pt>
                <c:pt idx="9">
                  <c:v>Utrecht</c:v>
                </c:pt>
              </c:strCache>
            </c:strRef>
          </c:cat>
          <c:val>
            <c:numRef>
              <c:f>Sheet1!$C$2:$C$11</c:f>
              <c:numCache>
                <c:formatCode>General</c:formatCode>
                <c:ptCount val="10"/>
                <c:pt idx="0">
                  <c:v>0</c:v>
                </c:pt>
              </c:numCache>
            </c:numRef>
          </c:val>
          <c:extLst>
            <c:ext xmlns:c16="http://schemas.microsoft.com/office/drawing/2014/chart" uri="{C3380CC4-5D6E-409C-BE32-E72D297353CC}">
              <c16:uniqueId val="{00000003-99F3-424E-9CB0-AC77E92F6122}"/>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27773329731482"/>
          <c:y val="3.2880166034247149E-2"/>
          <c:w val="0.81447858481743829"/>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Ermelo</c:v>
                </c:pt>
                <c:pt idx="1">
                  <c:v>Nijkerk</c:v>
                </c:pt>
                <c:pt idx="2">
                  <c:v>Harderwijk</c:v>
                </c:pt>
                <c:pt idx="3">
                  <c:v>Amersfoort</c:v>
                </c:pt>
                <c:pt idx="4">
                  <c:v>Barneveld</c:v>
                </c:pt>
                <c:pt idx="5">
                  <c:v>Ede</c:v>
                </c:pt>
                <c:pt idx="6">
                  <c:v>Nunspeet</c:v>
                </c:pt>
                <c:pt idx="7">
                  <c:v>Utrecht</c:v>
                </c:pt>
                <c:pt idx="8">
                  <c:v>Amsterdam</c:v>
                </c:pt>
                <c:pt idx="9">
                  <c:v>Soest</c:v>
                </c:pt>
              </c:strCache>
            </c:strRef>
          </c:cat>
          <c:val>
            <c:numRef>
              <c:f>Sheet1!$B$2:$B$11</c:f>
              <c:numCache>
                <c:formatCode>General</c:formatCode>
                <c:ptCount val="10"/>
                <c:pt idx="0">
                  <c:v>107</c:v>
                </c:pt>
                <c:pt idx="1">
                  <c:v>70</c:v>
                </c:pt>
                <c:pt idx="2">
                  <c:v>63</c:v>
                </c:pt>
                <c:pt idx="3">
                  <c:v>51</c:v>
                </c:pt>
                <c:pt idx="4">
                  <c:v>49</c:v>
                </c:pt>
                <c:pt idx="5">
                  <c:v>25</c:v>
                </c:pt>
                <c:pt idx="6">
                  <c:v>24</c:v>
                </c:pt>
                <c:pt idx="7">
                  <c:v>22</c:v>
                </c:pt>
                <c:pt idx="8">
                  <c:v>19</c:v>
                </c:pt>
                <c:pt idx="9">
                  <c:v>15</c:v>
                </c:pt>
              </c:numCache>
            </c:numRef>
          </c:val>
          <c:extLst>
            <c:ext xmlns:c16="http://schemas.microsoft.com/office/drawing/2014/chart" uri="{C3380CC4-5D6E-409C-BE32-E72D297353CC}">
              <c16:uniqueId val="{00000000-BE31-4DFD-9E43-59F0C295ABA6}"/>
            </c:ext>
          </c:extLst>
        </c:ser>
        <c:ser>
          <c:idx val="1"/>
          <c:order val="1"/>
          <c:tx>
            <c:strRef>
              <c:f>Sheet1!$C$1</c:f>
              <c:strCache>
                <c:ptCount val="1"/>
              </c:strCache>
            </c:strRef>
          </c:tx>
          <c:spPr>
            <a:solidFill>
              <a:schemeClr val="bg1"/>
            </a:solidFill>
            <a:ln>
              <a:noFill/>
            </a:ln>
            <a:effectLst/>
          </c:spPr>
          <c:invertIfNegative val="0"/>
          <c:cat>
            <c:strRef>
              <c:f>Sheet1!$A$2:$A$11</c:f>
              <c:strCache>
                <c:ptCount val="10"/>
                <c:pt idx="0">
                  <c:v>Ermelo</c:v>
                </c:pt>
                <c:pt idx="1">
                  <c:v>Nijkerk</c:v>
                </c:pt>
                <c:pt idx="2">
                  <c:v>Harderwijk</c:v>
                </c:pt>
                <c:pt idx="3">
                  <c:v>Amersfoort</c:v>
                </c:pt>
                <c:pt idx="4">
                  <c:v>Barneveld</c:v>
                </c:pt>
                <c:pt idx="5">
                  <c:v>Ede</c:v>
                </c:pt>
                <c:pt idx="6">
                  <c:v>Nunspeet</c:v>
                </c:pt>
                <c:pt idx="7">
                  <c:v>Utrecht</c:v>
                </c:pt>
                <c:pt idx="8">
                  <c:v>Amsterdam</c:v>
                </c:pt>
                <c:pt idx="9">
                  <c:v>Soest</c:v>
                </c:pt>
              </c:strCache>
            </c:strRef>
          </c:cat>
          <c:val>
            <c:numRef>
              <c:f>Sheet1!$C$2:$C$11</c:f>
              <c:numCache>
                <c:formatCode>General</c:formatCode>
                <c:ptCount val="10"/>
                <c:pt idx="0">
                  <c:v>59</c:v>
                </c:pt>
              </c:numCache>
            </c:numRef>
          </c:val>
          <c:extLst>
            <c:ext xmlns:c16="http://schemas.microsoft.com/office/drawing/2014/chart" uri="{C3380CC4-5D6E-409C-BE32-E72D297353CC}">
              <c16:uniqueId val="{00000001-BE31-4DFD-9E43-59F0C295ABA6}"/>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32673172136154E-3"/>
          <c:y val="1.5558881115566619E-2"/>
          <c:w val="0.99071391311044499"/>
          <c:h val="0.90530611144839135"/>
        </c:manualLayout>
      </c:layout>
      <c:barChart>
        <c:barDir val="col"/>
        <c:grouping val="percentStacked"/>
        <c:varyColors val="0"/>
        <c:ser>
          <c:idx val="0"/>
          <c:order val="0"/>
          <c:tx>
            <c:strRef>
              <c:f>Sheet1!$B$1</c:f>
              <c:strCache>
                <c:ptCount val="1"/>
                <c:pt idx="0">
                  <c:v>Lage complexiteit</c:v>
                </c:pt>
              </c:strCache>
            </c:strRef>
          </c:tx>
          <c:spPr>
            <a:solidFill>
              <a:srgbClr val="EC622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Sheet1!$B$2:$B$3</c:f>
              <c:numCache>
                <c:formatCode>0.0%</c:formatCode>
                <c:ptCount val="2"/>
                <c:pt idx="0">
                  <c:v>8.3333333333333329E-2</c:v>
                </c:pt>
                <c:pt idx="1">
                  <c:v>8.7999999999999995E-2</c:v>
                </c:pt>
              </c:numCache>
            </c:numRef>
          </c:val>
          <c:extLst>
            <c:ext xmlns:c16="http://schemas.microsoft.com/office/drawing/2014/chart" uri="{C3380CC4-5D6E-409C-BE32-E72D297353CC}">
              <c16:uniqueId val="{00000000-5650-4A64-A6A5-51CAF81CCEE0}"/>
            </c:ext>
          </c:extLst>
        </c:ser>
        <c:ser>
          <c:idx val="1"/>
          <c:order val="1"/>
          <c:tx>
            <c:strRef>
              <c:f>Sheet1!$C$1</c:f>
              <c:strCache>
                <c:ptCount val="1"/>
                <c:pt idx="0">
                  <c:v>Middellage complexiteit</c:v>
                </c:pt>
              </c:strCache>
            </c:strRef>
          </c:tx>
          <c:spPr>
            <a:solidFill>
              <a:srgbClr val="EC6224">
                <a:alpha val="7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Sheet1!$C$2:$C$3</c:f>
              <c:numCache>
                <c:formatCode>0.0%</c:formatCode>
                <c:ptCount val="2"/>
                <c:pt idx="0">
                  <c:v>0.5</c:v>
                </c:pt>
                <c:pt idx="1">
                  <c:v>0.41836619718309859</c:v>
                </c:pt>
              </c:numCache>
            </c:numRef>
          </c:val>
          <c:extLst>
            <c:ext xmlns:c16="http://schemas.microsoft.com/office/drawing/2014/chart" uri="{C3380CC4-5D6E-409C-BE32-E72D297353CC}">
              <c16:uniqueId val="{00000001-5650-4A64-A6A5-51CAF81CCEE0}"/>
            </c:ext>
          </c:extLst>
        </c:ser>
        <c:ser>
          <c:idx val="2"/>
          <c:order val="2"/>
          <c:tx>
            <c:strRef>
              <c:f>Sheet1!$D$1</c:f>
              <c:strCache>
                <c:ptCount val="1"/>
                <c:pt idx="0">
                  <c:v>Middelhoge complexiteit</c:v>
                </c:pt>
              </c:strCache>
            </c:strRef>
          </c:tx>
          <c:spPr>
            <a:solidFill>
              <a:srgbClr val="EC6224">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Sheet1!$D$2:$D$3</c:f>
              <c:numCache>
                <c:formatCode>0.0%</c:formatCode>
                <c:ptCount val="2"/>
                <c:pt idx="0">
                  <c:v>0.16666666666666666</c:v>
                </c:pt>
                <c:pt idx="1">
                  <c:v>0.17509859154929577</c:v>
                </c:pt>
              </c:numCache>
            </c:numRef>
          </c:val>
          <c:extLst>
            <c:ext xmlns:c16="http://schemas.microsoft.com/office/drawing/2014/chart" uri="{C3380CC4-5D6E-409C-BE32-E72D297353CC}">
              <c16:uniqueId val="{00000002-5650-4A64-A6A5-51CAF81CCEE0}"/>
            </c:ext>
          </c:extLst>
        </c:ser>
        <c:ser>
          <c:idx val="3"/>
          <c:order val="3"/>
          <c:tx>
            <c:strRef>
              <c:f>Sheet1!$E$1</c:f>
              <c:strCache>
                <c:ptCount val="1"/>
                <c:pt idx="0">
                  <c:v>Hoge complexiteit</c:v>
                </c:pt>
              </c:strCache>
            </c:strRef>
          </c:tx>
          <c:spPr>
            <a:solidFill>
              <a:srgbClr val="EC6224">
                <a:alpha val="3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Sheet1!$E$2:$E$3</c:f>
              <c:numCache>
                <c:formatCode>0.0%</c:formatCode>
                <c:ptCount val="2"/>
                <c:pt idx="0">
                  <c:v>0.25</c:v>
                </c:pt>
                <c:pt idx="1">
                  <c:v>0.31853521126760564</c:v>
                </c:pt>
              </c:numCache>
            </c:numRef>
          </c:val>
          <c:extLst>
            <c:ext xmlns:c16="http://schemas.microsoft.com/office/drawing/2014/chart" uri="{C3380CC4-5D6E-409C-BE32-E72D297353CC}">
              <c16:uniqueId val="{00000003-5650-4A64-A6A5-51CAF81CCEE0}"/>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out"/>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0.45796</cdr:x>
      <cdr:y>0.87711</cdr:y>
    </cdr:from>
    <cdr:to>
      <cdr:x>0.5</cdr:x>
      <cdr:y>0.92945</cdr:y>
    </cdr:to>
    <cdr:sp macro="" textlink="">
      <cdr:nvSpPr>
        <cdr:cNvPr id="2" name="TextBox 1">
          <a:extLst xmlns:a="http://schemas.openxmlformats.org/drawingml/2006/main">
            <a:ext uri="{FF2B5EF4-FFF2-40B4-BE49-F238E27FC236}">
              <a16:creationId xmlns:a16="http://schemas.microsoft.com/office/drawing/2014/main" id="{1B81F2EF-E863-498F-8184-57C066F6C152}"/>
            </a:ext>
          </a:extLst>
        </cdr:cNvPr>
        <cdr:cNvSpPr txBox="1"/>
      </cdr:nvSpPr>
      <cdr:spPr>
        <a:xfrm xmlns:a="http://schemas.openxmlformats.org/drawingml/2006/main">
          <a:off x="2343917" y="3450111"/>
          <a:ext cx="215182" cy="205893"/>
        </a:xfrm>
        <a:prstGeom xmlns:a="http://schemas.openxmlformats.org/drawingml/2006/main" prst="rect">
          <a:avLst/>
        </a:prstGeom>
      </cdr:spPr>
      <cdr:txBody>
        <a:bodyPr xmlns:a="http://schemas.openxmlformats.org/drawingml/2006/main" vertOverflow="clip" vert="horz" wrap="square" lIns="91440" tIns="45720" rIns="91440" bIns="45720" rtlCol="0">
          <a:noAutofit/>
        </a:bodyPr>
        <a:lstStyle xmlns:a="http://schemas.openxmlformats.org/drawingml/2006/main"/>
        <a:p xmlns:a="http://schemas.openxmlformats.org/drawingml/2006/main">
          <a:pPr algn="l"/>
          <a:r>
            <a:rPr lang="nl-NL" sz="800" noProof="0" dirty="0"/>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26A72D0-0721-4158-99A3-040E4B26405C}" type="datetimeFigureOut">
              <a:rPr lang="nl-NL" smtClean="0"/>
              <a:pPr/>
              <a:t>17-11-2021</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30E5640-FF1A-4C79-BAB4-F332BC264488}" type="slidenum">
              <a:rPr lang="nl-NL" smtClean="0"/>
              <a:pPr/>
              <a:t>‹#›</a:t>
            </a:fld>
            <a:endParaRPr lang="nl-NL" dirty="0"/>
          </a:p>
        </p:txBody>
      </p:sp>
    </p:spTree>
    <p:extLst>
      <p:ext uri="{BB962C8B-B14F-4D97-AF65-F5344CB8AC3E}">
        <p14:creationId xmlns:p14="http://schemas.microsoft.com/office/powerpoint/2010/main" val="320680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a:t>
            </a:fld>
            <a:endParaRPr lang="nl-NL" dirty="0"/>
          </a:p>
        </p:txBody>
      </p:sp>
    </p:spTree>
    <p:extLst>
      <p:ext uri="{BB962C8B-B14F-4D97-AF65-F5344CB8AC3E}">
        <p14:creationId xmlns:p14="http://schemas.microsoft.com/office/powerpoint/2010/main" val="311368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10</a:t>
            </a:fld>
            <a:endParaRPr lang="nl-NL" dirty="0"/>
          </a:p>
        </p:txBody>
      </p:sp>
    </p:spTree>
    <p:extLst>
      <p:ext uri="{BB962C8B-B14F-4D97-AF65-F5344CB8AC3E}">
        <p14:creationId xmlns:p14="http://schemas.microsoft.com/office/powerpoint/2010/main" val="300770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11</a:t>
            </a:fld>
            <a:endParaRPr lang="nl-NL" dirty="0"/>
          </a:p>
        </p:txBody>
      </p:sp>
    </p:spTree>
    <p:extLst>
      <p:ext uri="{BB962C8B-B14F-4D97-AF65-F5344CB8AC3E}">
        <p14:creationId xmlns:p14="http://schemas.microsoft.com/office/powerpoint/2010/main" val="315331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12</a:t>
            </a:fld>
            <a:endParaRPr lang="nl-NL" dirty="0"/>
          </a:p>
        </p:txBody>
      </p:sp>
    </p:spTree>
    <p:extLst>
      <p:ext uri="{BB962C8B-B14F-4D97-AF65-F5344CB8AC3E}">
        <p14:creationId xmlns:p14="http://schemas.microsoft.com/office/powerpoint/2010/main" val="412957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13</a:t>
            </a:fld>
            <a:endParaRPr lang="nl-NL" dirty="0"/>
          </a:p>
        </p:txBody>
      </p:sp>
    </p:spTree>
    <p:extLst>
      <p:ext uri="{BB962C8B-B14F-4D97-AF65-F5344CB8AC3E}">
        <p14:creationId xmlns:p14="http://schemas.microsoft.com/office/powerpoint/2010/main" val="421803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14</a:t>
            </a:fld>
            <a:endParaRPr lang="nl-NL" dirty="0"/>
          </a:p>
        </p:txBody>
      </p:sp>
    </p:spTree>
    <p:extLst>
      <p:ext uri="{BB962C8B-B14F-4D97-AF65-F5344CB8AC3E}">
        <p14:creationId xmlns:p14="http://schemas.microsoft.com/office/powerpoint/2010/main" val="37256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15</a:t>
            </a:fld>
            <a:endParaRPr lang="nl-NL" dirty="0"/>
          </a:p>
        </p:txBody>
      </p:sp>
    </p:spTree>
    <p:extLst>
      <p:ext uri="{BB962C8B-B14F-4D97-AF65-F5344CB8AC3E}">
        <p14:creationId xmlns:p14="http://schemas.microsoft.com/office/powerpoint/2010/main" val="89147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17</a:t>
            </a:fld>
            <a:endParaRPr lang="nl-NL" dirty="0"/>
          </a:p>
        </p:txBody>
      </p:sp>
    </p:spTree>
    <p:extLst>
      <p:ext uri="{BB962C8B-B14F-4D97-AF65-F5344CB8AC3E}">
        <p14:creationId xmlns:p14="http://schemas.microsoft.com/office/powerpoint/2010/main" val="426196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18</a:t>
            </a:fld>
            <a:endParaRPr lang="nl-NL" dirty="0"/>
          </a:p>
        </p:txBody>
      </p:sp>
    </p:spTree>
    <p:extLst>
      <p:ext uri="{BB962C8B-B14F-4D97-AF65-F5344CB8AC3E}">
        <p14:creationId xmlns:p14="http://schemas.microsoft.com/office/powerpoint/2010/main" val="338974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19</a:t>
            </a:fld>
            <a:endParaRPr lang="nl-NL" dirty="0"/>
          </a:p>
        </p:txBody>
      </p:sp>
    </p:spTree>
    <p:extLst>
      <p:ext uri="{BB962C8B-B14F-4D97-AF65-F5344CB8AC3E}">
        <p14:creationId xmlns:p14="http://schemas.microsoft.com/office/powerpoint/2010/main" val="368126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21</a:t>
            </a:fld>
            <a:endParaRPr lang="nl-NL" dirty="0"/>
          </a:p>
        </p:txBody>
      </p:sp>
    </p:spTree>
    <p:extLst>
      <p:ext uri="{BB962C8B-B14F-4D97-AF65-F5344CB8AC3E}">
        <p14:creationId xmlns:p14="http://schemas.microsoft.com/office/powerpoint/2010/main" val="160340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a:t>
            </a:fld>
            <a:endParaRPr lang="nl-NL" dirty="0"/>
          </a:p>
        </p:txBody>
      </p:sp>
    </p:spTree>
    <p:extLst>
      <p:ext uri="{BB962C8B-B14F-4D97-AF65-F5344CB8AC3E}">
        <p14:creationId xmlns:p14="http://schemas.microsoft.com/office/powerpoint/2010/main" val="54940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3</a:t>
            </a:fld>
            <a:endParaRPr lang="nl-NL" dirty="0"/>
          </a:p>
        </p:txBody>
      </p:sp>
    </p:spTree>
    <p:extLst>
      <p:ext uri="{BB962C8B-B14F-4D97-AF65-F5344CB8AC3E}">
        <p14:creationId xmlns:p14="http://schemas.microsoft.com/office/powerpoint/2010/main" val="105468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4</a:t>
            </a:fld>
            <a:endParaRPr lang="nl-NL" dirty="0"/>
          </a:p>
        </p:txBody>
      </p:sp>
    </p:spTree>
    <p:extLst>
      <p:ext uri="{BB962C8B-B14F-4D97-AF65-F5344CB8AC3E}">
        <p14:creationId xmlns:p14="http://schemas.microsoft.com/office/powerpoint/2010/main" val="188047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5</a:t>
            </a:fld>
            <a:endParaRPr lang="nl-NL" dirty="0"/>
          </a:p>
        </p:txBody>
      </p:sp>
    </p:spTree>
    <p:extLst>
      <p:ext uri="{BB962C8B-B14F-4D97-AF65-F5344CB8AC3E}">
        <p14:creationId xmlns:p14="http://schemas.microsoft.com/office/powerpoint/2010/main" val="224742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6</a:t>
            </a:fld>
            <a:endParaRPr lang="nl-NL" dirty="0"/>
          </a:p>
        </p:txBody>
      </p:sp>
    </p:spTree>
    <p:extLst>
      <p:ext uri="{BB962C8B-B14F-4D97-AF65-F5344CB8AC3E}">
        <p14:creationId xmlns:p14="http://schemas.microsoft.com/office/powerpoint/2010/main" val="255798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7</a:t>
            </a:fld>
            <a:endParaRPr lang="nl-NL" dirty="0"/>
          </a:p>
        </p:txBody>
      </p:sp>
    </p:spTree>
    <p:extLst>
      <p:ext uri="{BB962C8B-B14F-4D97-AF65-F5344CB8AC3E}">
        <p14:creationId xmlns:p14="http://schemas.microsoft.com/office/powerpoint/2010/main" val="49516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8</a:t>
            </a:fld>
            <a:endParaRPr lang="nl-NL" dirty="0"/>
          </a:p>
        </p:txBody>
      </p:sp>
    </p:spTree>
    <p:extLst>
      <p:ext uri="{BB962C8B-B14F-4D97-AF65-F5344CB8AC3E}">
        <p14:creationId xmlns:p14="http://schemas.microsoft.com/office/powerpoint/2010/main" val="66024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9</a:t>
            </a:fld>
            <a:endParaRPr lang="nl-NL" dirty="0"/>
          </a:p>
        </p:txBody>
      </p:sp>
    </p:spTree>
    <p:extLst>
      <p:ext uri="{BB962C8B-B14F-4D97-AF65-F5344CB8AC3E}">
        <p14:creationId xmlns:p14="http://schemas.microsoft.com/office/powerpoint/2010/main" val="3709020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31.v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2.xml"/><Relationship Id="rId1" Type="http://schemas.openxmlformats.org/officeDocument/2006/relationships/vmlDrawing" Target="../drawings/vmlDrawing34.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6.svg"/><Relationship Id="rId4" Type="http://schemas.openxmlformats.org/officeDocument/2006/relationships/oleObject" Target="../embeddings/oleObject34.bin"/><Relationship Id="rId9"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35.vml"/><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vmlDrawing" Target="../drawings/vmlDrawing37.vml"/><Relationship Id="rId5" Type="http://schemas.openxmlformats.org/officeDocument/2006/relationships/image" Target="../media/image7.emf"/><Relationship Id="rId4" Type="http://schemas.openxmlformats.org/officeDocument/2006/relationships/oleObject" Target="../embeddings/oleObject3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vmlDrawing" Target="../drawings/vmlDrawing38.vml"/><Relationship Id="rId5" Type="http://schemas.openxmlformats.org/officeDocument/2006/relationships/image" Target="../media/image7.emf"/><Relationship Id="rId4" Type="http://schemas.openxmlformats.org/officeDocument/2006/relationships/oleObject" Target="../embeddings/oleObject38.bin"/></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9.vml"/><Relationship Id="rId6" Type="http://schemas.openxmlformats.org/officeDocument/2006/relationships/image" Target="../media/image8.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40.vml"/><Relationship Id="rId6" Type="http://schemas.openxmlformats.org/officeDocument/2006/relationships/image" Target="../media/image8.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41.vml"/><Relationship Id="rId6" Type="http://schemas.openxmlformats.org/officeDocument/2006/relationships/image" Target="../media/image8.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vmlDrawing" Target="../drawings/vmlDrawing42.vml"/><Relationship Id="rId5" Type="http://schemas.openxmlformats.org/officeDocument/2006/relationships/image" Target="../media/image7.emf"/><Relationship Id="rId4" Type="http://schemas.openxmlformats.org/officeDocument/2006/relationships/oleObject" Target="../embeddings/oleObject4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vmlDrawing" Target="../drawings/vmlDrawing43.vml"/><Relationship Id="rId5" Type="http://schemas.openxmlformats.org/officeDocument/2006/relationships/image" Target="../media/image7.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vmlDrawing" Target="../drawings/vmlDrawing44.vml"/><Relationship Id="rId5" Type="http://schemas.openxmlformats.org/officeDocument/2006/relationships/image" Target="../media/image7.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vmlDrawing" Target="../drawings/vmlDrawing45.vml"/><Relationship Id="rId5" Type="http://schemas.openxmlformats.org/officeDocument/2006/relationships/image" Target="../media/image7.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vmlDrawing" Target="../drawings/vmlDrawing46.vml"/><Relationship Id="rId5" Type="http://schemas.openxmlformats.org/officeDocument/2006/relationships/image" Target="../media/image7.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vmlDrawing" Target="../drawings/vmlDrawing47.vml"/><Relationship Id="rId5" Type="http://schemas.openxmlformats.org/officeDocument/2006/relationships/image" Target="../media/image7.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vmlDrawing" Target="../drawings/vmlDrawing48.vml"/><Relationship Id="rId5" Type="http://schemas.openxmlformats.org/officeDocument/2006/relationships/image" Target="../media/image7.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vmlDrawing" Target="../drawings/vmlDrawing49.vml"/><Relationship Id="rId5" Type="http://schemas.openxmlformats.org/officeDocument/2006/relationships/image" Target="../media/image7.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vmlDrawing" Target="../drawings/vmlDrawing50.vml"/><Relationship Id="rId5" Type="http://schemas.openxmlformats.org/officeDocument/2006/relationships/image" Target="../media/image7.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vmlDrawing" Target="../drawings/vmlDrawing51.vml"/><Relationship Id="rId5" Type="http://schemas.openxmlformats.org/officeDocument/2006/relationships/image" Target="../media/image7.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vmlDrawing" Target="../drawings/vmlDrawing52.vml"/><Relationship Id="rId5" Type="http://schemas.openxmlformats.org/officeDocument/2006/relationships/image" Target="../media/image7.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vmlDrawing" Target="../drawings/vmlDrawing53.vml"/><Relationship Id="rId5" Type="http://schemas.openxmlformats.org/officeDocument/2006/relationships/image" Target="../media/image7.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vmlDrawing" Target="../drawings/vmlDrawing54.vml"/><Relationship Id="rId5" Type="http://schemas.openxmlformats.org/officeDocument/2006/relationships/image" Target="../media/image7.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vmlDrawing" Target="../drawings/vmlDrawing55.vml"/><Relationship Id="rId5" Type="http://schemas.openxmlformats.org/officeDocument/2006/relationships/image" Target="../media/image7.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vmlDrawing" Target="../drawings/vmlDrawing56.vml"/><Relationship Id="rId5" Type="http://schemas.openxmlformats.org/officeDocument/2006/relationships/image" Target="../media/image7.emf"/><Relationship Id="rId4" Type="http://schemas.openxmlformats.org/officeDocument/2006/relationships/oleObject" Target="../embeddings/oleObject5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vmlDrawing" Target="../drawings/vmlDrawing57.vml"/><Relationship Id="rId5" Type="http://schemas.openxmlformats.org/officeDocument/2006/relationships/image" Target="../media/image7.emf"/><Relationship Id="rId4" Type="http://schemas.openxmlformats.org/officeDocument/2006/relationships/oleObject" Target="../embeddings/oleObject5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vmlDrawing" Target="../drawings/vmlDrawing58.vml"/><Relationship Id="rId5" Type="http://schemas.openxmlformats.org/officeDocument/2006/relationships/image" Target="../media/image7.emf"/><Relationship Id="rId4" Type="http://schemas.openxmlformats.org/officeDocument/2006/relationships/oleObject" Target="../embeddings/oleObject58.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vmlDrawing" Target="../drawings/vmlDrawing59.vml"/><Relationship Id="rId5" Type="http://schemas.openxmlformats.org/officeDocument/2006/relationships/image" Target="../media/image7.emf"/><Relationship Id="rId4" Type="http://schemas.openxmlformats.org/officeDocument/2006/relationships/oleObject" Target="../embeddings/oleObject59.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vmlDrawing" Target="../drawings/vmlDrawing60.vml"/><Relationship Id="rId5" Type="http://schemas.openxmlformats.org/officeDocument/2006/relationships/image" Target="../media/image7.emf"/><Relationship Id="rId4" Type="http://schemas.openxmlformats.org/officeDocument/2006/relationships/oleObject" Target="../embeddings/oleObject60.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vmlDrawing" Target="../drawings/vmlDrawing61.vml"/><Relationship Id="rId5" Type="http://schemas.openxmlformats.org/officeDocument/2006/relationships/image" Target="../media/image7.emf"/><Relationship Id="rId4" Type="http://schemas.openxmlformats.org/officeDocument/2006/relationships/oleObject" Target="../embeddings/oleObject61.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vmlDrawing" Target="../drawings/vmlDrawing62.vml"/><Relationship Id="rId5" Type="http://schemas.openxmlformats.org/officeDocument/2006/relationships/image" Target="../media/image7.emf"/><Relationship Id="rId4" Type="http://schemas.openxmlformats.org/officeDocument/2006/relationships/oleObject" Target="../embeddings/oleObject62.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vmlDrawing" Target="../drawings/vmlDrawing63.vml"/><Relationship Id="rId5" Type="http://schemas.openxmlformats.org/officeDocument/2006/relationships/image" Target="../media/image7.emf"/><Relationship Id="rId4" Type="http://schemas.openxmlformats.org/officeDocument/2006/relationships/oleObject" Target="../embeddings/oleObject6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vmlDrawing" Target="../drawings/vmlDrawing64.vml"/><Relationship Id="rId5" Type="http://schemas.openxmlformats.org/officeDocument/2006/relationships/image" Target="../media/image7.emf"/><Relationship Id="rId4" Type="http://schemas.openxmlformats.org/officeDocument/2006/relationships/oleObject" Target="../embeddings/oleObject64.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vmlDrawing" Target="../drawings/vmlDrawing65.vml"/><Relationship Id="rId5" Type="http://schemas.openxmlformats.org/officeDocument/2006/relationships/image" Target="../media/image7.emf"/><Relationship Id="rId4" Type="http://schemas.openxmlformats.org/officeDocument/2006/relationships/oleObject" Target="../embeddings/oleObject65.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vmlDrawing" Target="../drawings/vmlDrawing66.vml"/><Relationship Id="rId5" Type="http://schemas.openxmlformats.org/officeDocument/2006/relationships/image" Target="../media/image7.emf"/><Relationship Id="rId4" Type="http://schemas.openxmlformats.org/officeDocument/2006/relationships/oleObject" Target="../embeddings/oleObject66.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vmlDrawing" Target="../drawings/vmlDrawing67.vml"/><Relationship Id="rId5" Type="http://schemas.openxmlformats.org/officeDocument/2006/relationships/image" Target="../media/image7.emf"/><Relationship Id="rId4" Type="http://schemas.openxmlformats.org/officeDocument/2006/relationships/oleObject" Target="../embeddings/oleObject67.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vmlDrawing" Target="../drawings/vmlDrawing68.vml"/><Relationship Id="rId5" Type="http://schemas.openxmlformats.org/officeDocument/2006/relationships/image" Target="../media/image7.emf"/><Relationship Id="rId4" Type="http://schemas.openxmlformats.org/officeDocument/2006/relationships/oleObject" Target="../embeddings/oleObject68.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vmlDrawing" Target="../drawings/vmlDrawing69.vml"/><Relationship Id="rId5" Type="http://schemas.openxmlformats.org/officeDocument/2006/relationships/image" Target="../media/image7.emf"/><Relationship Id="rId4" Type="http://schemas.openxmlformats.org/officeDocument/2006/relationships/oleObject" Target="../embeddings/oleObject69.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vmlDrawing" Target="../drawings/vmlDrawing70.vml"/><Relationship Id="rId5" Type="http://schemas.openxmlformats.org/officeDocument/2006/relationships/image" Target="../media/image7.emf"/><Relationship Id="rId4" Type="http://schemas.openxmlformats.org/officeDocument/2006/relationships/oleObject" Target="../embeddings/oleObject70.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vmlDrawing" Target="../drawings/vmlDrawing71.vml"/><Relationship Id="rId5" Type="http://schemas.openxmlformats.org/officeDocument/2006/relationships/image" Target="../media/image7.emf"/><Relationship Id="rId4" Type="http://schemas.openxmlformats.org/officeDocument/2006/relationships/oleObject" Target="../embeddings/oleObject71.bin"/></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vmlDrawing" Target="../drawings/vmlDrawing72.vml"/><Relationship Id="rId5" Type="http://schemas.openxmlformats.org/officeDocument/2006/relationships/image" Target="../media/image7.emf"/><Relationship Id="rId4" Type="http://schemas.openxmlformats.org/officeDocument/2006/relationships/oleObject" Target="../embeddings/oleObject7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vmlDrawing" Target="../drawings/vmlDrawing73.vml"/><Relationship Id="rId5" Type="http://schemas.openxmlformats.org/officeDocument/2006/relationships/image" Target="../media/image7.emf"/><Relationship Id="rId4" Type="http://schemas.openxmlformats.org/officeDocument/2006/relationships/oleObject" Target="../embeddings/oleObject7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vmlDrawing" Target="../drawings/vmlDrawing74.vml"/><Relationship Id="rId5" Type="http://schemas.openxmlformats.org/officeDocument/2006/relationships/image" Target="../media/image7.emf"/><Relationship Id="rId4" Type="http://schemas.openxmlformats.org/officeDocument/2006/relationships/oleObject" Target="../embeddings/oleObject7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vmlDrawing" Target="../drawings/vmlDrawing75.vml"/><Relationship Id="rId5" Type="http://schemas.openxmlformats.org/officeDocument/2006/relationships/image" Target="../media/image7.emf"/><Relationship Id="rId4" Type="http://schemas.openxmlformats.org/officeDocument/2006/relationships/oleObject" Target="../embeddings/oleObject7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vmlDrawing" Target="../drawings/vmlDrawing76.vml"/><Relationship Id="rId5" Type="http://schemas.openxmlformats.org/officeDocument/2006/relationships/image" Target="../media/image7.emf"/><Relationship Id="rId4" Type="http://schemas.openxmlformats.org/officeDocument/2006/relationships/oleObject" Target="../embeddings/oleObject76.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p:custDataLst>
              <p:tags r:id="rId2"/>
            </p:custDataLst>
            <p:extLst>
              <p:ext uri="{D42A27DB-BD31-4B8C-83A1-F6EECF244321}">
                <p14:modId xmlns:p14="http://schemas.microsoft.com/office/powerpoint/2010/main" val="3081962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0"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420338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1928974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9A4E6FC4-5579-468F-8467-6CA5FEF091D3}"/>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23042E7E-DE38-4688-819F-50A8F21BE1A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6F78D136-F8C7-420E-A008-9A055B450EAB}"/>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0068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p:custDataLst>
              <p:tags r:id="rId2"/>
            </p:custDataLst>
            <p:extLst>
              <p:ext uri="{D42A27DB-BD31-4B8C-83A1-F6EECF244321}">
                <p14:modId xmlns:p14="http://schemas.microsoft.com/office/powerpoint/2010/main" val="3340370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EB4EFE0B-B91D-4698-A0E6-2BADA6AAF22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3665A114-B8E2-4A58-A0DC-074FD823342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4387B528-C06A-4496-BF65-59ACEFE964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537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p:custDataLst>
              <p:tags r:id="rId2"/>
            </p:custDataLst>
            <p:extLst>
              <p:ext uri="{D42A27DB-BD31-4B8C-83A1-F6EECF244321}">
                <p14:modId xmlns:p14="http://schemas.microsoft.com/office/powerpoint/2010/main" val="15179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8" name="Footnote">
            <a:extLst>
              <a:ext uri="{FF2B5EF4-FFF2-40B4-BE49-F238E27FC236}">
                <a16:creationId xmlns:a16="http://schemas.microsoft.com/office/drawing/2014/main" id="{F270D417-F087-4412-8296-274CF5D739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4903FFFF-5427-44B8-8F87-77760870472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B3F9E402-1293-46D8-B9EA-17A2BE352F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5315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p:custDataLst>
              <p:tags r:id="rId2"/>
            </p:custDataLst>
            <p:extLst>
              <p:ext uri="{D42A27DB-BD31-4B8C-83A1-F6EECF244321}">
                <p14:modId xmlns:p14="http://schemas.microsoft.com/office/powerpoint/2010/main" val="3082876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ADDDE832-94A1-4F7A-B1EB-19B791C6DC4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49FB4CEC-D5DA-4A7F-BF7D-418F835FE816}"/>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D8AA918-1EA8-4AA8-BC00-07E18E17E6C9}"/>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6538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p:custDataLst>
              <p:tags r:id="rId2"/>
            </p:custDataLst>
            <p:extLst>
              <p:ext uri="{D42A27DB-BD31-4B8C-83A1-F6EECF244321}">
                <p14:modId xmlns:p14="http://schemas.microsoft.com/office/powerpoint/2010/main" val="386478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Footnote">
            <a:extLst>
              <a:ext uri="{FF2B5EF4-FFF2-40B4-BE49-F238E27FC236}">
                <a16:creationId xmlns:a16="http://schemas.microsoft.com/office/drawing/2014/main" id="{5D021D81-5673-4842-8612-7218465B76C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38A40ABF-A518-4C8C-9141-45C869616C0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C897F4E5-593E-44C1-A6CA-F4861895A2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486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1034757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D642650-435E-4E97-B1AE-032ABC6D2A41}"/>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6813E805-2C60-4E65-825D-8A6D40079DB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126C183E-8580-4926-9281-8F0DB635015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7466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p:custDataLst>
              <p:tags r:id="rId2"/>
            </p:custDataLst>
            <p:extLst>
              <p:ext uri="{D42A27DB-BD31-4B8C-83A1-F6EECF244321}">
                <p14:modId xmlns:p14="http://schemas.microsoft.com/office/powerpoint/2010/main" val="659521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309F2A7-CBCF-4A2F-835D-79A67AA3CC0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A6F3F361-CCFE-42D2-9790-F5280C95D6A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9E778F63-2FEA-427F-8237-8FD956CCA33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338140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p:custDataLst>
              <p:tags r:id="rId2"/>
            </p:custDataLst>
            <p:extLst>
              <p:ext uri="{D42A27DB-BD31-4B8C-83A1-F6EECF244321}">
                <p14:modId xmlns:p14="http://schemas.microsoft.com/office/powerpoint/2010/main" val="1657823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9" name="Footnote">
            <a:extLst>
              <a:ext uri="{FF2B5EF4-FFF2-40B4-BE49-F238E27FC236}">
                <a16:creationId xmlns:a16="http://schemas.microsoft.com/office/drawing/2014/main" id="{25B0DFC8-6F93-41E6-84DF-134437D8C61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50" name="Footer Placeholder">
            <a:extLst>
              <a:ext uri="{FF2B5EF4-FFF2-40B4-BE49-F238E27FC236}">
                <a16:creationId xmlns:a16="http://schemas.microsoft.com/office/drawing/2014/main" id="{5746C519-C28E-429E-81FD-80A98C8513A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51" name="Slide Number Placeholder">
            <a:extLst>
              <a:ext uri="{FF2B5EF4-FFF2-40B4-BE49-F238E27FC236}">
                <a16:creationId xmlns:a16="http://schemas.microsoft.com/office/drawing/2014/main" id="{55B5761E-F6D2-4934-BE92-F6F85063C29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6933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786219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7" name="Footnote">
            <a:extLst>
              <a:ext uri="{FF2B5EF4-FFF2-40B4-BE49-F238E27FC236}">
                <a16:creationId xmlns:a16="http://schemas.microsoft.com/office/drawing/2014/main" id="{17D5123A-23DD-4CFF-B94D-8B464E6839AB}"/>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1D9E080F-FCE4-4ECA-90E8-595E6257408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9" name="Slide Number Placeholder">
            <a:extLst>
              <a:ext uri="{FF2B5EF4-FFF2-40B4-BE49-F238E27FC236}">
                <a16:creationId xmlns:a16="http://schemas.microsoft.com/office/drawing/2014/main" id="{660D2474-44EA-4F64-86CD-0B338F29A51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51224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402933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90AC9C2C-6AFB-43D1-8CC2-37D40F0264C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7" name="Footer Placeholder">
            <a:extLst>
              <a:ext uri="{FF2B5EF4-FFF2-40B4-BE49-F238E27FC236}">
                <a16:creationId xmlns:a16="http://schemas.microsoft.com/office/drawing/2014/main" id="{6005ED40-9694-4F6B-A487-A8F543CB2E6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13AC9C8-E021-4ADD-8C41-7D1A21C8F1D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1289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p:custDataLst>
              <p:tags r:id="rId2"/>
            </p:custDataLst>
            <p:extLst>
              <p:ext uri="{D42A27DB-BD31-4B8C-83A1-F6EECF244321}">
                <p14:modId xmlns:p14="http://schemas.microsoft.com/office/powerpoint/2010/main" val="259066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262636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p:custDataLst>
              <p:tags r:id="rId2"/>
            </p:custDataLst>
            <p:extLst>
              <p:ext uri="{D42A27DB-BD31-4B8C-83A1-F6EECF244321}">
                <p14:modId xmlns:p14="http://schemas.microsoft.com/office/powerpoint/2010/main" val="3974897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7" name="Footnote">
            <a:extLst>
              <a:ext uri="{FF2B5EF4-FFF2-40B4-BE49-F238E27FC236}">
                <a16:creationId xmlns:a16="http://schemas.microsoft.com/office/drawing/2014/main" id="{BDA2C624-ECFD-4784-BEE8-CAAE9625AF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A475558F-03A3-4505-B727-A534FD789A9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2" name="Slide Number Placeholder">
            <a:extLst>
              <a:ext uri="{FF2B5EF4-FFF2-40B4-BE49-F238E27FC236}">
                <a16:creationId xmlns:a16="http://schemas.microsoft.com/office/drawing/2014/main" id="{AECDDFA0-6FDF-4C5C-837E-B4D8324B47B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783354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p:custDataLst>
              <p:tags r:id="rId2"/>
            </p:custDataLst>
            <p:extLst>
              <p:ext uri="{D42A27DB-BD31-4B8C-83A1-F6EECF244321}">
                <p14:modId xmlns:p14="http://schemas.microsoft.com/office/powerpoint/2010/main" val="2021500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6" name="Footnote">
            <a:extLst>
              <a:ext uri="{FF2B5EF4-FFF2-40B4-BE49-F238E27FC236}">
                <a16:creationId xmlns:a16="http://schemas.microsoft.com/office/drawing/2014/main" id="{CA86F4FA-100F-49E4-870D-331BFB397FA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27668C38-B63A-43FD-91D3-C050C0D42A4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3" name="Slide Number Placeholder">
            <a:extLst>
              <a:ext uri="{FF2B5EF4-FFF2-40B4-BE49-F238E27FC236}">
                <a16:creationId xmlns:a16="http://schemas.microsoft.com/office/drawing/2014/main" id="{84E0A646-10AD-4491-B360-CBE7D2F0F0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836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p:custDataLst>
              <p:tags r:id="rId2"/>
            </p:custDataLst>
            <p:extLst>
              <p:ext uri="{D42A27DB-BD31-4B8C-83A1-F6EECF244321}">
                <p14:modId xmlns:p14="http://schemas.microsoft.com/office/powerpoint/2010/main" val="584394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4"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6" name="Background"/>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10" name="Picture Placeholder 1">
            <a:extLst>
              <a:ext uri="{FF2B5EF4-FFF2-40B4-BE49-F238E27FC236}">
                <a16:creationId xmlns:a16="http://schemas.microsoft.com/office/drawing/2014/main" id="{EB980F4A-8C01-448F-86D6-9EBD211FC5D5}"/>
              </a:ext>
            </a:extLst>
          </p:cNvPr>
          <p:cNvSpPr>
            <a:spLocks noGrp="1"/>
          </p:cNvSpPr>
          <p:nvPr>
            <p:ph type="pic" sz="quarter" idx="13" hasCustomPrompt="1"/>
          </p:nvPr>
        </p:nvSpPr>
        <p:spPr>
          <a:xfrm>
            <a:off x="6096001" y="0"/>
            <a:ext cx="5437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80939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p:custDataLst>
              <p:tags r:id="rId2"/>
            </p:custDataLst>
            <p:extLst>
              <p:ext uri="{D42A27DB-BD31-4B8C-83A1-F6EECF244321}">
                <p14:modId xmlns:p14="http://schemas.microsoft.com/office/powerpoint/2010/main" val="1808096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8"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27" name="Logo 13">
            <a:extLst>
              <a:ext uri="{FF2B5EF4-FFF2-40B4-BE49-F238E27FC236}">
                <a16:creationId xmlns:a16="http://schemas.microsoft.com/office/drawing/2014/main" id="{67340306-C4C1-4DE1-9279-C162F718866C}"/>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5985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2"/>
            </p:custDataLst>
            <p:extLst>
              <p:ext uri="{D42A27DB-BD31-4B8C-83A1-F6EECF244321}">
                <p14:modId xmlns:p14="http://schemas.microsoft.com/office/powerpoint/2010/main" val="272496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2"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805179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p:custDataLst>
              <p:tags r:id="rId2"/>
            </p:custDataLst>
            <p:extLst>
              <p:ext uri="{D42A27DB-BD31-4B8C-83A1-F6EECF244321}">
                <p14:modId xmlns:p14="http://schemas.microsoft.com/office/powerpoint/2010/main" val="334548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6"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rtl="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rtl="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141604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p:custDataLst>
              <p:tags r:id="rId2"/>
            </p:custDataLst>
            <p:extLst>
              <p:ext uri="{D42A27DB-BD31-4B8C-83A1-F6EECF244321}">
                <p14:modId xmlns:p14="http://schemas.microsoft.com/office/powerpoint/2010/main" val="2177947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0"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16173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p:custDataLst>
              <p:tags r:id="rId2"/>
            </p:custDataLst>
            <p:extLst>
              <p:ext uri="{D42A27DB-BD31-4B8C-83A1-F6EECF244321}">
                <p14:modId xmlns:p14="http://schemas.microsoft.com/office/powerpoint/2010/main" val="237353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4"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2592391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p:custDataLst>
              <p:tags r:id="rId2"/>
            </p:custDataLst>
            <p:extLst>
              <p:ext uri="{D42A27DB-BD31-4B8C-83A1-F6EECF244321}">
                <p14:modId xmlns:p14="http://schemas.microsoft.com/office/powerpoint/2010/main" val="2740397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8"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313329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p:custDataLst>
              <p:tags r:id="rId2"/>
            </p:custDataLst>
            <p:extLst>
              <p:ext uri="{D42A27DB-BD31-4B8C-83A1-F6EECF244321}">
                <p14:modId xmlns:p14="http://schemas.microsoft.com/office/powerpoint/2010/main" val="3327871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2"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rtl="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40163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2"/>
            </p:custDataLst>
            <p:extLst>
              <p:ext uri="{D42A27DB-BD31-4B8C-83A1-F6EECF244321}">
                <p14:modId xmlns:p14="http://schemas.microsoft.com/office/powerpoint/2010/main" val="3970821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5" name="Footnote">
            <a:extLst>
              <a:ext uri="{FF2B5EF4-FFF2-40B4-BE49-F238E27FC236}">
                <a16:creationId xmlns:a16="http://schemas.microsoft.com/office/drawing/2014/main" id="{D3625DBF-FCF4-4A3E-A28C-2A05992E729F}"/>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26895FB9-C292-496B-9F03-7BE38C16BF4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476D4CE2-CC63-428D-81FB-D8688643877D}"/>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440017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p:custDataLst>
              <p:tags r:id="rId2"/>
            </p:custDataLst>
            <p:extLst>
              <p:ext uri="{D42A27DB-BD31-4B8C-83A1-F6EECF244321}">
                <p14:modId xmlns:p14="http://schemas.microsoft.com/office/powerpoint/2010/main" val="2507354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6" name="think-cell Slide" r:id="rId4" imgW="501" imgH="502" progId="TCLayout.ActiveDocument.1">
                  <p:embed/>
                </p:oleObj>
              </mc:Choice>
              <mc:Fallback>
                <p:oleObj name="think-cell Slide" r:id="rId4"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rtl="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470022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p:custDataLst>
              <p:tags r:id="rId2"/>
            </p:custDataLst>
            <p:extLst>
              <p:ext uri="{D42A27DB-BD31-4B8C-83A1-F6EECF244321}">
                <p14:modId xmlns:p14="http://schemas.microsoft.com/office/powerpoint/2010/main" val="107814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0"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Footnote">
            <a:extLst>
              <a:ext uri="{FF2B5EF4-FFF2-40B4-BE49-F238E27FC236}">
                <a16:creationId xmlns:a16="http://schemas.microsoft.com/office/drawing/2014/main" id="{A09F8A40-DC4E-417E-A0C9-836724A07F2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A2169B12-1899-421D-908A-306F54A1208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38BDB37D-CFF5-415D-8132-14964D54548E}"/>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67226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p:custDataLst>
              <p:tags r:id="rId2"/>
            </p:custDataLst>
            <p:extLst>
              <p:ext uri="{D42A27DB-BD31-4B8C-83A1-F6EECF244321}">
                <p14:modId xmlns:p14="http://schemas.microsoft.com/office/powerpoint/2010/main" val="3456391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4"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8" name="Footnote">
            <a:extLst>
              <a:ext uri="{FF2B5EF4-FFF2-40B4-BE49-F238E27FC236}">
                <a16:creationId xmlns:a16="http://schemas.microsoft.com/office/drawing/2014/main" id="{B6FF97A8-0AD2-4D01-9486-8BB24B03059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65" name="Footer Placeholder">
            <a:extLst>
              <a:ext uri="{FF2B5EF4-FFF2-40B4-BE49-F238E27FC236}">
                <a16:creationId xmlns:a16="http://schemas.microsoft.com/office/drawing/2014/main" id="{97801D3F-9B09-4F2B-9B17-23672729C4E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66" name="Slide Number Placeholder">
            <a:extLst>
              <a:ext uri="{FF2B5EF4-FFF2-40B4-BE49-F238E27FC236}">
                <a16:creationId xmlns:a16="http://schemas.microsoft.com/office/drawing/2014/main" id="{375BDC9E-7F29-40C0-987B-695D4F0A7B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069772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p:custDataLst>
              <p:tags r:id="rId2"/>
            </p:custDataLst>
            <p:extLst>
              <p:ext uri="{D42A27DB-BD31-4B8C-83A1-F6EECF244321}">
                <p14:modId xmlns:p14="http://schemas.microsoft.com/office/powerpoint/2010/main" val="338204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8" name="think-cell Slide" r:id="rId4" imgW="501" imgH="502" progId="TCLayout.ActiveDocument.1">
                  <p:embed/>
                </p:oleObj>
              </mc:Choice>
              <mc:Fallback>
                <p:oleObj name="think-cell Slide" r:id="rId4"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rtl="0">
              <a:defRPr>
                <a:solidFill>
                  <a:schemeClr val="bg1"/>
                </a:solidFill>
              </a:defRPr>
            </a:lvl1pPr>
          </a:lstStyle>
          <a:p>
            <a:fld id="{D6FE5A1D-D6E9-4E98-99B9-FD6028F44BD1}" type="slidenum">
              <a:rPr lang="nl-NL" smtClean="0"/>
              <a:pPr/>
              <a:t>‹#›</a:t>
            </a:fld>
            <a:endParaRPr lang="nl-NL" dirty="0"/>
          </a:p>
        </p:txBody>
      </p:sp>
      <p:sp>
        <p:nvSpPr>
          <p:cNvPr id="19" name="Logo 14">
            <a:extLst>
              <a:ext uri="{FF2B5EF4-FFF2-40B4-BE49-F238E27FC236}">
                <a16:creationId xmlns:a16="http://schemas.microsoft.com/office/drawing/2014/main" id="{9CD50B4C-7136-431A-A5CC-F0B22E34E981}"/>
              </a:ext>
            </a:extLst>
          </p:cNvPr>
          <p:cNvSpPr/>
          <p:nvPr/>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Middenlaan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dirty="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rtl="0">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rtl="0">
              <a:spcBef>
                <a:spcPts val="0"/>
              </a:spcBef>
              <a:buNone/>
              <a:defRPr>
                <a:solidFill>
                  <a:schemeClr val="bg1"/>
                </a:solidFill>
              </a:defRPr>
            </a:lvl1pPr>
          </a:lstStyle>
          <a:p>
            <a:pPr lvl="0"/>
            <a:r>
              <a:rPr lang="nl-NL" noProof="0" dirty="0"/>
              <a:t>Naam Achternaam (naam.achternaam@itspublic.nl)</a:t>
            </a:r>
          </a:p>
        </p:txBody>
      </p:sp>
    </p:spTree>
    <p:extLst>
      <p:ext uri="{BB962C8B-B14F-4D97-AF65-F5344CB8AC3E}">
        <p14:creationId xmlns:p14="http://schemas.microsoft.com/office/powerpoint/2010/main" val="287263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BA51E3-B7BA-453D-8D3E-12C225F2C258}"/>
              </a:ext>
            </a:extLst>
          </p:cNvPr>
          <p:cNvGraphicFramePr>
            <a:graphicFrameLocks noChangeAspect="1"/>
          </p:cNvGraphicFramePr>
          <p:nvPr userDrawn="1">
            <p:custDataLst>
              <p:tags r:id="rId2"/>
            </p:custDataLst>
            <p:extLst>
              <p:ext uri="{D42A27DB-BD31-4B8C-83A1-F6EECF244321}">
                <p14:modId xmlns:p14="http://schemas.microsoft.com/office/powerpoint/2010/main" val="3937734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r>
              <a:rPr lang="nl-NL"/>
              <a:t>Bron: </a:t>
            </a:r>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519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D97F12-FD9E-4DBA-B1A8-9DB28C97AACD}"/>
              </a:ext>
            </a:extLst>
          </p:cNvPr>
          <p:cNvGraphicFramePr>
            <a:graphicFrameLocks noChangeAspect="1"/>
          </p:cNvGraphicFramePr>
          <p:nvPr userDrawn="1">
            <p:custDataLst>
              <p:tags r:id="rId2"/>
            </p:custDataLst>
            <p:extLst>
              <p:ext uri="{D42A27DB-BD31-4B8C-83A1-F6EECF244321}">
                <p14:modId xmlns:p14="http://schemas.microsoft.com/office/powerpoint/2010/main" val="2300020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2198589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848BB7-6055-49B7-92F5-4303DB948514}"/>
              </a:ext>
            </a:extLst>
          </p:cNvPr>
          <p:cNvGraphicFramePr>
            <a:graphicFrameLocks noChangeAspect="1"/>
          </p:cNvGraphicFramePr>
          <p:nvPr userDrawn="1">
            <p:custDataLst>
              <p:tags r:id="rId2"/>
            </p:custDataLst>
            <p:extLst>
              <p:ext uri="{D42A27DB-BD31-4B8C-83A1-F6EECF244321}">
                <p14:modId xmlns:p14="http://schemas.microsoft.com/office/powerpoint/2010/main" val="1463365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384714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388462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8"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501824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4268108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2"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160791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2"/>
            </p:custDataLst>
            <p:extLst>
              <p:ext uri="{D42A27DB-BD31-4B8C-83A1-F6EECF244321}">
                <p14:modId xmlns:p14="http://schemas.microsoft.com/office/powerpoint/2010/main" val="909446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6"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9A70163D-C7BB-4B4D-93E1-27EE81630D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49195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p:custDataLst>
              <p:tags r:id="rId2"/>
            </p:custDataLst>
            <p:extLst>
              <p:ext uri="{D42A27DB-BD31-4B8C-83A1-F6EECF244321}">
                <p14:modId xmlns:p14="http://schemas.microsoft.com/office/powerpoint/2010/main" val="1714401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73D6CF54-6888-49C1-B8BF-6977FFAB9D3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C2F6D9E3-EDE5-46CD-84A7-D45BBCE6F5A2}"/>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E257673E-F987-4E91-9F0D-935C402E5C33}"/>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60144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97456E-A15B-40FB-844C-9DE0ED38E0D8}"/>
              </a:ext>
            </a:extLst>
          </p:cNvPr>
          <p:cNvGraphicFramePr>
            <a:graphicFrameLocks noChangeAspect="1"/>
          </p:cNvGraphicFramePr>
          <p:nvPr userDrawn="1">
            <p:custDataLst>
              <p:tags r:id="rId2"/>
            </p:custDataLst>
            <p:extLst>
              <p:ext uri="{D42A27DB-BD31-4B8C-83A1-F6EECF244321}">
                <p14:modId xmlns:p14="http://schemas.microsoft.com/office/powerpoint/2010/main" val="677117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11285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979F53-D058-41CC-B27E-F19AB4957979}"/>
              </a:ext>
            </a:extLst>
          </p:cNvPr>
          <p:cNvGraphicFramePr>
            <a:graphicFrameLocks noChangeAspect="1"/>
          </p:cNvGraphicFramePr>
          <p:nvPr userDrawn="1">
            <p:custDataLst>
              <p:tags r:id="rId2"/>
            </p:custDataLst>
            <p:extLst>
              <p:ext uri="{D42A27DB-BD31-4B8C-83A1-F6EECF244321}">
                <p14:modId xmlns:p14="http://schemas.microsoft.com/office/powerpoint/2010/main" val="357710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927318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565348-E9E2-4CCE-985F-AC0CA2E8A860}"/>
              </a:ext>
            </a:extLst>
          </p:cNvPr>
          <p:cNvGraphicFramePr>
            <a:graphicFrameLocks noChangeAspect="1"/>
          </p:cNvGraphicFramePr>
          <p:nvPr userDrawn="1">
            <p:custDataLst>
              <p:tags r:id="rId2"/>
            </p:custDataLst>
            <p:extLst>
              <p:ext uri="{D42A27DB-BD31-4B8C-83A1-F6EECF244321}">
                <p14:modId xmlns:p14="http://schemas.microsoft.com/office/powerpoint/2010/main" val="2286160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0502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F8C0B90-F3D0-4715-A14A-40D8B5AE9FDC}"/>
              </a:ext>
            </a:extLst>
          </p:cNvPr>
          <p:cNvGraphicFramePr>
            <a:graphicFrameLocks noChangeAspect="1"/>
          </p:cNvGraphicFramePr>
          <p:nvPr userDrawn="1">
            <p:custDataLst>
              <p:tags r:id="rId2"/>
            </p:custDataLst>
            <p:extLst>
              <p:ext uri="{D42A27DB-BD31-4B8C-83A1-F6EECF244321}">
                <p14:modId xmlns:p14="http://schemas.microsoft.com/office/powerpoint/2010/main" val="3550145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653095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BA0EF0-982B-4842-887A-06F72EE02CF9}"/>
              </a:ext>
            </a:extLst>
          </p:cNvPr>
          <p:cNvGraphicFramePr>
            <a:graphicFrameLocks noChangeAspect="1"/>
          </p:cNvGraphicFramePr>
          <p:nvPr userDrawn="1">
            <p:custDataLst>
              <p:tags r:id="rId2"/>
            </p:custDataLst>
            <p:extLst>
              <p:ext uri="{D42A27DB-BD31-4B8C-83A1-F6EECF244321}">
                <p14:modId xmlns:p14="http://schemas.microsoft.com/office/powerpoint/2010/main" val="14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781800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5F8107-D833-4768-B9FE-25DA44CCB623}"/>
              </a:ext>
            </a:extLst>
          </p:cNvPr>
          <p:cNvGraphicFramePr>
            <a:graphicFrameLocks noChangeAspect="1"/>
          </p:cNvGraphicFramePr>
          <p:nvPr userDrawn="1">
            <p:custDataLst>
              <p:tags r:id="rId2"/>
            </p:custDataLst>
            <p:extLst>
              <p:ext uri="{D42A27DB-BD31-4B8C-83A1-F6EECF244321}">
                <p14:modId xmlns:p14="http://schemas.microsoft.com/office/powerpoint/2010/main" val="3523258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rtl="0">
              <a:defRPr b="1">
                <a:solidFill>
                  <a:schemeClr val="bg1"/>
                </a:solidFill>
              </a:defRPr>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rtl="0">
              <a:defRPr lang="en-US" dirty="0" smtClean="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94905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22BEAE-1F2A-49F0-BB8E-3D2C6613C37B}"/>
              </a:ext>
            </a:extLst>
          </p:cNvPr>
          <p:cNvGraphicFramePr>
            <a:graphicFrameLocks noChangeAspect="1"/>
          </p:cNvGraphicFramePr>
          <p:nvPr userDrawn="1">
            <p:custDataLst>
              <p:tags r:id="rId2"/>
            </p:custDataLst>
            <p:extLst>
              <p:ext uri="{D42A27DB-BD31-4B8C-83A1-F6EECF244321}">
                <p14:modId xmlns:p14="http://schemas.microsoft.com/office/powerpoint/2010/main" val="493096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81015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0F090D-81BA-45F2-BEE6-574EED238662}"/>
              </a:ext>
            </a:extLst>
          </p:cNvPr>
          <p:cNvGraphicFramePr>
            <a:graphicFrameLocks noChangeAspect="1"/>
          </p:cNvGraphicFramePr>
          <p:nvPr userDrawn="1">
            <p:custDataLst>
              <p:tags r:id="rId2"/>
            </p:custDataLst>
            <p:extLst>
              <p:ext uri="{D42A27DB-BD31-4B8C-83A1-F6EECF244321}">
                <p14:modId xmlns:p14="http://schemas.microsoft.com/office/powerpoint/2010/main" val="1177673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20468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2BA52E-49CE-41A7-8409-058A1F07CB9B}"/>
              </a:ext>
            </a:extLst>
          </p:cNvPr>
          <p:cNvGraphicFramePr>
            <a:graphicFrameLocks noChangeAspect="1"/>
          </p:cNvGraphicFramePr>
          <p:nvPr userDrawn="1">
            <p:custDataLst>
              <p:tags r:id="rId2"/>
            </p:custDataLst>
            <p:extLst>
              <p:ext uri="{D42A27DB-BD31-4B8C-83A1-F6EECF244321}">
                <p14:modId xmlns:p14="http://schemas.microsoft.com/office/powerpoint/2010/main" val="381948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306397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CA40F-6294-44E4-970D-7CB7B55C2C0F}"/>
              </a:ext>
            </a:extLst>
          </p:cNvPr>
          <p:cNvGraphicFramePr>
            <a:graphicFrameLocks noChangeAspect="1"/>
          </p:cNvGraphicFramePr>
          <p:nvPr userDrawn="1">
            <p:custDataLst>
              <p:tags r:id="rId2"/>
            </p:custDataLst>
            <p:extLst>
              <p:ext uri="{D42A27DB-BD31-4B8C-83A1-F6EECF244321}">
                <p14:modId xmlns:p14="http://schemas.microsoft.com/office/powerpoint/2010/main" val="4005058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756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3767504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34D27F35-324A-49ED-B9DA-EDDAC7A59CB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41" name="Footer Placeholder">
            <a:extLst>
              <a:ext uri="{FF2B5EF4-FFF2-40B4-BE49-F238E27FC236}">
                <a16:creationId xmlns:a16="http://schemas.microsoft.com/office/drawing/2014/main" id="{17E19EDB-F0A8-49BD-B0D8-BF45CE665CD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2" name="Slide Number Placeholder">
            <a:extLst>
              <a:ext uri="{FF2B5EF4-FFF2-40B4-BE49-F238E27FC236}">
                <a16:creationId xmlns:a16="http://schemas.microsoft.com/office/drawing/2014/main" id="{14CB2A98-E6DC-45FF-ACB9-B612C6C61AA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9932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79F2D3-0E7F-495C-A6C6-DDB5DFDF4AAD}"/>
              </a:ext>
            </a:extLst>
          </p:cNvPr>
          <p:cNvGraphicFramePr>
            <a:graphicFrameLocks noChangeAspect="1"/>
          </p:cNvGraphicFramePr>
          <p:nvPr userDrawn="1">
            <p:custDataLst>
              <p:tags r:id="rId2"/>
            </p:custDataLst>
            <p:extLst>
              <p:ext uri="{D42A27DB-BD31-4B8C-83A1-F6EECF244321}">
                <p14:modId xmlns:p14="http://schemas.microsoft.com/office/powerpoint/2010/main" val="4107866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55627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A9303F8-8B8C-45E4-95A1-DA3A5DEE8267}"/>
              </a:ext>
            </a:extLst>
          </p:cNvPr>
          <p:cNvGraphicFramePr>
            <a:graphicFrameLocks noChangeAspect="1"/>
          </p:cNvGraphicFramePr>
          <p:nvPr userDrawn="1">
            <p:custDataLst>
              <p:tags r:id="rId2"/>
            </p:custDataLst>
            <p:extLst>
              <p:ext uri="{D42A27DB-BD31-4B8C-83A1-F6EECF244321}">
                <p14:modId xmlns:p14="http://schemas.microsoft.com/office/powerpoint/2010/main" val="804831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65902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3EA67A-6B58-4A24-BB32-A3ED41CE3A18}"/>
              </a:ext>
            </a:extLst>
          </p:cNvPr>
          <p:cNvGraphicFramePr>
            <a:graphicFrameLocks noChangeAspect="1"/>
          </p:cNvGraphicFramePr>
          <p:nvPr userDrawn="1">
            <p:custDataLst>
              <p:tags r:id="rId2"/>
            </p:custDataLst>
            <p:extLst>
              <p:ext uri="{D42A27DB-BD31-4B8C-83A1-F6EECF244321}">
                <p14:modId xmlns:p14="http://schemas.microsoft.com/office/powerpoint/2010/main" val="1492443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0042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7AE715-D1A9-40DD-8C11-C14DFFA4A003}"/>
              </a:ext>
            </a:extLst>
          </p:cNvPr>
          <p:cNvGraphicFramePr>
            <a:graphicFrameLocks noChangeAspect="1"/>
          </p:cNvGraphicFramePr>
          <p:nvPr userDrawn="1">
            <p:custDataLst>
              <p:tags r:id="rId2"/>
            </p:custDataLst>
            <p:extLst>
              <p:ext uri="{D42A27DB-BD31-4B8C-83A1-F6EECF244321}">
                <p14:modId xmlns:p14="http://schemas.microsoft.com/office/powerpoint/2010/main" val="203440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24632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995CAA9-CAE1-4BFF-8113-69EFE0B9860A}"/>
              </a:ext>
            </a:extLst>
          </p:cNvPr>
          <p:cNvGraphicFramePr>
            <a:graphicFrameLocks noChangeAspect="1"/>
          </p:cNvGraphicFramePr>
          <p:nvPr userDrawn="1">
            <p:custDataLst>
              <p:tags r:id="rId2"/>
            </p:custDataLst>
            <p:extLst>
              <p:ext uri="{D42A27DB-BD31-4B8C-83A1-F6EECF244321}">
                <p14:modId xmlns:p14="http://schemas.microsoft.com/office/powerpoint/2010/main" val="1142955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712247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56C08A-098C-4CFF-8E83-01220C1F9A7C}"/>
              </a:ext>
            </a:extLst>
          </p:cNvPr>
          <p:cNvGraphicFramePr>
            <a:graphicFrameLocks noChangeAspect="1"/>
          </p:cNvGraphicFramePr>
          <p:nvPr userDrawn="1">
            <p:custDataLst>
              <p:tags r:id="rId2"/>
            </p:custDataLst>
            <p:extLst>
              <p:ext uri="{D42A27DB-BD31-4B8C-83A1-F6EECF244321}">
                <p14:modId xmlns:p14="http://schemas.microsoft.com/office/powerpoint/2010/main" val="1417479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085010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B1EE30-AD1C-43ED-B3B6-5F95A952E9F9}"/>
              </a:ext>
            </a:extLst>
          </p:cNvPr>
          <p:cNvGraphicFramePr>
            <a:graphicFrameLocks noChangeAspect="1"/>
          </p:cNvGraphicFramePr>
          <p:nvPr userDrawn="1">
            <p:custDataLst>
              <p:tags r:id="rId2"/>
            </p:custDataLst>
            <p:extLst>
              <p:ext uri="{D42A27DB-BD31-4B8C-83A1-F6EECF244321}">
                <p14:modId xmlns:p14="http://schemas.microsoft.com/office/powerpoint/2010/main" val="1645530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299566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5086C-DEED-4CEA-83F4-2EB63ABCCE00}"/>
              </a:ext>
            </a:extLst>
          </p:cNvPr>
          <p:cNvGraphicFramePr>
            <a:graphicFrameLocks noChangeAspect="1"/>
          </p:cNvGraphicFramePr>
          <p:nvPr userDrawn="1">
            <p:custDataLst>
              <p:tags r:id="rId2"/>
            </p:custDataLst>
            <p:extLst>
              <p:ext uri="{D42A27DB-BD31-4B8C-83A1-F6EECF244321}">
                <p14:modId xmlns:p14="http://schemas.microsoft.com/office/powerpoint/2010/main" val="3908100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798151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74DB2D-8F67-4D40-ACD5-772D0F25D7BC}"/>
              </a:ext>
            </a:extLst>
          </p:cNvPr>
          <p:cNvGraphicFramePr>
            <a:graphicFrameLocks noChangeAspect="1"/>
          </p:cNvGraphicFramePr>
          <p:nvPr userDrawn="1">
            <p:custDataLst>
              <p:tags r:id="rId2"/>
            </p:custDataLst>
            <p:extLst>
              <p:ext uri="{D42A27DB-BD31-4B8C-83A1-F6EECF244321}">
                <p14:modId xmlns:p14="http://schemas.microsoft.com/office/powerpoint/2010/main" val="44757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816980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2FD21C-0115-4EB6-B930-E6C3AFECC928}"/>
              </a:ext>
            </a:extLst>
          </p:cNvPr>
          <p:cNvGraphicFramePr>
            <a:graphicFrameLocks noChangeAspect="1"/>
          </p:cNvGraphicFramePr>
          <p:nvPr userDrawn="1">
            <p:custDataLst>
              <p:tags r:id="rId2"/>
            </p:custDataLst>
            <p:extLst>
              <p:ext uri="{D42A27DB-BD31-4B8C-83A1-F6EECF244321}">
                <p14:modId xmlns:p14="http://schemas.microsoft.com/office/powerpoint/2010/main" val="2412727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270691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p:custDataLst>
              <p:tags r:id="rId2"/>
            </p:custDataLst>
            <p:extLst>
              <p:ext uri="{D42A27DB-BD31-4B8C-83A1-F6EECF244321}">
                <p14:modId xmlns:p14="http://schemas.microsoft.com/office/powerpoint/2010/main" val="1267407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07DD6854-ADAC-4C5E-A9F1-AB8D4096608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36AC9973-9AF8-4AC9-BDFB-45EAB7FF0CF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3AFE1989-5198-415A-9214-2A488D7DC21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925141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23F64B-6881-4183-B24A-C2AACF2B9D73}"/>
              </a:ext>
            </a:extLst>
          </p:cNvPr>
          <p:cNvGraphicFramePr>
            <a:graphicFrameLocks noChangeAspect="1"/>
          </p:cNvGraphicFramePr>
          <p:nvPr userDrawn="1">
            <p:custDataLst>
              <p:tags r:id="rId2"/>
            </p:custDataLst>
            <p:extLst>
              <p:ext uri="{D42A27DB-BD31-4B8C-83A1-F6EECF244321}">
                <p14:modId xmlns:p14="http://schemas.microsoft.com/office/powerpoint/2010/main" val="895382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2373544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99B94F-31BD-45C6-BEB5-CBC51631CB60}"/>
              </a:ext>
            </a:extLst>
          </p:cNvPr>
          <p:cNvGraphicFramePr>
            <a:graphicFrameLocks noChangeAspect="1"/>
          </p:cNvGraphicFramePr>
          <p:nvPr userDrawn="1">
            <p:custDataLst>
              <p:tags r:id="rId2"/>
            </p:custDataLst>
            <p:extLst>
              <p:ext uri="{D42A27DB-BD31-4B8C-83A1-F6EECF244321}">
                <p14:modId xmlns:p14="http://schemas.microsoft.com/office/powerpoint/2010/main" val="3943709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rtl="0">
              <a:defRPr sz="4000" b="1" u="none"/>
            </a:lvl1pPr>
          </a:lstStyle>
          <a:p>
            <a:pPr lvl="0"/>
            <a:r>
              <a:rPr lang="nl-NL"/>
              <a:t>Edit Master text styles</a:t>
            </a:r>
            <a:endParaRPr lang="nl-NL" dirty="0"/>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rtl="0">
              <a:defRPr sz="5400" b="1">
                <a:solidFill>
                  <a:schemeClr val="tx2"/>
                </a:solidFill>
              </a:defRPr>
            </a:lvl1pPr>
          </a:lstStyle>
          <a:p>
            <a:pPr lvl="0"/>
            <a:r>
              <a:rPr lang="nl-NL"/>
              <a:t>Edit Master text styles</a:t>
            </a:r>
            <a:endParaRPr lang="nl-NL" dirty="0"/>
          </a:p>
        </p:txBody>
      </p:sp>
    </p:spTree>
    <p:extLst>
      <p:ext uri="{BB962C8B-B14F-4D97-AF65-F5344CB8AC3E}">
        <p14:creationId xmlns:p14="http://schemas.microsoft.com/office/powerpoint/2010/main" val="185023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D03C76-400D-4D6B-AF21-7950CA4AD5D8}"/>
              </a:ext>
            </a:extLst>
          </p:cNvPr>
          <p:cNvGraphicFramePr>
            <a:graphicFrameLocks noChangeAspect="1"/>
          </p:cNvGraphicFramePr>
          <p:nvPr userDrawn="1">
            <p:custDataLst>
              <p:tags r:id="rId2"/>
            </p:custDataLst>
            <p:extLst>
              <p:ext uri="{D42A27DB-BD31-4B8C-83A1-F6EECF244321}">
                <p14:modId xmlns:p14="http://schemas.microsoft.com/office/powerpoint/2010/main" val="2212050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4257981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C99D11-BE1E-4E6C-962C-9FCE274BB046}"/>
              </a:ext>
            </a:extLst>
          </p:cNvPr>
          <p:cNvGraphicFramePr>
            <a:graphicFrameLocks noChangeAspect="1"/>
          </p:cNvGraphicFramePr>
          <p:nvPr userDrawn="1">
            <p:custDataLst>
              <p:tags r:id="rId2"/>
            </p:custDataLst>
            <p:extLst>
              <p:ext uri="{D42A27DB-BD31-4B8C-83A1-F6EECF244321}">
                <p14:modId xmlns:p14="http://schemas.microsoft.com/office/powerpoint/2010/main" val="1222820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3165737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0E00DE-2D6C-43E3-8FA5-835396936BF6}"/>
              </a:ext>
            </a:extLst>
          </p:cNvPr>
          <p:cNvGraphicFramePr>
            <a:graphicFrameLocks noChangeAspect="1"/>
          </p:cNvGraphicFramePr>
          <p:nvPr userDrawn="1">
            <p:custDataLst>
              <p:tags r:id="rId2"/>
            </p:custDataLst>
            <p:extLst>
              <p:ext uri="{D42A27DB-BD31-4B8C-83A1-F6EECF244321}">
                <p14:modId xmlns:p14="http://schemas.microsoft.com/office/powerpoint/2010/main" val="1655562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830678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7B4D52-AD5E-4D62-96DF-1DFEEE221916}"/>
              </a:ext>
            </a:extLst>
          </p:cNvPr>
          <p:cNvGraphicFramePr>
            <a:graphicFrameLocks noChangeAspect="1"/>
          </p:cNvGraphicFramePr>
          <p:nvPr userDrawn="1">
            <p:custDataLst>
              <p:tags r:id="rId2"/>
            </p:custDataLst>
            <p:extLst>
              <p:ext uri="{D42A27DB-BD31-4B8C-83A1-F6EECF244321}">
                <p14:modId xmlns:p14="http://schemas.microsoft.com/office/powerpoint/2010/main" val="33158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nl-NL" dirty="0">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vert="horz"/>
          <a:lstStyle>
            <a:lvl1pPr algn="ctr" rtl="0">
              <a:defRPr sz="5400">
                <a:solidFill>
                  <a:schemeClr val="tx2"/>
                </a:solidFill>
              </a:defRPr>
            </a:lvl1pPr>
          </a:lstStyle>
          <a:p>
            <a:r>
              <a:rPr lang="nl-NL"/>
              <a:t>Click to edit Master title style</a:t>
            </a:r>
            <a:endParaRPr lang="nl-NL"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1011700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2C1250-6B1B-44AA-A11C-EF978025F6A3}"/>
              </a:ext>
            </a:extLst>
          </p:cNvPr>
          <p:cNvGraphicFramePr>
            <a:graphicFrameLocks noChangeAspect="1"/>
          </p:cNvGraphicFramePr>
          <p:nvPr userDrawn="1">
            <p:custDataLst>
              <p:tags r:id="rId2"/>
            </p:custDataLst>
            <p:extLst>
              <p:ext uri="{D42A27DB-BD31-4B8C-83A1-F6EECF244321}">
                <p14:modId xmlns:p14="http://schemas.microsoft.com/office/powerpoint/2010/main" val="1494922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rtl="0">
              <a:defRPr sz="2000" b="1">
                <a:solidFill>
                  <a:srgbClr val="000000"/>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28672387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F2C2ECC-B89B-484A-8927-BA7308F04A11}"/>
              </a:ext>
            </a:extLst>
          </p:cNvPr>
          <p:cNvGraphicFramePr>
            <a:graphicFrameLocks noChangeAspect="1"/>
          </p:cNvGraphicFramePr>
          <p:nvPr userDrawn="1">
            <p:custDataLst>
              <p:tags r:id="rId2"/>
            </p:custDataLst>
            <p:extLst>
              <p:ext uri="{D42A27DB-BD31-4B8C-83A1-F6EECF244321}">
                <p14:modId xmlns:p14="http://schemas.microsoft.com/office/powerpoint/2010/main" val="3854708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rtl="0">
              <a:defRPr sz="2000" b="1">
                <a:solidFill>
                  <a:schemeClr val="bg1"/>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1942756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A969DBF-9DA7-481A-B8AD-9D99771D1C60}"/>
              </a:ext>
            </a:extLst>
          </p:cNvPr>
          <p:cNvGraphicFramePr>
            <a:graphicFrameLocks noChangeAspect="1"/>
          </p:cNvGraphicFramePr>
          <p:nvPr userDrawn="1">
            <p:custDataLst>
              <p:tags r:id="rId2"/>
            </p:custDataLst>
            <p:extLst>
              <p:ext uri="{D42A27DB-BD31-4B8C-83A1-F6EECF244321}">
                <p14:modId xmlns:p14="http://schemas.microsoft.com/office/powerpoint/2010/main" val="274525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07282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9254A92-AE48-438F-A1BA-269D05CD784F}"/>
              </a:ext>
            </a:extLst>
          </p:cNvPr>
          <p:cNvGraphicFramePr>
            <a:graphicFrameLocks noChangeAspect="1"/>
          </p:cNvGraphicFramePr>
          <p:nvPr userDrawn="1">
            <p:custDataLst>
              <p:tags r:id="rId2"/>
            </p:custDataLst>
            <p:extLst>
              <p:ext uri="{D42A27DB-BD31-4B8C-83A1-F6EECF244321}">
                <p14:modId xmlns:p14="http://schemas.microsoft.com/office/powerpoint/2010/main" val="1575132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1837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p:custDataLst>
              <p:tags r:id="rId2"/>
            </p:custDataLst>
            <p:extLst>
              <p:ext uri="{D42A27DB-BD31-4B8C-83A1-F6EECF244321}">
                <p14:modId xmlns:p14="http://schemas.microsoft.com/office/powerpoint/2010/main" val="3103378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86927345-2635-4884-A8DE-CF34E923F6A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F30EEE49-E20C-4591-A9C7-7F95868692C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E132760D-4599-4160-85A5-7CBF5988375A}"/>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82198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204776-C96E-45F9-8AC5-26FCE4892F9C}"/>
              </a:ext>
            </a:extLst>
          </p:cNvPr>
          <p:cNvGraphicFramePr>
            <a:graphicFrameLocks noChangeAspect="1"/>
          </p:cNvGraphicFramePr>
          <p:nvPr userDrawn="1">
            <p:custDataLst>
              <p:tags r:id="rId2"/>
            </p:custDataLst>
            <p:extLst>
              <p:ext uri="{D42A27DB-BD31-4B8C-83A1-F6EECF244321}">
                <p14:modId xmlns:p14="http://schemas.microsoft.com/office/powerpoint/2010/main" val="1732825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98429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3AD979-4CE0-4D1D-B60D-1CA6E49FBA16}"/>
              </a:ext>
            </a:extLst>
          </p:cNvPr>
          <p:cNvGraphicFramePr>
            <a:graphicFrameLocks noChangeAspect="1"/>
          </p:cNvGraphicFramePr>
          <p:nvPr userDrawn="1">
            <p:custDataLst>
              <p:tags r:id="rId2"/>
            </p:custDataLst>
            <p:extLst>
              <p:ext uri="{D42A27DB-BD31-4B8C-83A1-F6EECF244321}">
                <p14:modId xmlns:p14="http://schemas.microsoft.com/office/powerpoint/2010/main" val="2871750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799209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DB0BB8-6893-4FA7-87C6-5F9D38A93BB0}"/>
              </a:ext>
            </a:extLst>
          </p:cNvPr>
          <p:cNvGraphicFramePr>
            <a:graphicFrameLocks noChangeAspect="1"/>
          </p:cNvGraphicFramePr>
          <p:nvPr userDrawn="1">
            <p:custDataLst>
              <p:tags r:id="rId2"/>
            </p:custDataLst>
            <p:extLst>
              <p:ext uri="{D42A27DB-BD31-4B8C-83A1-F6EECF244321}">
                <p14:modId xmlns:p14="http://schemas.microsoft.com/office/powerpoint/2010/main" val="322219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lvl1pPr rtl="0">
              <a:defRPr/>
            </a:lvl1pPr>
          </a:lstStyle>
          <a:p>
            <a:r>
              <a:rPr lang="nl-NL"/>
              <a:t>Click icon to add picture</a:t>
            </a:r>
            <a:endParaRPr lang="nl-NL" dirty="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lvl1pPr rtl="0">
              <a:defRPr/>
            </a:lvl1pPr>
          </a:lstStyle>
          <a:p>
            <a:r>
              <a:rPr lang="nl-NL"/>
              <a:t>Click icon to add picture</a:t>
            </a:r>
            <a:endParaRPr lang="nl-NL" dirty="0"/>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54605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B0EBDD-1D70-4C7E-AAD4-416F841F8DDB}"/>
              </a:ext>
            </a:extLst>
          </p:cNvPr>
          <p:cNvGraphicFramePr>
            <a:graphicFrameLocks noChangeAspect="1"/>
          </p:cNvGraphicFramePr>
          <p:nvPr userDrawn="1">
            <p:custDataLst>
              <p:tags r:id="rId2"/>
            </p:custDataLst>
            <p:extLst>
              <p:ext uri="{D42A27DB-BD31-4B8C-83A1-F6EECF244321}">
                <p14:modId xmlns:p14="http://schemas.microsoft.com/office/powerpoint/2010/main" val="2071107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950541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0ACCE1-9F81-4581-8CC4-52B45ACB49C4}"/>
              </a:ext>
            </a:extLst>
          </p:cNvPr>
          <p:cNvGraphicFramePr>
            <a:graphicFrameLocks noChangeAspect="1"/>
          </p:cNvGraphicFramePr>
          <p:nvPr userDrawn="1">
            <p:custDataLst>
              <p:tags r:id="rId2"/>
            </p:custDataLst>
            <p:extLst>
              <p:ext uri="{D42A27DB-BD31-4B8C-83A1-F6EECF244321}">
                <p14:modId xmlns:p14="http://schemas.microsoft.com/office/powerpoint/2010/main" val="394608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9628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p:custDataLst>
              <p:tags r:id="rId2"/>
            </p:custDataLst>
            <p:extLst>
              <p:ext uri="{D42A27DB-BD31-4B8C-83A1-F6EECF244321}">
                <p14:modId xmlns:p14="http://schemas.microsoft.com/office/powerpoint/2010/main" val="1830030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Footnote">
            <a:extLst>
              <a:ext uri="{FF2B5EF4-FFF2-40B4-BE49-F238E27FC236}">
                <a16:creationId xmlns:a16="http://schemas.microsoft.com/office/drawing/2014/main" id="{1D930EB1-B3F0-4ADB-8D73-6D19D446940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3" name="Footer Placeholder">
            <a:extLst>
              <a:ext uri="{FF2B5EF4-FFF2-40B4-BE49-F238E27FC236}">
                <a16:creationId xmlns:a16="http://schemas.microsoft.com/office/drawing/2014/main" id="{DDF64068-3A71-4E09-B0B4-CF00279E25E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4" name="Slide Number Placeholder">
            <a:extLst>
              <a:ext uri="{FF2B5EF4-FFF2-40B4-BE49-F238E27FC236}">
                <a16:creationId xmlns:a16="http://schemas.microsoft.com/office/drawing/2014/main" id="{6E3DBDE4-B679-4342-B506-AD314F14AB3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3383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3872730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Footnote">
            <a:extLst>
              <a:ext uri="{FF2B5EF4-FFF2-40B4-BE49-F238E27FC236}">
                <a16:creationId xmlns:a16="http://schemas.microsoft.com/office/drawing/2014/main" id="{73D0CAFC-CCC1-4CB1-9483-BF4E956E02CD}"/>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D49BCB0D-802F-40B1-B335-72A4185C934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B25FAFE7-1BC7-46C2-A013-C9C73D8350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0170121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vmlDrawing" Target="../drawings/vmlDrawing36.v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oleObject" Target="../embeddings/oleObject36.bin"/><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tags" Target="../tags/tag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tags" Target="../tags/tag64.xml"/><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image" Target="../media/image1.emf"/><Relationship Id="rId20" Type="http://schemas.openxmlformats.org/officeDocument/2006/relationships/slideLayout" Target="../slideLayouts/slideLayout54.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32383930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6" name="think-cell Slide" r:id="rId39" imgW="470" imgH="469" progId="TCLayout.ActiveDocument.1">
                  <p:embed/>
                </p:oleObj>
              </mc:Choice>
              <mc:Fallback>
                <p:oleObj name="think-cell Slide" r:id="rId39" imgW="470" imgH="469" progId="TCLayout.ActiveDocument.1">
                  <p:embed/>
                  <p:pic>
                    <p:nvPicPr>
                      <p:cNvPr id="4" name="Object 3" hidden="1"/>
                      <p:cNvPicPr/>
                      <p:nvPr/>
                    </p:nvPicPr>
                    <p:blipFill>
                      <a:blip r:embed="rId40"/>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p:custDataLst>
              <p:tags r:id="rId38"/>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6" name="Logo 14">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583524"/>
            <a:ext cx="1023140" cy="163513"/>
          </a:xfrm>
          <a:prstGeom prst="rect">
            <a:avLst/>
          </a:prstGeom>
        </p:spPr>
        <p:txBody>
          <a:bodyPr lIns="0" tIns="0" rIns="72000" bIns="0"/>
          <a:lstStyle>
            <a:lvl1pPr marL="0" indent="0" algn="r" rtl="0">
              <a:buNone/>
              <a:defRPr sz="1000">
                <a:latin typeface="+mj-lt"/>
              </a:defRPr>
            </a:lvl1pPr>
          </a:lstStyle>
          <a:p>
            <a:fld id="{D6FE5A1D-D6E9-4E98-99B9-FD6028F44BD1}" type="slidenum">
              <a:rPr lang="nl-NL" smtClean="0"/>
              <a:pPr/>
              <a:t>‹#›</a:t>
            </a:fld>
            <a:endParaRPr lang="nl-NL" dirty="0"/>
          </a:p>
        </p:txBody>
      </p:sp>
      <p:sp>
        <p:nvSpPr>
          <p:cNvPr id="33" name="Footer Placeholder">
            <a:extLst>
              <a:ext uri="{FF2B5EF4-FFF2-40B4-BE49-F238E27FC236}">
                <a16:creationId xmlns:a16="http://schemas.microsoft.com/office/drawing/2014/main" id="{593325AB-2E3E-4F09-994C-09FEE1213BD5}"/>
              </a:ext>
            </a:extLst>
          </p:cNvPr>
          <p:cNvSpPr>
            <a:spLocks noGrp="1"/>
          </p:cNvSpPr>
          <p:nvPr>
            <p:ph type="ftr" sz="quarter" idx="3"/>
          </p:nvPr>
        </p:nvSpPr>
        <p:spPr>
          <a:xfrm>
            <a:off x="661193" y="6624637"/>
            <a:ext cx="10868400" cy="122400"/>
          </a:xfrm>
          <a:prstGeom prst="rect">
            <a:avLst/>
          </a:prstGeom>
        </p:spPr>
        <p:txBody>
          <a:bodyPr vert="horz" lIns="36000" tIns="0" rIns="36000" bIns="0" rtlCol="0" anchor="b"/>
          <a:lstStyle>
            <a:lvl1pPr marL="0" indent="0" algn="l" rtl="0">
              <a:buNone/>
              <a:defRPr sz="800">
                <a:solidFill>
                  <a:srgbClr val="000000"/>
                </a:solidFill>
                <a:latin typeface="+mn-lt"/>
              </a:defRPr>
            </a:lvl1pPr>
          </a:lstStyle>
          <a:p>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13463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Lst>
  <p:txStyles>
    <p:title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ext uri="{D42A27DB-BD31-4B8C-83A1-F6EECF244321}">
                <p14:modId xmlns:p14="http://schemas.microsoft.com/office/powerpoint/2010/main" val="25374097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876" name="think-cell Slide" r:id="rId45" imgW="470" imgH="469" progId="TCLayout.ActiveDocument.1">
                  <p:embed/>
                </p:oleObj>
              </mc:Choice>
              <mc:Fallback>
                <p:oleObj name="think-cell Slide" r:id="rId45" imgW="470" imgH="469" progId="TCLayout.ActiveDocument.1">
                  <p:embed/>
                  <p:pic>
                    <p:nvPicPr>
                      <p:cNvPr id="4" name="Object 3" hidden="1"/>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4"/>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nl-NL" noProof="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rtl="0">
              <a:defRPr sz="1000">
                <a:latin typeface="+mj-lt"/>
              </a:defRPr>
            </a:lvl1pPr>
          </a:lstStyle>
          <a:p>
            <a:fld id="{DACF5B80-9BA5-46BF-AFF0-42D157F37955}" type="slidenum">
              <a:rPr lang="nl-NL" smtClean="0"/>
              <a:pPr/>
              <a:t>‹#›</a:t>
            </a:fld>
            <a:endParaRPr lang="nl-NL" dirty="0"/>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Tree>
    <p:extLst>
      <p:ext uri="{BB962C8B-B14F-4D97-AF65-F5344CB8AC3E}">
        <p14:creationId xmlns:p14="http://schemas.microsoft.com/office/powerpoint/2010/main" val="1762191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10.xml"/><Relationship Id="rId7" Type="http://schemas.openxmlformats.org/officeDocument/2006/relationships/oleObject" Target="../embeddings/oleObject77.bin"/><Relationship Id="rId2" Type="http://schemas.openxmlformats.org/officeDocument/2006/relationships/tags" Target="../tags/tag109.xml"/><Relationship Id="rId1" Type="http://schemas.openxmlformats.org/officeDocument/2006/relationships/vmlDrawing" Target="../drawings/vmlDrawing77.vml"/><Relationship Id="rId6" Type="http://schemas.openxmlformats.org/officeDocument/2006/relationships/image" Target="../media/image9.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34.xml"/><Relationship Id="rId7" Type="http://schemas.openxmlformats.org/officeDocument/2006/relationships/oleObject" Target="../embeddings/oleObject86.bin"/><Relationship Id="rId2" Type="http://schemas.openxmlformats.org/officeDocument/2006/relationships/tags" Target="../tags/tag119.xml"/><Relationship Id="rId1" Type="http://schemas.openxmlformats.org/officeDocument/2006/relationships/vmlDrawing" Target="../drawings/vmlDrawing86.vml"/><Relationship Id="rId6" Type="http://schemas.openxmlformats.org/officeDocument/2006/relationships/chart" Target="../charts/chart19.xml"/><Relationship Id="rId5" Type="http://schemas.openxmlformats.org/officeDocument/2006/relationships/chart" Target="../charts/chart18.xml"/><Relationship Id="rId10" Type="http://schemas.openxmlformats.org/officeDocument/2006/relationships/chart" Target="../charts/chart20.xml"/><Relationship Id="rId4" Type="http://schemas.openxmlformats.org/officeDocument/2006/relationships/notesSlide" Target="../notesSlides/notesSlide10.xml"/><Relationship Id="rId9" Type="http://schemas.openxmlformats.org/officeDocument/2006/relationships/hyperlink" Target="https://opendata.cbs.nl/statline/portal.html?_la=nl&amp;_catalog=CBS&amp;tableId=84866NED&amp;_theme=292" TargetMode="External"/></Relationships>
</file>

<file path=ppt/slides/_rels/slide11.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slideLayout" Target="../slideLayouts/slideLayout4.xml"/><Relationship Id="rId7" Type="http://schemas.openxmlformats.org/officeDocument/2006/relationships/chart" Target="../charts/chart21.xml"/><Relationship Id="rId12" Type="http://schemas.openxmlformats.org/officeDocument/2006/relationships/chart" Target="../charts/chart24.xml"/><Relationship Id="rId17" Type="http://schemas.openxmlformats.org/officeDocument/2006/relationships/image" Target="../media/image34.png"/><Relationship Id="rId2" Type="http://schemas.openxmlformats.org/officeDocument/2006/relationships/tags" Target="../tags/tag120.xml"/><Relationship Id="rId16" Type="http://schemas.openxmlformats.org/officeDocument/2006/relationships/image" Target="../media/image33.svg"/><Relationship Id="rId1" Type="http://schemas.openxmlformats.org/officeDocument/2006/relationships/vmlDrawing" Target="../drawings/vmlDrawing87.vml"/><Relationship Id="rId6" Type="http://schemas.openxmlformats.org/officeDocument/2006/relationships/image" Target="../media/image8.emf"/><Relationship Id="rId11" Type="http://schemas.openxmlformats.org/officeDocument/2006/relationships/chart" Target="../charts/chart23.xml"/><Relationship Id="rId5" Type="http://schemas.openxmlformats.org/officeDocument/2006/relationships/oleObject" Target="../embeddings/oleObject87.bin"/><Relationship Id="rId15" Type="http://schemas.openxmlformats.org/officeDocument/2006/relationships/image" Target="../media/image32.png"/><Relationship Id="rId10" Type="http://schemas.openxmlformats.org/officeDocument/2006/relationships/hyperlink" Target="https://opendata.cbs.nl/statline/#/CBS/nl/dataset/82550NED/table?ts=1612256559843" TargetMode="External"/><Relationship Id="rId4" Type="http://schemas.openxmlformats.org/officeDocument/2006/relationships/notesSlide" Target="../notesSlides/notesSlide11.xml"/><Relationship Id="rId9" Type="http://schemas.openxmlformats.org/officeDocument/2006/relationships/hyperlink" Target="https://opendata.cbs.nl/statline/#/CBS/nl/dataset/82900NED/table?fromstatweb" TargetMode="External"/><Relationship Id="rId14"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8.bin"/><Relationship Id="rId2" Type="http://schemas.openxmlformats.org/officeDocument/2006/relationships/tags" Target="../tags/tag121.xml"/><Relationship Id="rId1" Type="http://schemas.openxmlformats.org/officeDocument/2006/relationships/vmlDrawing" Target="../drawings/vmlDrawing88.vml"/><Relationship Id="rId6" Type="http://schemas.openxmlformats.org/officeDocument/2006/relationships/chart" Target="../charts/chart26.xml"/><Relationship Id="rId11" Type="http://schemas.openxmlformats.org/officeDocument/2006/relationships/image" Target="../media/image37.svg"/><Relationship Id="rId5" Type="http://schemas.openxmlformats.org/officeDocument/2006/relationships/chart" Target="../charts/chart25.xml"/><Relationship Id="rId10" Type="http://schemas.openxmlformats.org/officeDocument/2006/relationships/image" Target="../media/image36.png"/><Relationship Id="rId4" Type="http://schemas.openxmlformats.org/officeDocument/2006/relationships/notesSlide" Target="../notesSlides/notesSlide12.xml"/><Relationship Id="rId9" Type="http://schemas.openxmlformats.org/officeDocument/2006/relationships/hyperlink" Target="https://opendata.cbs.nl/#/CBS/nl/dataset/83262NED/table?dl=1EDE9"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39.svg"/><Relationship Id="rId3" Type="http://schemas.openxmlformats.org/officeDocument/2006/relationships/slideLayout" Target="../slideLayouts/slideLayout4.xml"/><Relationship Id="rId7" Type="http://schemas.openxmlformats.org/officeDocument/2006/relationships/oleObject" Target="../embeddings/oleObject89.bin"/><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tags" Target="../tags/tag122.xml"/><Relationship Id="rId16" Type="http://schemas.openxmlformats.org/officeDocument/2006/relationships/image" Target="../media/image42.png"/><Relationship Id="rId1" Type="http://schemas.openxmlformats.org/officeDocument/2006/relationships/vmlDrawing" Target="../drawings/vmlDrawing89.vml"/><Relationship Id="rId6" Type="http://schemas.openxmlformats.org/officeDocument/2006/relationships/chart" Target="../charts/chart28.xml"/><Relationship Id="rId11" Type="http://schemas.openxmlformats.org/officeDocument/2006/relationships/hyperlink" Target="https://www.cbs.nl/nl-nl/nieuws/2019/52/bijna-1-op-de-6-kinderen-woont-in-een-eenouderhuishouden#:~:text=Bijna%201%20op%20de%206%20kinderen%20woont%20in%20een%20eenouderhuishouden" TargetMode="External"/><Relationship Id="rId5" Type="http://schemas.openxmlformats.org/officeDocument/2006/relationships/chart" Target="../charts/chart27.xml"/><Relationship Id="rId15" Type="http://schemas.openxmlformats.org/officeDocument/2006/relationships/image" Target="../media/image41.svg"/><Relationship Id="rId10" Type="http://schemas.openxmlformats.org/officeDocument/2006/relationships/hyperlink" Target="https://jmopendata.cbs.nl/#/JM/nl/dataset/72032ned/table?dl=2BA57" TargetMode="External"/><Relationship Id="rId4" Type="http://schemas.openxmlformats.org/officeDocument/2006/relationships/notesSlide" Target="../notesSlides/notesSlide13.xml"/><Relationship Id="rId9" Type="http://schemas.openxmlformats.org/officeDocument/2006/relationships/hyperlink" Target="https://opendata.cbs.nl/statline/portal.html?_la=nl&amp;_catalog=CBS&amp;tableId=84134NED&amp;_theme=387" TargetMode="External"/><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46.png"/><Relationship Id="rId3" Type="http://schemas.openxmlformats.org/officeDocument/2006/relationships/slideLayout" Target="../slideLayouts/slideLayout4.xml"/><Relationship Id="rId7" Type="http://schemas.openxmlformats.org/officeDocument/2006/relationships/oleObject" Target="../embeddings/oleObject90.bin"/><Relationship Id="rId12" Type="http://schemas.openxmlformats.org/officeDocument/2006/relationships/image" Target="../media/image45.svg"/><Relationship Id="rId2" Type="http://schemas.openxmlformats.org/officeDocument/2006/relationships/tags" Target="../tags/tag123.xml"/><Relationship Id="rId16" Type="http://schemas.openxmlformats.org/officeDocument/2006/relationships/image" Target="../media/image49.svg"/><Relationship Id="rId1" Type="http://schemas.openxmlformats.org/officeDocument/2006/relationships/vmlDrawing" Target="../drawings/vmlDrawing90.vml"/><Relationship Id="rId6" Type="http://schemas.openxmlformats.org/officeDocument/2006/relationships/chart" Target="../charts/chart30.xml"/><Relationship Id="rId11" Type="http://schemas.openxmlformats.org/officeDocument/2006/relationships/image" Target="../media/image44.png"/><Relationship Id="rId5" Type="http://schemas.openxmlformats.org/officeDocument/2006/relationships/chart" Target="../charts/chart29.xml"/><Relationship Id="rId15" Type="http://schemas.openxmlformats.org/officeDocument/2006/relationships/image" Target="../media/image48.png"/><Relationship Id="rId10" Type="http://schemas.openxmlformats.org/officeDocument/2006/relationships/hyperlink" Target="https://duo.nl/open_onderwijsdata/databestanden/po/leerlingen-po/bo-sbo/schooladviezen.jsp" TargetMode="External"/><Relationship Id="rId4" Type="http://schemas.openxmlformats.org/officeDocument/2006/relationships/notesSlide" Target="../notesSlides/notesSlide14.xml"/><Relationship Id="rId9" Type="http://schemas.openxmlformats.org/officeDocument/2006/relationships/hyperlink" Target="https://opendata.cbs.nl/statline/portal.html?_la=nl&amp;_catalog=CBS&amp;tableId=70072ned&amp;_theme=235" TargetMode="External"/><Relationship Id="rId14"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3.svg"/><Relationship Id="rId3" Type="http://schemas.openxmlformats.org/officeDocument/2006/relationships/slideLayout" Target="../slideLayouts/slideLayout4.xml"/><Relationship Id="rId7" Type="http://schemas.openxmlformats.org/officeDocument/2006/relationships/oleObject" Target="../embeddings/oleObject91.bin"/><Relationship Id="rId12" Type="http://schemas.openxmlformats.org/officeDocument/2006/relationships/image" Target="../media/image52.png"/><Relationship Id="rId2" Type="http://schemas.openxmlformats.org/officeDocument/2006/relationships/tags" Target="../tags/tag124.xml"/><Relationship Id="rId1" Type="http://schemas.openxmlformats.org/officeDocument/2006/relationships/vmlDrawing" Target="../drawings/vmlDrawing91.vml"/><Relationship Id="rId6" Type="http://schemas.openxmlformats.org/officeDocument/2006/relationships/chart" Target="../charts/chart32.xml"/><Relationship Id="rId11" Type="http://schemas.openxmlformats.org/officeDocument/2006/relationships/hyperlink" Target="https://opendata.cbs.nl/#/CBS/nl/dataset/83648NED/table?ts=1612260409598" TargetMode="External"/><Relationship Id="rId5" Type="http://schemas.openxmlformats.org/officeDocument/2006/relationships/chart" Target="../charts/chart31.xml"/><Relationship Id="rId10" Type="http://schemas.openxmlformats.org/officeDocument/2006/relationships/image" Target="../media/image51.svg"/><Relationship Id="rId4" Type="http://schemas.openxmlformats.org/officeDocument/2006/relationships/notesSlide" Target="../notesSlides/notesSlide15.xml"/><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3" Type="http://schemas.openxmlformats.org/officeDocument/2006/relationships/slideLayout" Target="../slideLayouts/slideLayout4.xml"/><Relationship Id="rId7" Type="http://schemas.openxmlformats.org/officeDocument/2006/relationships/chart" Target="../charts/chart34.xml"/><Relationship Id="rId2" Type="http://schemas.openxmlformats.org/officeDocument/2006/relationships/tags" Target="../tags/tag125.xml"/><Relationship Id="rId1" Type="http://schemas.openxmlformats.org/officeDocument/2006/relationships/vmlDrawing" Target="../drawings/vmlDrawing92.vml"/><Relationship Id="rId6" Type="http://schemas.openxmlformats.org/officeDocument/2006/relationships/chart" Target="../charts/chart33.xml"/><Relationship Id="rId5" Type="http://schemas.openxmlformats.org/officeDocument/2006/relationships/image" Target="../media/image54.emf"/><Relationship Id="rId4" Type="http://schemas.openxmlformats.org/officeDocument/2006/relationships/oleObject" Target="../embeddings/oleObject92.bin"/><Relationship Id="rId9" Type="http://schemas.openxmlformats.org/officeDocument/2006/relationships/hyperlink" Target="https://www.trouw.nl/politiek/identiteitspolitiek-rukt-op-bent-u-anti-migratie-dan-heeft-u-waarschijnlijk-geen-warmtepomp~bcd2ed3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slideLayout" Target="../slideLayouts/slideLayout4.xml"/><Relationship Id="rId21" Type="http://schemas.openxmlformats.org/officeDocument/2006/relationships/image" Target="../media/image67.png"/><Relationship Id="rId7" Type="http://schemas.openxmlformats.org/officeDocument/2006/relationships/chart" Target="../charts/chart35.xml"/><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svg"/><Relationship Id="rId2" Type="http://schemas.openxmlformats.org/officeDocument/2006/relationships/tags" Target="../tags/tag126.xml"/><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vmlDrawing" Target="../drawings/vmlDrawing93.vml"/><Relationship Id="rId6" Type="http://schemas.openxmlformats.org/officeDocument/2006/relationships/image" Target="../media/image8.emf"/><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oleObject" Target="../embeddings/oleObject93.bin"/><Relationship Id="rId15" Type="http://schemas.openxmlformats.org/officeDocument/2006/relationships/image" Target="../media/image61.png"/><Relationship Id="rId23" Type="http://schemas.openxmlformats.org/officeDocument/2006/relationships/image" Target="../media/image69.svg"/><Relationship Id="rId28" Type="http://schemas.openxmlformats.org/officeDocument/2006/relationships/image" Target="../media/image74.jp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notesSlide" Target="../notesSlides/notesSlide16.xml"/><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jpg"/><Relationship Id="rId30" Type="http://schemas.openxmlformats.org/officeDocument/2006/relationships/chart" Target="../charts/chart36.xml"/></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svg"/><Relationship Id="rId3" Type="http://schemas.openxmlformats.org/officeDocument/2006/relationships/slideLayout" Target="../slideLayouts/slideLayout4.xml"/><Relationship Id="rId21" Type="http://schemas.openxmlformats.org/officeDocument/2006/relationships/image" Target="../media/image66.png"/><Relationship Id="rId7" Type="http://schemas.openxmlformats.org/officeDocument/2006/relationships/oleObject" Target="../embeddings/oleObject94.bin"/><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tags" Target="../tags/tag127.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vmlDrawing" Target="../drawings/vmlDrawing94.vml"/><Relationship Id="rId6" Type="http://schemas.openxmlformats.org/officeDocument/2006/relationships/chart" Target="../charts/chart38.xml"/><Relationship Id="rId11" Type="http://schemas.openxmlformats.org/officeDocument/2006/relationships/image" Target="../media/image56.png"/><Relationship Id="rId24" Type="http://schemas.openxmlformats.org/officeDocument/2006/relationships/image" Target="../media/image69.svg"/><Relationship Id="rId5" Type="http://schemas.openxmlformats.org/officeDocument/2006/relationships/chart" Target="../charts/chart37.xml"/><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notesSlide" Target="../notesSlides/notesSlide17.xml"/><Relationship Id="rId9" Type="http://schemas.openxmlformats.org/officeDocument/2006/relationships/hyperlink" Target="https://verkiezingsuitslagen.nl/" TargetMode="External"/><Relationship Id="rId14" Type="http://schemas.openxmlformats.org/officeDocument/2006/relationships/image" Target="../media/image59.png"/><Relationship Id="rId22"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hyperlink" Target="https://klimaatmonitor.databank.nl/Jive" TargetMode="External"/><Relationship Id="rId13" Type="http://schemas.openxmlformats.org/officeDocument/2006/relationships/image" Target="../media/image80.pn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79.svg"/><Relationship Id="rId2" Type="http://schemas.openxmlformats.org/officeDocument/2006/relationships/tags" Target="../tags/tag128.xml"/><Relationship Id="rId1" Type="http://schemas.openxmlformats.org/officeDocument/2006/relationships/vmlDrawing" Target="../drawings/vmlDrawing95.vml"/><Relationship Id="rId6" Type="http://schemas.openxmlformats.org/officeDocument/2006/relationships/oleObject" Target="../embeddings/oleObject95.bin"/><Relationship Id="rId11" Type="http://schemas.openxmlformats.org/officeDocument/2006/relationships/image" Target="../media/image78.png"/><Relationship Id="rId5" Type="http://schemas.openxmlformats.org/officeDocument/2006/relationships/chart" Target="../charts/chart39.xml"/><Relationship Id="rId10" Type="http://schemas.openxmlformats.org/officeDocument/2006/relationships/image" Target="../media/image77.svg"/><Relationship Id="rId4" Type="http://schemas.openxmlformats.org/officeDocument/2006/relationships/notesSlide" Target="../notesSlides/notesSlide18.xml"/><Relationship Id="rId9" Type="http://schemas.openxmlformats.org/officeDocument/2006/relationships/image" Target="../media/image76.png"/><Relationship Id="rId14" Type="http://schemas.openxmlformats.org/officeDocument/2006/relationships/image" Target="../media/image81.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vmlDrawing" Target="../drawings/vmlDrawing78.vml"/><Relationship Id="rId6" Type="http://schemas.openxmlformats.org/officeDocument/2006/relationships/image" Target="../media/image8.emf"/><Relationship Id="rId5" Type="http://schemas.openxmlformats.org/officeDocument/2006/relationships/oleObject" Target="../embeddings/oleObject7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xml"/><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tags" Target="../tags/tag129.xml"/><Relationship Id="rId1" Type="http://schemas.openxmlformats.org/officeDocument/2006/relationships/vmlDrawing" Target="../drawings/vmlDrawing96.v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emf"/><Relationship Id="rId10" Type="http://schemas.openxmlformats.org/officeDocument/2006/relationships/image" Target="../media/image86.png"/><Relationship Id="rId4" Type="http://schemas.openxmlformats.org/officeDocument/2006/relationships/oleObject" Target="../embeddings/oleObject96.bin"/><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hyperlink" Target="mailto:Thijs.jacobs@itspublic.nl" TargetMode="External"/><Relationship Id="rId3" Type="http://schemas.openxmlformats.org/officeDocument/2006/relationships/slideLayout" Target="../slideLayouts/slideLayout33.xml"/><Relationship Id="rId7" Type="http://schemas.openxmlformats.org/officeDocument/2006/relationships/hyperlink" Target="mailto:kees.vandermeeren@itspublic.nl" TargetMode="External"/><Relationship Id="rId2" Type="http://schemas.openxmlformats.org/officeDocument/2006/relationships/tags" Target="../tags/tag130.xml"/><Relationship Id="rId1" Type="http://schemas.openxmlformats.org/officeDocument/2006/relationships/vmlDrawing" Target="../drawings/vmlDrawing97.vml"/><Relationship Id="rId6" Type="http://schemas.openxmlformats.org/officeDocument/2006/relationships/image" Target="../media/image7.emf"/><Relationship Id="rId5" Type="http://schemas.openxmlformats.org/officeDocument/2006/relationships/oleObject" Target="../embeddings/oleObject97.bin"/><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chart" Target="../charts/chart1.xml"/><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tags" Target="../tags/tag112.xml"/><Relationship Id="rId16" Type="http://schemas.openxmlformats.org/officeDocument/2006/relationships/image" Target="../media/image18.png"/><Relationship Id="rId1" Type="http://schemas.openxmlformats.org/officeDocument/2006/relationships/vmlDrawing" Target="../drawings/vmlDrawing79.vml"/><Relationship Id="rId6" Type="http://schemas.openxmlformats.org/officeDocument/2006/relationships/image" Target="../media/image8.emf"/><Relationship Id="rId11" Type="http://schemas.openxmlformats.org/officeDocument/2006/relationships/image" Target="../media/image13.svg"/><Relationship Id="rId5" Type="http://schemas.openxmlformats.org/officeDocument/2006/relationships/oleObject" Target="../embeddings/oleObject79.bin"/><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11.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image" Target="../media/image8.emf"/><Relationship Id="rId2" Type="http://schemas.openxmlformats.org/officeDocument/2006/relationships/tags" Target="../tags/tag113.xml"/><Relationship Id="rId1" Type="http://schemas.openxmlformats.org/officeDocument/2006/relationships/vmlDrawing" Target="../drawings/vmlDrawing80.vml"/><Relationship Id="rId6" Type="http://schemas.openxmlformats.org/officeDocument/2006/relationships/oleObject" Target="../embeddings/oleObject80.bin"/><Relationship Id="rId11" Type="http://schemas.openxmlformats.org/officeDocument/2006/relationships/image" Target="../media/image19.svg"/><Relationship Id="rId5" Type="http://schemas.openxmlformats.org/officeDocument/2006/relationships/chart" Target="../charts/chart2.xml"/><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hyperlink" Target="https://opendata.cbs.nl/statline/portal.html?_la=nl&amp;_catalog=CBS&amp;tableId=03759ned&amp;_theme=265" TargetMode="External"/></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chart" Target="../charts/chart3.xml"/><Relationship Id="rId12" Type="http://schemas.openxmlformats.org/officeDocument/2006/relationships/hyperlink" Target="https://opendata.cbs.nl/statline/portal.html?_la=nl&amp;_catalog=CBS&amp;tableId=03759ned&amp;_theme=265" TargetMode="External"/><Relationship Id="rId2" Type="http://schemas.openxmlformats.org/officeDocument/2006/relationships/tags" Target="../tags/tag114.xml"/><Relationship Id="rId1" Type="http://schemas.openxmlformats.org/officeDocument/2006/relationships/vmlDrawing" Target="../drawings/vmlDrawing81.vml"/><Relationship Id="rId6" Type="http://schemas.openxmlformats.org/officeDocument/2006/relationships/image" Target="../media/image8.emf"/><Relationship Id="rId11" Type="http://schemas.openxmlformats.org/officeDocument/2006/relationships/hyperlink" Target="https://opendata.cbs.nl/statline/portal.html?_la=nl&amp;_catalog=CBS&amp;tableId=70072ned&amp;_theme=235" TargetMode="External"/><Relationship Id="rId5" Type="http://schemas.openxmlformats.org/officeDocument/2006/relationships/oleObject" Target="../embeddings/oleObject81.bin"/><Relationship Id="rId10" Type="http://schemas.openxmlformats.org/officeDocument/2006/relationships/chart" Target="../charts/chart6.xml"/><Relationship Id="rId4" Type="http://schemas.openxmlformats.org/officeDocument/2006/relationships/notesSlide" Target="../notesSlides/notesSlide5.xml"/><Relationship Id="rId9" Type="http://schemas.openxmlformats.org/officeDocument/2006/relationships/chart" Target="../charts/chart5.xml"/><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2.bin"/><Relationship Id="rId2" Type="http://schemas.openxmlformats.org/officeDocument/2006/relationships/tags" Target="../tags/tag115.xml"/><Relationship Id="rId1" Type="http://schemas.openxmlformats.org/officeDocument/2006/relationships/vmlDrawing" Target="../drawings/vmlDrawing82.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6.xml"/><Relationship Id="rId9" Type="http://schemas.openxmlformats.org/officeDocument/2006/relationships/hyperlink" Target="https://opendata.cbs.nl/statline/portal.html?_la=nl&amp;_catalog=CBS&amp;tableId=81734NED&amp;_theme=26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13" Type="http://schemas.openxmlformats.org/officeDocument/2006/relationships/image" Target="../media/image23.sv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22.png"/><Relationship Id="rId2" Type="http://schemas.openxmlformats.org/officeDocument/2006/relationships/tags" Target="../tags/tag116.xml"/><Relationship Id="rId1" Type="http://schemas.openxmlformats.org/officeDocument/2006/relationships/vmlDrawing" Target="../drawings/vmlDrawing83.vml"/><Relationship Id="rId6" Type="http://schemas.openxmlformats.org/officeDocument/2006/relationships/oleObject" Target="../embeddings/oleObject83.bin"/><Relationship Id="rId11" Type="http://schemas.openxmlformats.org/officeDocument/2006/relationships/image" Target="../media/image21.svg"/><Relationship Id="rId5" Type="http://schemas.openxmlformats.org/officeDocument/2006/relationships/chart" Target="../charts/chart9.xm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notesSlide" Target="../notesSlides/notesSlide7.xml"/><Relationship Id="rId9" Type="http://schemas.openxmlformats.org/officeDocument/2006/relationships/hyperlink" Target="https://opendata.cbs.nl/statline/portal.html?_la=nl&amp;_catalog=CBS&amp;tableId=84703NED&amp;_theme=245" TargetMode="External"/><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image" Target="../media/image20.png"/><Relationship Id="rId3" Type="http://schemas.openxmlformats.org/officeDocument/2006/relationships/slideLayout" Target="../slideLayouts/slideLayout4.xml"/><Relationship Id="rId7" Type="http://schemas.openxmlformats.org/officeDocument/2006/relationships/chart" Target="../charts/chart10.xml"/><Relationship Id="rId12" Type="http://schemas.openxmlformats.org/officeDocument/2006/relationships/image" Target="../media/image27.svg"/><Relationship Id="rId2" Type="http://schemas.openxmlformats.org/officeDocument/2006/relationships/tags" Target="../tags/tag117.xml"/><Relationship Id="rId1" Type="http://schemas.openxmlformats.org/officeDocument/2006/relationships/vmlDrawing" Target="../drawings/vmlDrawing84.vml"/><Relationship Id="rId6" Type="http://schemas.openxmlformats.org/officeDocument/2006/relationships/image" Target="../media/image8.emf"/><Relationship Id="rId11" Type="http://schemas.openxmlformats.org/officeDocument/2006/relationships/image" Target="../media/image26.png"/><Relationship Id="rId5" Type="http://schemas.openxmlformats.org/officeDocument/2006/relationships/oleObject" Target="../embeddings/oleObject84.bin"/><Relationship Id="rId10" Type="http://schemas.openxmlformats.org/officeDocument/2006/relationships/hyperlink" Target="https://opendata.cbs.nl/statline/#/CBS/nl/dataset/83582NED/table?ts=1612254976197" TargetMode="External"/><Relationship Id="rId4" Type="http://schemas.openxmlformats.org/officeDocument/2006/relationships/notesSlide" Target="../notesSlides/notesSlide8.xml"/><Relationship Id="rId9" Type="http://schemas.openxmlformats.org/officeDocument/2006/relationships/chart" Target="../charts/chart12.xml"/><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chart" Target="../charts/chart16.xml"/><Relationship Id="rId13" Type="http://schemas.openxmlformats.org/officeDocument/2006/relationships/image" Target="../media/image29.svg"/><Relationship Id="rId3" Type="http://schemas.openxmlformats.org/officeDocument/2006/relationships/slideLayout" Target="../slideLayouts/slideLayout4.xml"/><Relationship Id="rId7" Type="http://schemas.openxmlformats.org/officeDocument/2006/relationships/chart" Target="../charts/chart15.xml"/><Relationship Id="rId12" Type="http://schemas.openxmlformats.org/officeDocument/2006/relationships/image" Target="../media/image28.png"/><Relationship Id="rId17" Type="http://schemas.openxmlformats.org/officeDocument/2006/relationships/hyperlink" Target="https://opendata.cbs.nl/statline/portal.html?_la=nl&amp;_catalog=CBS&amp;tableId=84866NED&amp;_theme=292" TargetMode="External"/><Relationship Id="rId2" Type="http://schemas.openxmlformats.org/officeDocument/2006/relationships/tags" Target="../tags/tag118.xml"/><Relationship Id="rId16" Type="http://schemas.openxmlformats.org/officeDocument/2006/relationships/hyperlink" Target="https://opendata.cbs.nl/statline/portal.html?_la=nl&amp;_catalog=CBS&amp;tableId=70072ned&amp;_theme=235" TargetMode="External"/><Relationship Id="rId1" Type="http://schemas.openxmlformats.org/officeDocument/2006/relationships/vmlDrawing" Target="../drawings/vmlDrawing85.vml"/><Relationship Id="rId6" Type="http://schemas.openxmlformats.org/officeDocument/2006/relationships/chart" Target="../charts/chart14.xml"/><Relationship Id="rId11" Type="http://schemas.openxmlformats.org/officeDocument/2006/relationships/image" Target="../media/image8.emf"/><Relationship Id="rId5" Type="http://schemas.openxmlformats.org/officeDocument/2006/relationships/chart" Target="../charts/chart13.xml"/><Relationship Id="rId15" Type="http://schemas.openxmlformats.org/officeDocument/2006/relationships/image" Target="../media/image27.svg"/><Relationship Id="rId10" Type="http://schemas.openxmlformats.org/officeDocument/2006/relationships/oleObject" Target="../embeddings/oleObject85.bin"/><Relationship Id="rId4" Type="http://schemas.openxmlformats.org/officeDocument/2006/relationships/notesSlide" Target="../notesSlides/notesSlide9.xml"/><Relationship Id="rId9" Type="http://schemas.openxmlformats.org/officeDocument/2006/relationships/chart" Target="../charts/chart17.xml"/><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1F4723-8562-4117-A5A0-E4771E435806}"/>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1" y="-1270000"/>
            <a:ext cx="12700000" cy="9325400"/>
          </a:xfrm>
          <a:prstGeom prst="rect">
            <a:avLst/>
          </a:prstGeom>
        </p:spPr>
      </p:pic>
      <p:graphicFrame>
        <p:nvGraphicFramePr>
          <p:cNvPr id="4" name="Object 3" hidden="1">
            <a:extLst>
              <a:ext uri="{FF2B5EF4-FFF2-40B4-BE49-F238E27FC236}">
                <a16:creationId xmlns:a16="http://schemas.microsoft.com/office/drawing/2014/main" id="{9D39E790-58B2-4E25-8D88-3D14BD07FCFF}"/>
              </a:ext>
            </a:extLst>
          </p:cNvPr>
          <p:cNvGraphicFramePr>
            <a:graphicFrameLocks noChangeAspect="1"/>
          </p:cNvGraphicFramePr>
          <p:nvPr>
            <p:custDataLst>
              <p:tags r:id="rId2"/>
            </p:custDataLst>
            <p:extLst>
              <p:ext uri="{D42A27DB-BD31-4B8C-83A1-F6EECF244321}">
                <p14:modId xmlns:p14="http://schemas.microsoft.com/office/powerpoint/2010/main" val="15088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60" name="think-cell Slide" r:id="rId7" imgW="306" imgH="306" progId="TCLayout.ActiveDocument.1">
                  <p:embed/>
                </p:oleObj>
              </mc:Choice>
              <mc:Fallback>
                <p:oleObj name="think-cell Slide" r:id="rId7" imgW="306" imgH="306" progId="TCLayout.ActiveDocument.1">
                  <p:embed/>
                  <p:pic>
                    <p:nvPicPr>
                      <p:cNvPr id="4" name="Object 3" hidden="1">
                        <a:extLst>
                          <a:ext uri="{FF2B5EF4-FFF2-40B4-BE49-F238E27FC236}">
                            <a16:creationId xmlns:a16="http://schemas.microsoft.com/office/drawing/2014/main" id="{9D39E790-58B2-4E25-8D88-3D14BD07FCF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BB74ECF2-0B8B-4134-AE5A-ECBAB39C70D1}"/>
              </a:ext>
            </a:extLst>
          </p:cNvPr>
          <p:cNvSpPr/>
          <p:nvPr/>
        </p:nvSpPr>
        <p:spPr>
          <a:xfrm>
            <a:off x="-29884" y="0"/>
            <a:ext cx="12221883" cy="6990604"/>
          </a:xfrm>
          <a:prstGeom prst="rect">
            <a:avLst/>
          </a:prstGeom>
          <a:gradFill flip="none" rotWithShape="1">
            <a:gsLst>
              <a:gs pos="0">
                <a:schemeClr val="tx2"/>
              </a:gs>
              <a:gs pos="20000">
                <a:schemeClr val="tx2"/>
              </a:gs>
              <a:gs pos="100000">
                <a:schemeClr val="accent1">
                  <a:alpha val="60000"/>
                </a:schemeClr>
              </a:gs>
              <a:gs pos="57000">
                <a:schemeClr val="accent1">
                  <a:alpha val="8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endParaRPr kumimoji="0" lang="nl-NL" sz="1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Rectangle 4" hidden="1">
            <a:extLst>
              <a:ext uri="{FF2B5EF4-FFF2-40B4-BE49-F238E27FC236}">
                <a16:creationId xmlns:a16="http://schemas.microsoft.com/office/drawing/2014/main" id="{C1363AF5-E707-48BA-AE05-19CE7717AE4A}"/>
              </a:ext>
            </a:extLst>
          </p:cNvPr>
          <p:cNvSpPr/>
          <p:nvPr>
            <p:custDataLst>
              <p:tags r:id="rId3"/>
            </p:custDataLst>
          </p:nvPr>
        </p:nvSpPr>
        <p:spPr>
          <a:xfrm>
            <a:off x="0" y="0"/>
            <a:ext cx="158750" cy="158750"/>
          </a:xfrm>
          <a:prstGeom prst="rect">
            <a:avLst/>
          </a:prstGeom>
          <a:solidFill>
            <a:schemeClr val="bg1"/>
          </a:solidFill>
          <a:ln>
            <a:solidFill>
              <a:schemeClr val="accent1"/>
            </a:solidFill>
          </a:ln>
        </p:spPr>
        <p:txBody>
          <a:bodyPr wrap="none" lIns="0" tIns="0" rIns="0" bIns="0" numCol="1" spcCol="0" rtlCol="0" anchor="t" anchorCtr="0">
            <a:noAutofit/>
          </a:bodyPr>
          <a:lstStyle/>
          <a:p>
            <a:pPr marL="0" indent="0">
              <a:buClr>
                <a:schemeClr val="tx2"/>
              </a:buClr>
              <a:buNone/>
            </a:pPr>
            <a:endParaRPr kumimoji="0" lang="nl-NL" sz="4050" b="1" u="none" strike="noStrike" kern="1200" cap="none" spc="0" normalizeH="0" noProof="0" dirty="0">
              <a:ln>
                <a:noFill/>
              </a:ln>
              <a:solidFill>
                <a:srgbClr val="000000"/>
              </a:solidFill>
              <a:effectLst/>
              <a:uLnTx/>
              <a:uFillTx/>
              <a:ea typeface="+mj-ea"/>
              <a:cs typeface="+mj-cs"/>
              <a:sym typeface="Corbel" panose="020B0503020204020204" pitchFamily="34" charset="0"/>
            </a:endParaRPr>
          </a:p>
        </p:txBody>
      </p:sp>
      <p:sp>
        <p:nvSpPr>
          <p:cNvPr id="2" name="Text Placeholder 1">
            <a:extLst>
              <a:ext uri="{FF2B5EF4-FFF2-40B4-BE49-F238E27FC236}">
                <a16:creationId xmlns:a16="http://schemas.microsoft.com/office/drawing/2014/main" id="{72FD0B39-76EE-4CD3-9054-BF10D66EB842}"/>
              </a:ext>
            </a:extLst>
          </p:cNvPr>
          <p:cNvSpPr>
            <a:spLocks noGrp="1"/>
          </p:cNvSpPr>
          <p:nvPr>
            <p:ph type="body" idx="1"/>
          </p:nvPr>
        </p:nvSpPr>
        <p:spPr>
          <a:xfrm>
            <a:off x="989445" y="5863904"/>
            <a:ext cx="4728967" cy="444821"/>
          </a:xfrm>
        </p:spPr>
        <p:txBody>
          <a:bodyPr/>
          <a:lstStyle/>
          <a:p>
            <a:r>
              <a:rPr lang="nl-NL" sz="1600" dirty="0"/>
              <a:t>Publicatie februari 2021</a:t>
            </a:r>
          </a:p>
        </p:txBody>
      </p:sp>
      <p:sp>
        <p:nvSpPr>
          <p:cNvPr id="9" name="Subtitel">
            <a:extLst>
              <a:ext uri="{FF2B5EF4-FFF2-40B4-BE49-F238E27FC236}">
                <a16:creationId xmlns:a16="http://schemas.microsoft.com/office/drawing/2014/main" id="{84C3A25F-B992-4A57-ADE5-DB5EA327B095}"/>
              </a:ext>
            </a:extLst>
          </p:cNvPr>
          <p:cNvSpPr txBox="1">
            <a:spLocks/>
          </p:cNvSpPr>
          <p:nvPr/>
        </p:nvSpPr>
        <p:spPr>
          <a:xfrm>
            <a:off x="989446" y="3448333"/>
            <a:ext cx="5518930" cy="444821"/>
          </a:xfrm>
          <a:prstGeom prst="rect">
            <a:avLst/>
          </a:prstGeom>
        </p:spPr>
        <p:txBody>
          <a:bodyPr vert="horz" lIns="0" tIns="0" rIns="0" bIns="0" rtlCol="0">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2400" kern="1200" smtClean="0">
                <a:solidFill>
                  <a:schemeClr val="bg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a:t>Basisfeiten over gemeente Putten op een rij</a:t>
            </a:r>
            <a:endParaRPr lang="nl-NL" dirty="0"/>
          </a:p>
        </p:txBody>
      </p:sp>
      <p:sp>
        <p:nvSpPr>
          <p:cNvPr id="3" name="Titel">
            <a:extLst>
              <a:ext uri="{FF2B5EF4-FFF2-40B4-BE49-F238E27FC236}">
                <a16:creationId xmlns:a16="http://schemas.microsoft.com/office/drawing/2014/main" id="{9BD73FE9-9570-4F6F-83E0-F045E4039914}"/>
              </a:ext>
            </a:extLst>
          </p:cNvPr>
          <p:cNvSpPr>
            <a:spLocks noGrp="1"/>
          </p:cNvSpPr>
          <p:nvPr>
            <p:ph type="ctrTitle"/>
          </p:nvPr>
        </p:nvSpPr>
        <p:spPr>
          <a:xfrm>
            <a:off x="989443" y="2379090"/>
            <a:ext cx="10392659" cy="620142"/>
          </a:xfrm>
        </p:spPr>
        <p:txBody>
          <a:bodyPr vert="horz" lIns="0" tIns="0" rIns="0" bIns="0" anchor="t"/>
          <a:lstStyle/>
          <a:p>
            <a:r>
              <a:rPr lang="nl-NL" b="1"/>
              <a:t>Putten</a:t>
            </a:r>
            <a:endParaRPr lang="nl-NL" dirty="0"/>
          </a:p>
        </p:txBody>
      </p:sp>
      <p:sp>
        <p:nvSpPr>
          <p:cNvPr id="11" name="Rectangle 10">
            <a:extLst>
              <a:ext uri="{FF2B5EF4-FFF2-40B4-BE49-F238E27FC236}">
                <a16:creationId xmlns:a16="http://schemas.microsoft.com/office/drawing/2014/main" id="{7F266BFC-9569-48F9-BEF7-CE780090A09E}"/>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DF9F7975-38FB-4A47-BDE9-438F7F708F9A}"/>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BE8D6E2-4717-4DD8-9E4C-C7907FE900D5}"/>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17DADF89-6547-4073-A93C-F09C2A995613}"/>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6" name="TextBox 15">
            <a:extLst>
              <a:ext uri="{FF2B5EF4-FFF2-40B4-BE49-F238E27FC236}">
                <a16:creationId xmlns:a16="http://schemas.microsoft.com/office/drawing/2014/main" id="{D097CE20-3C80-4FF5-A62F-88099965339B}"/>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2D0C58D3-2511-47E1-8468-49A9D66360F6}"/>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5CD8D70C-229E-47CC-AFA4-2F5E3DE05B24}"/>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72F7C18-B667-43AE-8A8F-0DB6302DCA5B}"/>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C50E6C1-A1F6-4F42-9AFA-4234C584A7BB}"/>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D3864598-EEC9-4B04-BEBC-5D0CA2E46010}"/>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D164F273-B030-4F85-AA55-CD9A967FAC97}"/>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976998CB-2D66-4483-BA2A-07AB8AB58AC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76492C1C-D818-4427-A52D-3C1AB3FC3D0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3677C609-8453-4D37-BF57-9A948BA5244C}"/>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3A55DFE6-ABAA-415D-95A9-0CF93B345F91}"/>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226A1759-0347-4629-ADE2-101CFB8CDCC9}"/>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itel">
            <a:extLst>
              <a:ext uri="{FF2B5EF4-FFF2-40B4-BE49-F238E27FC236}">
                <a16:creationId xmlns:a16="http://schemas.microsoft.com/office/drawing/2014/main" id="{A87BC0B9-ECE9-4CF5-AC75-AADC18E45D41}"/>
              </a:ext>
            </a:extLst>
          </p:cNvPr>
          <p:cNvSpPr txBox="1">
            <a:spLocks/>
          </p:cNvSpPr>
          <p:nvPr/>
        </p:nvSpPr>
        <p:spPr>
          <a:xfrm>
            <a:off x="989444" y="1829621"/>
            <a:ext cx="8886076" cy="549470"/>
          </a:xfrm>
          <a:prstGeom prst="rect">
            <a:avLst/>
          </a:prstGeom>
        </p:spPr>
        <p:txBody>
          <a:bodyPr vert="horz" wrap="none" lIns="0" tIns="0" rIns="0" bIns="0" rtlCol="0" anchor="t">
            <a:noAutofit/>
          </a:bodyPr>
          <a:lstStyle>
            <a:lvl1pPr algn="l" defTabSz="685800" rtl="0" eaLnBrk="1" latinLnBrk="0" hangingPunct="1">
              <a:lnSpc>
                <a:spcPct val="90000"/>
              </a:lnSpc>
              <a:spcBef>
                <a:spcPct val="0"/>
              </a:spcBef>
              <a:buNone/>
              <a:defRPr lang="nl-NL" sz="4050" b="1" kern="1200" cap="all" baseline="0" noProof="0" smtClean="0">
                <a:solidFill>
                  <a:schemeClr val="bg1"/>
                </a:solidFill>
                <a:latin typeface="Corbel" panose="020B0503020204020204" pitchFamily="34" charset="0"/>
                <a:ea typeface="+mj-ea"/>
                <a:cs typeface="+mj-cs"/>
              </a:defRPr>
            </a:lvl1pPr>
          </a:lstStyle>
          <a:p>
            <a:pPr marL="0" indent="0">
              <a:buClrTx/>
              <a:buFontTx/>
            </a:pPr>
            <a:r>
              <a:rPr lang="nl-NL" dirty="0"/>
              <a:t>Gemeente in beeld</a:t>
            </a:r>
          </a:p>
        </p:txBody>
      </p:sp>
    </p:spTree>
    <p:extLst>
      <p:ext uri="{BB962C8B-B14F-4D97-AF65-F5344CB8AC3E}">
        <p14:creationId xmlns:p14="http://schemas.microsoft.com/office/powerpoint/2010/main" val="290079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0F54FF0-4164-496B-9BB9-0DE766A2AD81}"/>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3" name="Text Placeholder 3">
            <a:extLst>
              <a:ext uri="{FF2B5EF4-FFF2-40B4-BE49-F238E27FC236}">
                <a16:creationId xmlns:a16="http://schemas.microsoft.com/office/drawing/2014/main" id="{AF5F044F-5A44-49C8-8467-17BA60FFB75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6" name="Rectangle 5">
            <a:extLst>
              <a:ext uri="{FF2B5EF4-FFF2-40B4-BE49-F238E27FC236}">
                <a16:creationId xmlns:a16="http://schemas.microsoft.com/office/drawing/2014/main" id="{42F763DD-0BF6-4BF6-A2F8-9A6B4539B34E}"/>
              </a:ext>
            </a:extLst>
          </p:cNvPr>
          <p:cNvSpPr/>
          <p:nvPr/>
        </p:nvSpPr>
        <p:spPr>
          <a:xfrm>
            <a:off x="658811" y="1295399"/>
            <a:ext cx="3444979" cy="4683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8" name="Chart 47">
            <a:extLst>
              <a:ext uri="{FF2B5EF4-FFF2-40B4-BE49-F238E27FC236}">
                <a16:creationId xmlns:a16="http://schemas.microsoft.com/office/drawing/2014/main" id="{84748061-9540-475E-97B1-350FA996E69C}"/>
              </a:ext>
            </a:extLst>
          </p:cNvPr>
          <p:cNvGraphicFramePr/>
          <p:nvPr>
            <p:extLst>
              <p:ext uri="{D42A27DB-BD31-4B8C-83A1-F6EECF244321}">
                <p14:modId xmlns:p14="http://schemas.microsoft.com/office/powerpoint/2010/main" val="94797419"/>
              </p:ext>
            </p:extLst>
          </p:nvPr>
        </p:nvGraphicFramePr>
        <p:xfrm>
          <a:off x="0" y="2236103"/>
          <a:ext cx="4737403" cy="3751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2" name="Chart 141">
            <a:extLst>
              <a:ext uri="{FF2B5EF4-FFF2-40B4-BE49-F238E27FC236}">
                <a16:creationId xmlns:a16="http://schemas.microsoft.com/office/drawing/2014/main" id="{7788E16E-BE27-465A-ACA1-F2129901144B}"/>
              </a:ext>
            </a:extLst>
          </p:cNvPr>
          <p:cNvGraphicFramePr/>
          <p:nvPr>
            <p:extLst>
              <p:ext uri="{D42A27DB-BD31-4B8C-83A1-F6EECF244321}">
                <p14:modId xmlns:p14="http://schemas.microsoft.com/office/powerpoint/2010/main" val="2515588445"/>
              </p:ext>
            </p:extLst>
          </p:nvPr>
        </p:nvGraphicFramePr>
        <p:xfrm>
          <a:off x="4349515" y="1196975"/>
          <a:ext cx="7183673" cy="5096169"/>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74BC5E4A-F316-4CE8-AED8-81F0A35307D9}"/>
              </a:ext>
            </a:extLst>
          </p:cNvPr>
          <p:cNvSpPr txBox="1"/>
          <p:nvPr/>
        </p:nvSpPr>
        <p:spPr>
          <a:xfrm>
            <a:off x="692337" y="1940902"/>
            <a:ext cx="2593942" cy="889945"/>
          </a:xfrm>
          <a:prstGeom prst="rect">
            <a:avLst/>
          </a:prstGeom>
        </p:spPr>
        <p:txBody>
          <a:bodyPr vert="horz" wrap="square" lIns="54000" tIns="0" rIns="54000" bIns="0" rtlCol="0">
            <a:noAutofit/>
          </a:bodyPr>
          <a:lstStyle/>
          <a:p>
            <a:pPr marL="0" indent="0" algn="l">
              <a:buNone/>
            </a:pPr>
            <a:r>
              <a:rPr lang="nl-NL" sz="1050" noProof="0"/>
              <a:t>In Putten vallen 23,0% van de huishoudens in de hoogste inkomensgroep (rijkste 20% van Nederland). Er zijn dus relatief veel rijken in Putten. De oranje balk komt dus boven de zwarte lijn uit</a:t>
            </a:r>
            <a:endParaRPr lang="nl-NL" sz="1050" noProof="0" dirty="0"/>
          </a:p>
        </p:txBody>
      </p:sp>
      <p:sp>
        <p:nvSpPr>
          <p:cNvPr id="117" name="TextBox 116">
            <a:extLst>
              <a:ext uri="{FF2B5EF4-FFF2-40B4-BE49-F238E27FC236}">
                <a16:creationId xmlns:a16="http://schemas.microsoft.com/office/drawing/2014/main" id="{6A88F034-421E-41EB-A5C0-B0881697813C}"/>
              </a:ext>
            </a:extLst>
          </p:cNvPr>
          <p:cNvSpPr txBox="1"/>
          <p:nvPr/>
        </p:nvSpPr>
        <p:spPr>
          <a:xfrm>
            <a:off x="4874882" y="2268313"/>
            <a:ext cx="2089142" cy="705298"/>
          </a:xfrm>
          <a:prstGeom prst="rect">
            <a:avLst/>
          </a:prstGeom>
        </p:spPr>
        <p:txBody>
          <a:bodyPr vert="horz" wrap="square" lIns="0" tIns="0" rIns="0" bIns="0" rtlCol="0" anchor="t">
            <a:noAutofit/>
          </a:bodyPr>
          <a:lstStyle/>
          <a:p>
            <a:pPr marL="0" indent="0" algn="l">
              <a:buNone/>
            </a:pPr>
            <a:r>
              <a:rPr lang="nl-NL" sz="1050" noProof="0">
                <a:solidFill>
                  <a:schemeClr val="tx1"/>
                </a:solidFill>
              </a:rPr>
              <a:t>In Putten zijn de arme eenpersoonshuishoudens ondervertegenwoordigd. De oranje balk komt dus onder de zwarte lijn uit</a:t>
            </a:r>
            <a:endParaRPr lang="nl-NL" sz="1050" noProof="0" dirty="0">
              <a:solidFill>
                <a:schemeClr val="tx1"/>
              </a:solidFill>
            </a:endParaRPr>
          </a:p>
        </p:txBody>
      </p:sp>
      <p:sp>
        <p:nvSpPr>
          <p:cNvPr id="34" name="Title 4">
            <a:extLst>
              <a:ext uri="{FF2B5EF4-FFF2-40B4-BE49-F238E27FC236}">
                <a16:creationId xmlns:a16="http://schemas.microsoft.com/office/drawing/2014/main" id="{3E7160E9-C770-4BDB-902D-12BF1425C31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Inkomensverdeling Putten per type huishouden </a:t>
            </a:r>
            <a:endParaRPr lang="nl-NL" dirty="0">
              <a:solidFill>
                <a:schemeClr val="bg1"/>
              </a:solidFill>
            </a:endParaRPr>
          </a:p>
        </p:txBody>
      </p:sp>
      <p:graphicFrame>
        <p:nvGraphicFramePr>
          <p:cNvPr id="13" name="Object 12" hidden="1">
            <a:extLst>
              <a:ext uri="{FF2B5EF4-FFF2-40B4-BE49-F238E27FC236}">
                <a16:creationId xmlns:a16="http://schemas.microsoft.com/office/drawing/2014/main" id="{7068C0DF-CCBB-4D2A-8F59-0E8CF1A72D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76" name="think-cell Slide" r:id="rId7" imgW="425" imgH="424" progId="TCLayout.ActiveDocument.1">
                  <p:embed/>
                </p:oleObj>
              </mc:Choice>
              <mc:Fallback>
                <p:oleObj name="think-cell Slide" r:id="rId7" imgW="425" imgH="424" progId="TCLayout.ActiveDocument.1">
                  <p:embed/>
                  <p:pic>
                    <p:nvPicPr>
                      <p:cNvPr id="13" name="Object 12" hidden="1">
                        <a:extLst>
                          <a:ext uri="{FF2B5EF4-FFF2-40B4-BE49-F238E27FC236}">
                            <a16:creationId xmlns:a16="http://schemas.microsoft.com/office/drawing/2014/main" id="{7068C0DF-CCBB-4D2A-8F59-0E8CF1A72D5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1" name="Text Placeholder 3">
            <a:extLst>
              <a:ext uri="{FF2B5EF4-FFF2-40B4-BE49-F238E27FC236}">
                <a16:creationId xmlns:a16="http://schemas.microsoft.com/office/drawing/2014/main" id="{B6E41A89-83FE-461C-8182-9C632C1DE34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39" name="Text Placeholder 3">
            <a:extLst>
              <a:ext uri="{FF2B5EF4-FFF2-40B4-BE49-F238E27FC236}">
                <a16:creationId xmlns:a16="http://schemas.microsoft.com/office/drawing/2014/main" id="{9B96367B-7E84-4EF8-A859-D08EC3CE6F08}"/>
              </a:ext>
            </a:extLst>
          </p:cNvPr>
          <p:cNvSpPr txBox="1">
            <a:spLocks/>
          </p:cNvSpPr>
          <p:nvPr/>
        </p:nvSpPr>
        <p:spPr>
          <a:xfrm>
            <a:off x="930316" y="1441167"/>
            <a:ext cx="3434400" cy="227571"/>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sz="1200" b="0" dirty="0">
              <a:solidFill>
                <a:schemeClr val="tx1">
                  <a:lumMod val="65000"/>
                  <a:lumOff val="35000"/>
                </a:schemeClr>
              </a:solidFill>
              <a:ea typeface="Cambria" panose="02040503050406030204" pitchFamily="18" charset="0"/>
            </a:endParaRPr>
          </a:p>
        </p:txBody>
      </p:sp>
      <p:sp>
        <p:nvSpPr>
          <p:cNvPr id="46" name="Freeform: Shape 45">
            <a:extLst>
              <a:ext uri="{FF2B5EF4-FFF2-40B4-BE49-F238E27FC236}">
                <a16:creationId xmlns:a16="http://schemas.microsoft.com/office/drawing/2014/main" id="{8E5C9AE9-8A50-4272-B507-CAF2C21810AB}"/>
              </a:ext>
            </a:extLst>
          </p:cNvPr>
          <p:cNvSpPr/>
          <p:nvPr/>
        </p:nvSpPr>
        <p:spPr>
          <a:xfrm>
            <a:off x="3255734" y="2310714"/>
            <a:ext cx="236580" cy="405679"/>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
        <p:nvSpPr>
          <p:cNvPr id="50" name="Getal 1">
            <a:extLst>
              <a:ext uri="{FF2B5EF4-FFF2-40B4-BE49-F238E27FC236}">
                <a16:creationId xmlns:a16="http://schemas.microsoft.com/office/drawing/2014/main" id="{058F9EB3-6174-4074-9701-19C61EF0A5AC}"/>
              </a:ext>
            </a:extLst>
          </p:cNvPr>
          <p:cNvSpPr txBox="1">
            <a:spLocks/>
          </p:cNvSpPr>
          <p:nvPr/>
        </p:nvSpPr>
        <p:spPr>
          <a:xfrm>
            <a:off x="810337"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51" name="Getal 1">
            <a:extLst>
              <a:ext uri="{FF2B5EF4-FFF2-40B4-BE49-F238E27FC236}">
                <a16:creationId xmlns:a16="http://schemas.microsoft.com/office/drawing/2014/main" id="{E3D96DFD-09A5-457C-8F22-1747A23FBB16}"/>
              </a:ext>
            </a:extLst>
          </p:cNvPr>
          <p:cNvSpPr txBox="1">
            <a:spLocks/>
          </p:cNvSpPr>
          <p:nvPr/>
        </p:nvSpPr>
        <p:spPr>
          <a:xfrm>
            <a:off x="1477354" y="5989241"/>
            <a:ext cx="53832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Laag 20%</a:t>
            </a:r>
          </a:p>
          <a:p>
            <a:pPr marL="0" indent="0" algn="ctr"/>
            <a:r>
              <a:rPr lang="nl-NL" sz="600" b="0" i="0" u="none" strike="noStrike" dirty="0">
                <a:solidFill>
                  <a:srgbClr val="000000"/>
                </a:solidFill>
                <a:effectLst/>
                <a:latin typeface="+mj-lt"/>
              </a:rPr>
              <a:t>€18 tot €24k</a:t>
            </a:r>
            <a:endParaRPr lang="nl-NL" sz="600" b="0" dirty="0">
              <a:solidFill>
                <a:schemeClr val="tx1"/>
              </a:solidFill>
            </a:endParaRPr>
          </a:p>
        </p:txBody>
      </p:sp>
      <p:sp>
        <p:nvSpPr>
          <p:cNvPr id="52" name="Getal 1">
            <a:extLst>
              <a:ext uri="{FF2B5EF4-FFF2-40B4-BE49-F238E27FC236}">
                <a16:creationId xmlns:a16="http://schemas.microsoft.com/office/drawing/2014/main" id="{ABEFF963-8E84-40A8-B27C-837F72E4D5C8}"/>
              </a:ext>
            </a:extLst>
          </p:cNvPr>
          <p:cNvSpPr txBox="1">
            <a:spLocks/>
          </p:cNvSpPr>
          <p:nvPr/>
        </p:nvSpPr>
        <p:spPr>
          <a:xfrm>
            <a:off x="2050431" y="5989241"/>
            <a:ext cx="715004"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Midden 20%</a:t>
            </a:r>
          </a:p>
          <a:p>
            <a:pPr marL="0" indent="0" algn="ctr"/>
            <a:r>
              <a:rPr lang="nl-NL" sz="600" b="0" i="0" u="none" strike="noStrike" dirty="0">
                <a:solidFill>
                  <a:srgbClr val="000000"/>
                </a:solidFill>
                <a:effectLst/>
                <a:latin typeface="+mj-lt"/>
              </a:rPr>
              <a:t>€24 tot €31k</a:t>
            </a:r>
            <a:endParaRPr lang="nl-NL" sz="600" b="0" dirty="0">
              <a:solidFill>
                <a:schemeClr val="tx1"/>
              </a:solidFill>
            </a:endParaRPr>
          </a:p>
        </p:txBody>
      </p:sp>
      <p:sp>
        <p:nvSpPr>
          <p:cNvPr id="53" name="Getal 1">
            <a:extLst>
              <a:ext uri="{FF2B5EF4-FFF2-40B4-BE49-F238E27FC236}">
                <a16:creationId xmlns:a16="http://schemas.microsoft.com/office/drawing/2014/main" id="{AF9F7BF0-124F-4D5F-AF7C-6B4EB0152001}"/>
              </a:ext>
            </a:extLst>
          </p:cNvPr>
          <p:cNvSpPr txBox="1">
            <a:spLocks/>
          </p:cNvSpPr>
          <p:nvPr/>
        </p:nvSpPr>
        <p:spPr>
          <a:xfrm>
            <a:off x="2800186" y="5989241"/>
            <a:ext cx="540120"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Hoog 20%</a:t>
            </a:r>
          </a:p>
          <a:p>
            <a:pPr marL="0" indent="0" algn="ctr"/>
            <a:r>
              <a:rPr lang="nl-NL" sz="600" b="0" i="0" u="none" strike="noStrike" dirty="0">
                <a:solidFill>
                  <a:srgbClr val="000000"/>
                </a:solidFill>
                <a:effectLst/>
                <a:latin typeface="+mj-lt"/>
              </a:rPr>
              <a:t>€31 tot €40k</a:t>
            </a:r>
            <a:endParaRPr lang="nl-NL" sz="600" b="0" dirty="0">
              <a:solidFill>
                <a:schemeClr val="tx1"/>
              </a:solidFill>
            </a:endParaRPr>
          </a:p>
        </p:txBody>
      </p:sp>
      <p:sp>
        <p:nvSpPr>
          <p:cNvPr id="54" name="Getal 1">
            <a:extLst>
              <a:ext uri="{FF2B5EF4-FFF2-40B4-BE49-F238E27FC236}">
                <a16:creationId xmlns:a16="http://schemas.microsoft.com/office/drawing/2014/main" id="{969A95AC-F1DB-4E3B-8D25-588B91B93E85}"/>
              </a:ext>
            </a:extLst>
          </p:cNvPr>
          <p:cNvSpPr txBox="1">
            <a:spLocks/>
          </p:cNvSpPr>
          <p:nvPr/>
        </p:nvSpPr>
        <p:spPr>
          <a:xfrm>
            <a:off x="3375058"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grpSp>
        <p:nvGrpSpPr>
          <p:cNvPr id="8" name="Group 7">
            <a:extLst>
              <a:ext uri="{FF2B5EF4-FFF2-40B4-BE49-F238E27FC236}">
                <a16:creationId xmlns:a16="http://schemas.microsoft.com/office/drawing/2014/main" id="{C9D49B50-606B-4B22-A95B-68F02DAFF724}"/>
              </a:ext>
            </a:extLst>
          </p:cNvPr>
          <p:cNvGrpSpPr/>
          <p:nvPr/>
        </p:nvGrpSpPr>
        <p:grpSpPr>
          <a:xfrm>
            <a:off x="4379710" y="1446771"/>
            <a:ext cx="1701934" cy="729703"/>
            <a:chOff x="4624369" y="1446771"/>
            <a:chExt cx="1701934" cy="729703"/>
          </a:xfrm>
        </p:grpSpPr>
        <p:grpSp>
          <p:nvGrpSpPr>
            <p:cNvPr id="10" name="Graphic 8" descr="Group of men with solid fill">
              <a:extLst>
                <a:ext uri="{FF2B5EF4-FFF2-40B4-BE49-F238E27FC236}">
                  <a16:creationId xmlns:a16="http://schemas.microsoft.com/office/drawing/2014/main" id="{B7E0C5AA-4911-4C41-A9BA-A89347FFC76A}"/>
                </a:ext>
              </a:extLst>
            </p:cNvPr>
            <p:cNvGrpSpPr/>
            <p:nvPr/>
          </p:nvGrpSpPr>
          <p:grpSpPr>
            <a:xfrm>
              <a:off x="4624369" y="1707621"/>
              <a:ext cx="215074" cy="468853"/>
              <a:chOff x="5927393" y="3059430"/>
              <a:chExt cx="339060" cy="739139"/>
            </a:xfrm>
            <a:solidFill>
              <a:srgbClr val="EC6224"/>
            </a:solidFill>
          </p:grpSpPr>
          <p:sp>
            <p:nvSpPr>
              <p:cNvPr id="16" name="Freeform: Shape 15">
                <a:extLst>
                  <a:ext uri="{FF2B5EF4-FFF2-40B4-BE49-F238E27FC236}">
                    <a16:creationId xmlns:a16="http://schemas.microsoft.com/office/drawing/2014/main" id="{8706A9BD-CD28-4B88-9C04-6F2E2818AA2C}"/>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lIns="0" tIns="0" rIns="0" bIns="0" rtlCol="0" anchor="t"/>
              <a:lstStyle/>
              <a:p>
                <a:endParaRPr lang="nl-NL"/>
              </a:p>
            </p:txBody>
          </p:sp>
          <p:sp>
            <p:nvSpPr>
              <p:cNvPr id="17" name="Freeform: Shape 16">
                <a:extLst>
                  <a:ext uri="{FF2B5EF4-FFF2-40B4-BE49-F238E27FC236}">
                    <a16:creationId xmlns:a16="http://schemas.microsoft.com/office/drawing/2014/main" id="{D85CDF99-F986-4C04-894B-07DD208E0EAB}"/>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lIns="0" tIns="0" rIns="0" bIns="0" rtlCol="0" anchor="t"/>
              <a:lstStyle/>
              <a:p>
                <a:endParaRPr lang="nl-NL"/>
              </a:p>
            </p:txBody>
          </p:sp>
        </p:grpSp>
        <p:sp>
          <p:nvSpPr>
            <p:cNvPr id="87" name="Rectangle: Rounded Corners 86">
              <a:extLst>
                <a:ext uri="{FF2B5EF4-FFF2-40B4-BE49-F238E27FC236}">
                  <a16:creationId xmlns:a16="http://schemas.microsoft.com/office/drawing/2014/main" id="{B507F365-85F4-4672-A1B1-E93F22BA240F}"/>
                </a:ext>
              </a:extLst>
            </p:cNvPr>
            <p:cNvSpPr/>
            <p:nvPr/>
          </p:nvSpPr>
          <p:spPr>
            <a:xfrm>
              <a:off x="4624369" y="1446771"/>
              <a:ext cx="1701934"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100" b="1" dirty="0">
                  <a:solidFill>
                    <a:schemeClr val="tx1"/>
                  </a:solidFill>
                  <a:ea typeface="+mj-ea"/>
                  <a:cs typeface="+mj-cs"/>
                </a:rPr>
                <a:t>Eenpersoonshuishouden</a:t>
              </a:r>
              <a:endParaRPr lang="nl-NL" sz="1050" b="1" dirty="0">
                <a:solidFill>
                  <a:schemeClr val="tx1"/>
                </a:solidFill>
                <a:ea typeface="+mj-ea"/>
                <a:cs typeface="+mj-cs"/>
              </a:endParaRPr>
            </a:p>
          </p:txBody>
        </p:sp>
      </p:grpSp>
      <p:grpSp>
        <p:nvGrpSpPr>
          <p:cNvPr id="3" name="Group 2">
            <a:extLst>
              <a:ext uri="{FF2B5EF4-FFF2-40B4-BE49-F238E27FC236}">
                <a16:creationId xmlns:a16="http://schemas.microsoft.com/office/drawing/2014/main" id="{3333F81D-0C7C-4A79-AC76-E1A4E325EAB0}"/>
              </a:ext>
            </a:extLst>
          </p:cNvPr>
          <p:cNvGrpSpPr/>
          <p:nvPr/>
        </p:nvGrpSpPr>
        <p:grpSpPr>
          <a:xfrm>
            <a:off x="6823744" y="1446771"/>
            <a:ext cx="1101160" cy="743989"/>
            <a:chOff x="6457984" y="1446771"/>
            <a:chExt cx="1101160" cy="743989"/>
          </a:xfrm>
        </p:grpSpPr>
        <p:grpSp>
          <p:nvGrpSpPr>
            <p:cNvPr id="7" name="Group 6">
              <a:extLst>
                <a:ext uri="{FF2B5EF4-FFF2-40B4-BE49-F238E27FC236}">
                  <a16:creationId xmlns:a16="http://schemas.microsoft.com/office/drawing/2014/main" id="{384DE9C9-83A6-4BB9-9AB9-0FD58851015E}"/>
                </a:ext>
              </a:extLst>
            </p:cNvPr>
            <p:cNvGrpSpPr/>
            <p:nvPr/>
          </p:nvGrpSpPr>
          <p:grpSpPr>
            <a:xfrm>
              <a:off x="6457984" y="1721907"/>
              <a:ext cx="409277" cy="468853"/>
              <a:chOff x="6792644" y="1647952"/>
              <a:chExt cx="409277" cy="468853"/>
            </a:xfrm>
          </p:grpSpPr>
          <p:grpSp>
            <p:nvGrpSpPr>
              <p:cNvPr id="56" name="Graphic 8" descr="Group of men with solid fill">
                <a:extLst>
                  <a:ext uri="{FF2B5EF4-FFF2-40B4-BE49-F238E27FC236}">
                    <a16:creationId xmlns:a16="http://schemas.microsoft.com/office/drawing/2014/main" id="{781C5B3F-ADFE-4A31-89DC-5C8007BE22F3}"/>
                  </a:ext>
                </a:extLst>
              </p:cNvPr>
              <p:cNvGrpSpPr/>
              <p:nvPr/>
            </p:nvGrpSpPr>
            <p:grpSpPr>
              <a:xfrm>
                <a:off x="6792644" y="1647952"/>
                <a:ext cx="215074" cy="468853"/>
                <a:chOff x="5927393" y="3059430"/>
                <a:chExt cx="339060" cy="739139"/>
              </a:xfrm>
              <a:solidFill>
                <a:srgbClr val="EC6224"/>
              </a:solidFill>
            </p:grpSpPr>
            <p:sp>
              <p:nvSpPr>
                <p:cNvPr id="57" name="Freeform: Shape 56">
                  <a:extLst>
                    <a:ext uri="{FF2B5EF4-FFF2-40B4-BE49-F238E27FC236}">
                      <a16:creationId xmlns:a16="http://schemas.microsoft.com/office/drawing/2014/main" id="{45618BBE-D726-4FC0-A0BB-5F135DB0342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58" name="Freeform: Shape 57">
                  <a:extLst>
                    <a:ext uri="{FF2B5EF4-FFF2-40B4-BE49-F238E27FC236}">
                      <a16:creationId xmlns:a16="http://schemas.microsoft.com/office/drawing/2014/main" id="{A628BAE2-AE28-45DC-9448-BC5318697F8C}"/>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59" name="Graphic 8" descr="Group of men with solid fill">
                <a:extLst>
                  <a:ext uri="{FF2B5EF4-FFF2-40B4-BE49-F238E27FC236}">
                    <a16:creationId xmlns:a16="http://schemas.microsoft.com/office/drawing/2014/main" id="{3486A48E-CF78-4C7B-A698-FE445B6FC314}"/>
                  </a:ext>
                </a:extLst>
              </p:cNvPr>
              <p:cNvGrpSpPr/>
              <p:nvPr/>
            </p:nvGrpSpPr>
            <p:grpSpPr>
              <a:xfrm>
                <a:off x="7038990" y="1761622"/>
                <a:ext cx="162931" cy="355183"/>
                <a:chOff x="5927393" y="3059430"/>
                <a:chExt cx="339060" cy="739139"/>
              </a:xfrm>
              <a:solidFill>
                <a:srgbClr val="EC6224"/>
              </a:solidFill>
            </p:grpSpPr>
            <p:sp>
              <p:nvSpPr>
                <p:cNvPr id="60" name="Freeform: Shape 59">
                  <a:extLst>
                    <a:ext uri="{FF2B5EF4-FFF2-40B4-BE49-F238E27FC236}">
                      <a16:creationId xmlns:a16="http://schemas.microsoft.com/office/drawing/2014/main" id="{A120FB9B-EF1B-48D6-BA81-7AF751B00420}"/>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1" name="Freeform: Shape 60">
                  <a:extLst>
                    <a:ext uri="{FF2B5EF4-FFF2-40B4-BE49-F238E27FC236}">
                      <a16:creationId xmlns:a16="http://schemas.microsoft.com/office/drawing/2014/main" id="{884E7E40-8774-40FF-BAEA-C049C2A8FEC6}"/>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8" name="Rectangle: Rounded Corners 87">
              <a:extLst>
                <a:ext uri="{FF2B5EF4-FFF2-40B4-BE49-F238E27FC236}">
                  <a16:creationId xmlns:a16="http://schemas.microsoft.com/office/drawing/2014/main" id="{2FD4E9AD-8A7B-46CB-87D0-210B9690FF0C}"/>
                </a:ext>
              </a:extLst>
            </p:cNvPr>
            <p:cNvSpPr/>
            <p:nvPr/>
          </p:nvSpPr>
          <p:spPr>
            <a:xfrm>
              <a:off x="6457984"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Eenoudergezin</a:t>
              </a:r>
            </a:p>
          </p:txBody>
        </p:sp>
      </p:grpSp>
      <p:grpSp>
        <p:nvGrpSpPr>
          <p:cNvPr id="11" name="Group 10">
            <a:extLst>
              <a:ext uri="{FF2B5EF4-FFF2-40B4-BE49-F238E27FC236}">
                <a16:creationId xmlns:a16="http://schemas.microsoft.com/office/drawing/2014/main" id="{BE58C37D-10CC-43CF-AB80-65A992D87407}"/>
              </a:ext>
            </a:extLst>
          </p:cNvPr>
          <p:cNvGrpSpPr/>
          <p:nvPr/>
        </p:nvGrpSpPr>
        <p:grpSpPr>
          <a:xfrm>
            <a:off x="8151571" y="1446771"/>
            <a:ext cx="1331059" cy="743989"/>
            <a:chOff x="8246321" y="1446771"/>
            <a:chExt cx="1331059" cy="743989"/>
          </a:xfrm>
        </p:grpSpPr>
        <p:grpSp>
          <p:nvGrpSpPr>
            <p:cNvPr id="5" name="Group 4">
              <a:extLst>
                <a:ext uri="{FF2B5EF4-FFF2-40B4-BE49-F238E27FC236}">
                  <a16:creationId xmlns:a16="http://schemas.microsoft.com/office/drawing/2014/main" id="{DAFAA6B6-6026-42A7-A631-FC93C51A40DD}"/>
                </a:ext>
              </a:extLst>
            </p:cNvPr>
            <p:cNvGrpSpPr/>
            <p:nvPr/>
          </p:nvGrpSpPr>
          <p:grpSpPr>
            <a:xfrm>
              <a:off x="8246322" y="1721907"/>
              <a:ext cx="735898" cy="468853"/>
              <a:chOff x="8113156" y="1647952"/>
              <a:chExt cx="735898" cy="468853"/>
            </a:xfrm>
          </p:grpSpPr>
          <p:grpSp>
            <p:nvGrpSpPr>
              <p:cNvPr id="62" name="Graphic 8" descr="Group of men with solid fill">
                <a:extLst>
                  <a:ext uri="{FF2B5EF4-FFF2-40B4-BE49-F238E27FC236}">
                    <a16:creationId xmlns:a16="http://schemas.microsoft.com/office/drawing/2014/main" id="{1F3B9AF6-BA2B-4884-9513-B7949F105CC6}"/>
                  </a:ext>
                </a:extLst>
              </p:cNvPr>
              <p:cNvGrpSpPr/>
              <p:nvPr/>
            </p:nvGrpSpPr>
            <p:grpSpPr>
              <a:xfrm>
                <a:off x="8113156" y="1647952"/>
                <a:ext cx="215074" cy="468853"/>
                <a:chOff x="5927393" y="3059430"/>
                <a:chExt cx="339060" cy="739139"/>
              </a:xfrm>
              <a:solidFill>
                <a:srgbClr val="EC6224"/>
              </a:solidFill>
            </p:grpSpPr>
            <p:sp>
              <p:nvSpPr>
                <p:cNvPr id="63" name="Freeform: Shape 62">
                  <a:extLst>
                    <a:ext uri="{FF2B5EF4-FFF2-40B4-BE49-F238E27FC236}">
                      <a16:creationId xmlns:a16="http://schemas.microsoft.com/office/drawing/2014/main" id="{0E42A0DC-34DD-4A1F-ACEF-A7BACBE8355F}"/>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4" name="Freeform: Shape 63">
                  <a:extLst>
                    <a:ext uri="{FF2B5EF4-FFF2-40B4-BE49-F238E27FC236}">
                      <a16:creationId xmlns:a16="http://schemas.microsoft.com/office/drawing/2014/main" id="{3E37487A-3D62-4FB4-9274-6BA7DCBCB6D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5" name="Graphic 8" descr="Group of men with solid fill">
                <a:extLst>
                  <a:ext uri="{FF2B5EF4-FFF2-40B4-BE49-F238E27FC236}">
                    <a16:creationId xmlns:a16="http://schemas.microsoft.com/office/drawing/2014/main" id="{77535C4F-E695-4B70-BC4B-923BB86D7A4A}"/>
                  </a:ext>
                </a:extLst>
              </p:cNvPr>
              <p:cNvGrpSpPr/>
              <p:nvPr/>
            </p:nvGrpSpPr>
            <p:grpSpPr>
              <a:xfrm>
                <a:off x="8323807" y="1647952"/>
                <a:ext cx="215074" cy="468853"/>
                <a:chOff x="5927393" y="3059430"/>
                <a:chExt cx="339060" cy="739139"/>
              </a:xfrm>
              <a:solidFill>
                <a:srgbClr val="EC6224"/>
              </a:solidFill>
            </p:grpSpPr>
            <p:sp>
              <p:nvSpPr>
                <p:cNvPr id="66" name="Freeform: Shape 65">
                  <a:extLst>
                    <a:ext uri="{FF2B5EF4-FFF2-40B4-BE49-F238E27FC236}">
                      <a16:creationId xmlns:a16="http://schemas.microsoft.com/office/drawing/2014/main" id="{115585D5-4B0F-4250-BB57-942CAAF51BB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7" name="Freeform: Shape 66">
                  <a:extLst>
                    <a:ext uri="{FF2B5EF4-FFF2-40B4-BE49-F238E27FC236}">
                      <a16:creationId xmlns:a16="http://schemas.microsoft.com/office/drawing/2014/main" id="{C69F035E-4ED9-404E-A683-0CD11553548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8" name="Graphic 8" descr="Group of men with solid fill">
                <a:extLst>
                  <a:ext uri="{FF2B5EF4-FFF2-40B4-BE49-F238E27FC236}">
                    <a16:creationId xmlns:a16="http://schemas.microsoft.com/office/drawing/2014/main" id="{5137068D-6595-4A35-A881-AEAD3C10D8CE}"/>
                  </a:ext>
                </a:extLst>
              </p:cNvPr>
              <p:cNvGrpSpPr/>
              <p:nvPr/>
            </p:nvGrpSpPr>
            <p:grpSpPr>
              <a:xfrm>
                <a:off x="8538881" y="1761622"/>
                <a:ext cx="162931" cy="355183"/>
                <a:chOff x="5927393" y="3059430"/>
                <a:chExt cx="339060" cy="739139"/>
              </a:xfrm>
              <a:solidFill>
                <a:srgbClr val="EC6224"/>
              </a:solidFill>
            </p:grpSpPr>
            <p:sp>
              <p:nvSpPr>
                <p:cNvPr id="69" name="Freeform: Shape 68">
                  <a:extLst>
                    <a:ext uri="{FF2B5EF4-FFF2-40B4-BE49-F238E27FC236}">
                      <a16:creationId xmlns:a16="http://schemas.microsoft.com/office/drawing/2014/main" id="{1DDE8BEE-3F2F-4517-B1C4-A7CDA390C892}"/>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0" name="Freeform: Shape 69">
                  <a:extLst>
                    <a:ext uri="{FF2B5EF4-FFF2-40B4-BE49-F238E27FC236}">
                      <a16:creationId xmlns:a16="http://schemas.microsoft.com/office/drawing/2014/main" id="{2106EB23-4B47-4B31-90E3-C491D0C4F7A0}"/>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1" name="Graphic 8" descr="Group of men with solid fill">
                <a:extLst>
                  <a:ext uri="{FF2B5EF4-FFF2-40B4-BE49-F238E27FC236}">
                    <a16:creationId xmlns:a16="http://schemas.microsoft.com/office/drawing/2014/main" id="{B56EC923-04B7-436A-BDDF-9015F69FC8A6}"/>
                  </a:ext>
                </a:extLst>
              </p:cNvPr>
              <p:cNvGrpSpPr/>
              <p:nvPr/>
            </p:nvGrpSpPr>
            <p:grpSpPr>
              <a:xfrm>
                <a:off x="8686123" y="1761622"/>
                <a:ext cx="162931" cy="355183"/>
                <a:chOff x="5927393" y="3059430"/>
                <a:chExt cx="339060" cy="739139"/>
              </a:xfrm>
              <a:solidFill>
                <a:srgbClr val="EC6224"/>
              </a:solidFill>
            </p:grpSpPr>
            <p:sp>
              <p:nvSpPr>
                <p:cNvPr id="72" name="Freeform: Shape 71">
                  <a:extLst>
                    <a:ext uri="{FF2B5EF4-FFF2-40B4-BE49-F238E27FC236}">
                      <a16:creationId xmlns:a16="http://schemas.microsoft.com/office/drawing/2014/main" id="{10DBB1F6-27C8-4693-99C1-8FBF29780C1D}"/>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3" name="Freeform: Shape 72">
                  <a:extLst>
                    <a:ext uri="{FF2B5EF4-FFF2-40B4-BE49-F238E27FC236}">
                      <a16:creationId xmlns:a16="http://schemas.microsoft.com/office/drawing/2014/main" id="{352836B3-D359-4113-B3DB-EAA2E2A3595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9" name="Rectangle: Rounded Corners 88">
              <a:extLst>
                <a:ext uri="{FF2B5EF4-FFF2-40B4-BE49-F238E27FC236}">
                  <a16:creationId xmlns:a16="http://schemas.microsoft.com/office/drawing/2014/main" id="{904FDDAA-2733-4582-A73A-9B0F6B4F9B83}"/>
                </a:ext>
              </a:extLst>
            </p:cNvPr>
            <p:cNvSpPr/>
            <p:nvPr/>
          </p:nvSpPr>
          <p:spPr>
            <a:xfrm>
              <a:off x="8246321" y="1446771"/>
              <a:ext cx="1331059"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met kind(eren)</a:t>
              </a:r>
            </a:p>
          </p:txBody>
        </p:sp>
      </p:grpSp>
      <p:grpSp>
        <p:nvGrpSpPr>
          <p:cNvPr id="9" name="Group 8">
            <a:extLst>
              <a:ext uri="{FF2B5EF4-FFF2-40B4-BE49-F238E27FC236}">
                <a16:creationId xmlns:a16="http://schemas.microsoft.com/office/drawing/2014/main" id="{45403621-5838-4CC4-AE5B-37907801B4BC}"/>
              </a:ext>
            </a:extLst>
          </p:cNvPr>
          <p:cNvGrpSpPr/>
          <p:nvPr/>
        </p:nvGrpSpPr>
        <p:grpSpPr>
          <a:xfrm>
            <a:off x="10254909" y="1446771"/>
            <a:ext cx="1101160" cy="743989"/>
            <a:chOff x="10019543" y="1446771"/>
            <a:chExt cx="1101160" cy="743989"/>
          </a:xfrm>
        </p:grpSpPr>
        <p:grpSp>
          <p:nvGrpSpPr>
            <p:cNvPr id="2" name="Group 1">
              <a:extLst>
                <a:ext uri="{FF2B5EF4-FFF2-40B4-BE49-F238E27FC236}">
                  <a16:creationId xmlns:a16="http://schemas.microsoft.com/office/drawing/2014/main" id="{A7CDE08E-6F62-4F0E-BE18-E89541E21A04}"/>
                </a:ext>
              </a:extLst>
            </p:cNvPr>
            <p:cNvGrpSpPr/>
            <p:nvPr/>
          </p:nvGrpSpPr>
          <p:grpSpPr>
            <a:xfrm>
              <a:off x="10019543" y="1721907"/>
              <a:ext cx="439873" cy="468853"/>
              <a:chOff x="10288374" y="1647952"/>
              <a:chExt cx="439873" cy="468853"/>
            </a:xfrm>
          </p:grpSpPr>
          <p:grpSp>
            <p:nvGrpSpPr>
              <p:cNvPr id="74" name="Graphic 8" descr="Group of men with solid fill">
                <a:extLst>
                  <a:ext uri="{FF2B5EF4-FFF2-40B4-BE49-F238E27FC236}">
                    <a16:creationId xmlns:a16="http://schemas.microsoft.com/office/drawing/2014/main" id="{3B226701-A6CC-4650-A5B6-E6942ABDCA26}"/>
                  </a:ext>
                </a:extLst>
              </p:cNvPr>
              <p:cNvGrpSpPr/>
              <p:nvPr/>
            </p:nvGrpSpPr>
            <p:grpSpPr>
              <a:xfrm>
                <a:off x="10288374" y="1647952"/>
                <a:ext cx="215074" cy="468853"/>
                <a:chOff x="5927393" y="3059430"/>
                <a:chExt cx="339060" cy="739139"/>
              </a:xfrm>
              <a:solidFill>
                <a:srgbClr val="EC6224"/>
              </a:solidFill>
            </p:grpSpPr>
            <p:sp>
              <p:nvSpPr>
                <p:cNvPr id="75" name="Freeform: Shape 74">
                  <a:extLst>
                    <a:ext uri="{FF2B5EF4-FFF2-40B4-BE49-F238E27FC236}">
                      <a16:creationId xmlns:a16="http://schemas.microsoft.com/office/drawing/2014/main" id="{D36BB672-C847-4E22-97C1-0E1D9422577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6" name="Freeform: Shape 75">
                  <a:extLst>
                    <a:ext uri="{FF2B5EF4-FFF2-40B4-BE49-F238E27FC236}">
                      <a16:creationId xmlns:a16="http://schemas.microsoft.com/office/drawing/2014/main" id="{6646C64E-6957-4FDF-B47D-60E729CBC1CA}"/>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7" name="Graphic 8" descr="Group of men with solid fill">
                <a:extLst>
                  <a:ext uri="{FF2B5EF4-FFF2-40B4-BE49-F238E27FC236}">
                    <a16:creationId xmlns:a16="http://schemas.microsoft.com/office/drawing/2014/main" id="{30333D00-8B37-43E7-801E-A784E0ADA440}"/>
                  </a:ext>
                </a:extLst>
              </p:cNvPr>
              <p:cNvGrpSpPr/>
              <p:nvPr/>
            </p:nvGrpSpPr>
            <p:grpSpPr>
              <a:xfrm>
                <a:off x="10513173" y="1647952"/>
                <a:ext cx="215074" cy="468853"/>
                <a:chOff x="5927393" y="3059430"/>
                <a:chExt cx="339060" cy="739139"/>
              </a:xfrm>
              <a:solidFill>
                <a:srgbClr val="EC6224"/>
              </a:solidFill>
            </p:grpSpPr>
            <p:sp>
              <p:nvSpPr>
                <p:cNvPr id="78" name="Freeform: Shape 77">
                  <a:extLst>
                    <a:ext uri="{FF2B5EF4-FFF2-40B4-BE49-F238E27FC236}">
                      <a16:creationId xmlns:a16="http://schemas.microsoft.com/office/drawing/2014/main" id="{6AB39A68-97EB-4FA7-8685-9A0A02099EEE}"/>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84AF9085-93C0-47E1-B1F5-00B3B10B2B3F}"/>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90" name="Rectangle: Rounded Corners 89">
              <a:extLst>
                <a:ext uri="{FF2B5EF4-FFF2-40B4-BE49-F238E27FC236}">
                  <a16:creationId xmlns:a16="http://schemas.microsoft.com/office/drawing/2014/main" id="{64B2F0D7-44D8-4285-9891-87C126A8CDC6}"/>
                </a:ext>
              </a:extLst>
            </p:cNvPr>
            <p:cNvSpPr/>
            <p:nvPr/>
          </p:nvSpPr>
          <p:spPr>
            <a:xfrm>
              <a:off x="10019543"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zonder kind</a:t>
              </a:r>
            </a:p>
          </p:txBody>
        </p:sp>
      </p:grpSp>
      <p:sp>
        <p:nvSpPr>
          <p:cNvPr id="118" name="Freeform: Shape 117">
            <a:extLst>
              <a:ext uri="{FF2B5EF4-FFF2-40B4-BE49-F238E27FC236}">
                <a16:creationId xmlns:a16="http://schemas.microsoft.com/office/drawing/2014/main" id="{388B5D9D-33C2-48B9-80E5-3914DB129EAB}"/>
              </a:ext>
            </a:extLst>
          </p:cNvPr>
          <p:cNvSpPr/>
          <p:nvPr/>
        </p:nvSpPr>
        <p:spPr>
          <a:xfrm flipH="1">
            <a:off x="4584971" y="2481220"/>
            <a:ext cx="236580" cy="607314"/>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t"/>
          <a:lstStyle/>
          <a:p>
            <a:pPr algn="ctr"/>
            <a:endParaRPr lang="nl-NL"/>
          </a:p>
        </p:txBody>
      </p:sp>
      <p:sp>
        <p:nvSpPr>
          <p:cNvPr id="96" name="Text Placeholder 15">
            <a:extLst>
              <a:ext uri="{FF2B5EF4-FFF2-40B4-BE49-F238E27FC236}">
                <a16:creationId xmlns:a16="http://schemas.microsoft.com/office/drawing/2014/main" id="{C39BB732-9FF2-4DFF-886A-FA9356AFF630}"/>
              </a:ext>
            </a:extLst>
          </p:cNvPr>
          <p:cNvSpPr txBox="1">
            <a:spLocks/>
          </p:cNvSpPr>
          <p:nvPr/>
        </p:nvSpPr>
        <p:spPr>
          <a:xfrm>
            <a:off x="672305"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Deze inkomensverdeling is </a:t>
            </a:r>
            <a:r>
              <a:rPr lang="nl-NL" dirty="0" err="1"/>
              <a:t>obv</a:t>
            </a:r>
            <a:r>
              <a:rPr lang="nl-NL" dirty="0"/>
              <a:t> het gestandaardiseerd inkomen, 2019. 2   Het huishoudtype ‘meervoudig overig’ is buiten beschouwing gelaten omdat het een erg klein percentage betreft. </a:t>
            </a:r>
          </a:p>
          <a:p>
            <a:pPr marL="0" indent="0">
              <a:buNone/>
            </a:pPr>
            <a:r>
              <a:rPr lang="nl-NL" dirty="0"/>
              <a:t>Bron: </a:t>
            </a:r>
            <a:r>
              <a:rPr lang="nl-NL" dirty="0">
                <a:hlinkClick r:id="rId9"/>
              </a:rPr>
              <a:t>CBS Inkomensverdeling</a:t>
            </a:r>
            <a:r>
              <a:rPr lang="nl-NL" dirty="0"/>
              <a:t>; </a:t>
            </a:r>
            <a:r>
              <a:rPr lang="nl-NL" dirty="0" err="1"/>
              <a:t>it’s</a:t>
            </a:r>
            <a:r>
              <a:rPr lang="nl-NL" dirty="0"/>
              <a:t> public analyse </a:t>
            </a:r>
          </a:p>
        </p:txBody>
      </p:sp>
      <p:cxnSp>
        <p:nvCxnSpPr>
          <p:cNvPr id="18" name="Straight Arrow Connector 17">
            <a:extLst>
              <a:ext uri="{FF2B5EF4-FFF2-40B4-BE49-F238E27FC236}">
                <a16:creationId xmlns:a16="http://schemas.microsoft.com/office/drawing/2014/main" id="{CDC7ACAF-E4B1-48E2-A7A9-9BBD64592AB0}"/>
              </a:ext>
            </a:extLst>
          </p:cNvPr>
          <p:cNvCxnSpPr>
            <a:cxnSpLocks/>
          </p:cNvCxnSpPr>
          <p:nvPr/>
        </p:nvCxnSpPr>
        <p:spPr>
          <a:xfrm>
            <a:off x="4365625" y="5791188"/>
            <a:ext cx="2260600"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B5C51D6-3058-4EA6-A379-A72B7A1C32B3}"/>
              </a:ext>
            </a:extLst>
          </p:cNvPr>
          <p:cNvSpPr txBox="1"/>
          <p:nvPr/>
        </p:nvSpPr>
        <p:spPr>
          <a:xfrm>
            <a:off x="4516801" y="5304492"/>
            <a:ext cx="1990722" cy="451684"/>
          </a:xfrm>
          <a:prstGeom prst="rect">
            <a:avLst/>
          </a:prstGeom>
        </p:spPr>
        <p:txBody>
          <a:bodyPr vert="horz" wrap="square" lIns="91440" tIns="45720" rIns="91440" bIns="45720" rtlCol="0">
            <a:noAutofit/>
          </a:bodyPr>
          <a:lstStyle/>
          <a:p>
            <a:pPr marL="0" indent="0" algn="l">
              <a:buNone/>
            </a:pPr>
            <a:r>
              <a:rPr lang="nl-NL" sz="1100" noProof="0" dirty="0"/>
              <a:t>36% van de huishoudens in NL zijn eenpersoonshuishoudens</a:t>
            </a:r>
          </a:p>
        </p:txBody>
      </p:sp>
      <p:sp>
        <p:nvSpPr>
          <p:cNvPr id="82" name="Getal 1">
            <a:extLst>
              <a:ext uri="{FF2B5EF4-FFF2-40B4-BE49-F238E27FC236}">
                <a16:creationId xmlns:a16="http://schemas.microsoft.com/office/drawing/2014/main" id="{3DE73F9E-5B12-435B-9D85-E654A5CD8B5F}"/>
              </a:ext>
            </a:extLst>
          </p:cNvPr>
          <p:cNvSpPr txBox="1">
            <a:spLocks/>
          </p:cNvSpPr>
          <p:nvPr/>
        </p:nvSpPr>
        <p:spPr>
          <a:xfrm>
            <a:off x="4380655"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95" name="Getal 1">
            <a:extLst>
              <a:ext uri="{FF2B5EF4-FFF2-40B4-BE49-F238E27FC236}">
                <a16:creationId xmlns:a16="http://schemas.microsoft.com/office/drawing/2014/main" id="{6149D337-4D7D-4928-92EA-1B0A6C94E180}"/>
              </a:ext>
            </a:extLst>
          </p:cNvPr>
          <p:cNvSpPr txBox="1">
            <a:spLocks/>
          </p:cNvSpPr>
          <p:nvPr/>
        </p:nvSpPr>
        <p:spPr>
          <a:xfrm>
            <a:off x="6197660"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cxnSp>
        <p:nvCxnSpPr>
          <p:cNvPr id="97" name="Straight Arrow Connector 96">
            <a:extLst>
              <a:ext uri="{FF2B5EF4-FFF2-40B4-BE49-F238E27FC236}">
                <a16:creationId xmlns:a16="http://schemas.microsoft.com/office/drawing/2014/main" id="{6004699A-6F0D-455E-9B24-05E63EBE97FA}"/>
              </a:ext>
            </a:extLst>
          </p:cNvPr>
          <p:cNvCxnSpPr>
            <a:cxnSpLocks/>
          </p:cNvCxnSpPr>
          <p:nvPr/>
        </p:nvCxnSpPr>
        <p:spPr>
          <a:xfrm>
            <a:off x="6953250" y="5791188"/>
            <a:ext cx="4857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0E8CC82-3B16-4D2F-AC8C-F21D42E3021C}"/>
              </a:ext>
            </a:extLst>
          </p:cNvPr>
          <p:cNvCxnSpPr>
            <a:cxnSpLocks/>
          </p:cNvCxnSpPr>
          <p:nvPr/>
        </p:nvCxnSpPr>
        <p:spPr>
          <a:xfrm>
            <a:off x="7766050" y="5791188"/>
            <a:ext cx="18065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Chart 40">
            <a:extLst>
              <a:ext uri="{FF2B5EF4-FFF2-40B4-BE49-F238E27FC236}">
                <a16:creationId xmlns:a16="http://schemas.microsoft.com/office/drawing/2014/main" id="{D953A357-4B3A-48AE-974E-C6564111FEF0}"/>
              </a:ext>
            </a:extLst>
          </p:cNvPr>
          <p:cNvGraphicFramePr/>
          <p:nvPr/>
        </p:nvGraphicFramePr>
        <p:xfrm>
          <a:off x="-723900" y="2836346"/>
          <a:ext cx="13830299" cy="3715760"/>
        </p:xfrm>
        <a:graphic>
          <a:graphicData uri="http://schemas.openxmlformats.org/drawingml/2006/chart">
            <c:chart xmlns:c="http://schemas.openxmlformats.org/drawingml/2006/chart" xmlns:r="http://schemas.openxmlformats.org/officeDocument/2006/relationships" r:id="rId10"/>
          </a:graphicData>
        </a:graphic>
      </p:graphicFrame>
      <p:cxnSp>
        <p:nvCxnSpPr>
          <p:cNvPr id="99" name="Straight Arrow Connector 98">
            <a:extLst>
              <a:ext uri="{FF2B5EF4-FFF2-40B4-BE49-F238E27FC236}">
                <a16:creationId xmlns:a16="http://schemas.microsoft.com/office/drawing/2014/main" id="{D5C1D8B0-5EE8-45D6-AEB5-BE6EB24EEACA}"/>
              </a:ext>
            </a:extLst>
          </p:cNvPr>
          <p:cNvCxnSpPr>
            <a:cxnSpLocks/>
          </p:cNvCxnSpPr>
          <p:nvPr/>
        </p:nvCxnSpPr>
        <p:spPr>
          <a:xfrm>
            <a:off x="9896475" y="5791188"/>
            <a:ext cx="1632746"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55FEB6D-1F8A-4D7C-A151-6D2C414C5D4A}"/>
              </a:ext>
            </a:extLst>
          </p:cNvPr>
          <p:cNvSpPr txBox="1"/>
          <p:nvPr/>
        </p:nvSpPr>
        <p:spPr>
          <a:xfrm>
            <a:off x="6816851"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8%</a:t>
            </a:r>
          </a:p>
        </p:txBody>
      </p:sp>
      <p:sp>
        <p:nvSpPr>
          <p:cNvPr id="101" name="TextBox 100">
            <a:extLst>
              <a:ext uri="{FF2B5EF4-FFF2-40B4-BE49-F238E27FC236}">
                <a16:creationId xmlns:a16="http://schemas.microsoft.com/office/drawing/2014/main" id="{AB52D0FA-A78B-4640-9D7E-6DDB36748F80}"/>
              </a:ext>
            </a:extLst>
          </p:cNvPr>
          <p:cNvSpPr txBox="1"/>
          <p:nvPr/>
        </p:nvSpPr>
        <p:spPr>
          <a:xfrm>
            <a:off x="8303489" y="5304492"/>
            <a:ext cx="713612" cy="451684"/>
          </a:xfrm>
          <a:prstGeom prst="rect">
            <a:avLst/>
          </a:prstGeom>
        </p:spPr>
        <p:txBody>
          <a:bodyPr vert="horz" wrap="square" lIns="91440" tIns="45720" rIns="91440" bIns="45720" rtlCol="0" anchor="ctr">
            <a:noAutofit/>
          </a:bodyPr>
          <a:lstStyle/>
          <a:p>
            <a:pPr marL="0" indent="0" algn="ctr">
              <a:buNone/>
            </a:pPr>
            <a:r>
              <a:rPr lang="nl-NL" sz="1100" dirty="0"/>
              <a:t>29</a:t>
            </a:r>
            <a:r>
              <a:rPr lang="nl-NL" sz="1100" noProof="0" dirty="0"/>
              <a:t>%</a:t>
            </a:r>
          </a:p>
        </p:txBody>
      </p:sp>
      <p:sp>
        <p:nvSpPr>
          <p:cNvPr id="102" name="TextBox 101">
            <a:extLst>
              <a:ext uri="{FF2B5EF4-FFF2-40B4-BE49-F238E27FC236}">
                <a16:creationId xmlns:a16="http://schemas.microsoft.com/office/drawing/2014/main" id="{9EFEE12C-1A6F-424F-9DC3-0AB6BFFA6CF0}"/>
              </a:ext>
            </a:extLst>
          </p:cNvPr>
          <p:cNvSpPr txBox="1"/>
          <p:nvPr/>
        </p:nvSpPr>
        <p:spPr>
          <a:xfrm>
            <a:off x="10414100"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26%</a:t>
            </a:r>
          </a:p>
        </p:txBody>
      </p:sp>
      <p:sp>
        <p:nvSpPr>
          <p:cNvPr id="80" name="TextBox 79">
            <a:extLst>
              <a:ext uri="{FF2B5EF4-FFF2-40B4-BE49-F238E27FC236}">
                <a16:creationId xmlns:a16="http://schemas.microsoft.com/office/drawing/2014/main" id="{0E959C66-770A-4C81-AFAE-2602A6B664A1}"/>
              </a:ext>
            </a:extLst>
          </p:cNvPr>
          <p:cNvSpPr txBox="1"/>
          <p:nvPr/>
        </p:nvSpPr>
        <p:spPr>
          <a:xfrm>
            <a:off x="930316" y="3294662"/>
            <a:ext cx="700364" cy="237413"/>
          </a:xfrm>
          <a:prstGeom prst="rect">
            <a:avLst/>
          </a:prstGeom>
        </p:spPr>
        <p:txBody>
          <a:bodyPr vert="horz" wrap="square" lIns="0" tIns="0" rIns="0" bIns="0" rtlCol="0" anchor="t">
            <a:noAutofit/>
          </a:bodyPr>
          <a:lstStyle/>
          <a:p>
            <a:pPr marL="0" indent="0" algn="l">
              <a:buNone/>
            </a:pPr>
            <a:r>
              <a:rPr lang="nl-NL" sz="1050" noProof="0" dirty="0">
                <a:solidFill>
                  <a:schemeClr val="tx1"/>
                </a:solidFill>
              </a:rPr>
              <a:t>Nederlands gemiddelde</a:t>
            </a:r>
          </a:p>
        </p:txBody>
      </p:sp>
      <p:sp>
        <p:nvSpPr>
          <p:cNvPr id="81" name="Rectangle 80">
            <a:extLst>
              <a:ext uri="{FF2B5EF4-FFF2-40B4-BE49-F238E27FC236}">
                <a16:creationId xmlns:a16="http://schemas.microsoft.com/office/drawing/2014/main" id="{C1569946-EE7A-4FB8-800C-7F461A51D44B}"/>
              </a:ext>
            </a:extLst>
          </p:cNvPr>
          <p:cNvSpPr/>
          <p:nvPr/>
        </p:nvSpPr>
        <p:spPr>
          <a:xfrm>
            <a:off x="692336" y="1362638"/>
            <a:ext cx="3456279" cy="363039"/>
          </a:xfrm>
          <a:prstGeom prst="rect">
            <a:avLst/>
          </a:prstGeom>
          <a:noFill/>
          <a:ln>
            <a:noFill/>
          </a:ln>
        </p:spPr>
        <p:txBody>
          <a:bodyPr rot="0" spcFirstLastPara="0" vertOverflow="overflow" horzOverflow="overflow" vert="horz" wrap="square" lIns="54000" tIns="0" rIns="54000" bIns="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Verdeling</a:t>
            </a:r>
            <a:r>
              <a:rPr lang="nl-NL" sz="1200" b="1" baseline="30000" dirty="0">
                <a:ea typeface="Cambria" panose="02040503050406030204" pitchFamily="18" charset="0"/>
              </a:rPr>
              <a:t>1</a:t>
            </a:r>
            <a:r>
              <a:rPr lang="nl-NL" sz="1200" b="1" dirty="0">
                <a:ea typeface="Cambria" panose="02040503050406030204" pitchFamily="18" charset="0"/>
              </a:rPr>
              <a:t> huishoudens</a:t>
            </a:r>
            <a:r>
              <a:rPr lang="nl-NL" sz="1200" b="1" baseline="30000" dirty="0">
                <a:ea typeface="Cambria" panose="02040503050406030204" pitchFamily="18" charset="0"/>
              </a:rPr>
              <a:t>2</a:t>
            </a:r>
            <a:r>
              <a:rPr lang="nl-NL" sz="1200" b="1" dirty="0">
                <a:ea typeface="Cambria" panose="02040503050406030204" pitchFamily="18" charset="0"/>
              </a:rPr>
              <a:t> naar inkomen vergeleken met Nederland,2019</a:t>
            </a:r>
            <a:endParaRPr lang="nl-NL" sz="1050" b="1" dirty="0">
              <a:ea typeface="Cambria" panose="02040503050406030204" pitchFamily="18" charset="0"/>
            </a:endParaRPr>
          </a:p>
        </p:txBody>
      </p:sp>
      <p:sp>
        <p:nvSpPr>
          <p:cNvPr id="84" name="Freeform: Shape 83">
            <a:extLst>
              <a:ext uri="{FF2B5EF4-FFF2-40B4-BE49-F238E27FC236}">
                <a16:creationId xmlns:a16="http://schemas.microsoft.com/office/drawing/2014/main" id="{79E1211E-1C10-4125-AB2E-36D951102875}"/>
              </a:ext>
            </a:extLst>
          </p:cNvPr>
          <p:cNvSpPr/>
          <p:nvPr/>
        </p:nvSpPr>
        <p:spPr>
          <a:xfrm>
            <a:off x="1633057" y="3440975"/>
            <a:ext cx="343691" cy="601526"/>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2471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8189771-3F42-40B3-BE0C-C98C8FE1197B}"/>
              </a:ext>
            </a:extLst>
          </p:cNvPr>
          <p:cNvSpPr/>
          <p:nvPr/>
        </p:nvSpPr>
        <p:spPr>
          <a:xfrm>
            <a:off x="-85725" y="242664"/>
            <a:ext cx="12363450" cy="594000"/>
          </a:xfrm>
          <a:prstGeom prst="rect">
            <a:avLst/>
          </a:prstGeom>
          <a:solidFill>
            <a:srgbClr val="00B0F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1" name="Text Placeholder 3">
            <a:extLst>
              <a:ext uri="{FF2B5EF4-FFF2-40B4-BE49-F238E27FC236}">
                <a16:creationId xmlns:a16="http://schemas.microsoft.com/office/drawing/2014/main" id="{D37123EB-D4C9-4CD7-81E4-CE84F55476E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4" name="Text Placeholder 7">
            <a:extLst>
              <a:ext uri="{FF2B5EF4-FFF2-40B4-BE49-F238E27FC236}">
                <a16:creationId xmlns:a16="http://schemas.microsoft.com/office/drawing/2014/main" id="{0DCB18BA-47AF-43DD-A0CE-5A5F138ECBC1}"/>
              </a:ext>
            </a:extLst>
          </p:cNvPr>
          <p:cNvSpPr txBox="1">
            <a:spLocks/>
          </p:cNvSpPr>
          <p:nvPr/>
        </p:nvSpPr>
        <p:spPr>
          <a:xfrm>
            <a:off x="4514662" y="1658626"/>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Putten</a:t>
            </a:r>
            <a:endParaRPr lang="nl-NL"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6810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00"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79DEF806-DD35-4C77-9F05-E4FF3F4F2D7A}"/>
              </a:ext>
            </a:extLst>
          </p:cNvPr>
          <p:cNvSpPr/>
          <p:nvPr/>
        </p:nvSpPr>
        <p:spPr>
          <a:xfrm>
            <a:off x="671284" y="48305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7216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91917" y="1952625"/>
            <a:ext cx="2189974" cy="58697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9.727</a:t>
            </a:r>
            <a:endParaRPr lang="nl-NL" sz="3600" dirty="0">
              <a:solidFill>
                <a:srgbClr val="00B0F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88923" y="3652479"/>
            <a:ext cx="2150238" cy="78781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41</a:t>
            </a:r>
            <a:endParaRPr lang="nl-NL" sz="3600" dirty="0">
              <a:solidFill>
                <a:srgbClr val="00B0F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95294" y="5333207"/>
            <a:ext cx="2300418" cy="613704"/>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3.307</a:t>
            </a:r>
            <a:endParaRPr lang="nl-NL" sz="3600" dirty="0">
              <a:solidFill>
                <a:srgbClr val="00B0F0"/>
              </a:solidFill>
            </a:endParaRPr>
          </a:p>
        </p:txBody>
      </p:sp>
      <p:cxnSp>
        <p:nvCxnSpPr>
          <p:cNvPr id="34" name="Connector: Elbow 33">
            <a:extLst>
              <a:ext uri="{FF2B5EF4-FFF2-40B4-BE49-F238E27FC236}">
                <a16:creationId xmlns:a16="http://schemas.microsoft.com/office/drawing/2014/main" id="{66458A52-549E-4D93-9AC3-0F4F8056A49F}"/>
              </a:ext>
            </a:extLst>
          </p:cNvPr>
          <p:cNvCxnSpPr>
            <a:cxnSpLocks/>
          </p:cNvCxnSpPr>
          <p:nvPr/>
        </p:nvCxnSpPr>
        <p:spPr>
          <a:xfrm rot="5400000" flipH="1" flipV="1">
            <a:off x="9741145" y="1135634"/>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918EE56-97DD-4A95-931A-2C8052D521A2}"/>
              </a:ext>
            </a:extLst>
          </p:cNvPr>
          <p:cNvSpPr txBox="1"/>
          <p:nvPr/>
        </p:nvSpPr>
        <p:spPr>
          <a:xfrm>
            <a:off x="9441730" y="1962838"/>
            <a:ext cx="762000"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a:t>+7%</a:t>
            </a:r>
            <a:endParaRPr lang="nl-NL" sz="1200" b="1" dirty="0"/>
          </a:p>
        </p:txBody>
      </p:sp>
      <p:graphicFrame>
        <p:nvGraphicFramePr>
          <p:cNvPr id="35" name="Google Shape;1929;p24">
            <a:extLst>
              <a:ext uri="{FF2B5EF4-FFF2-40B4-BE49-F238E27FC236}">
                <a16:creationId xmlns:a16="http://schemas.microsoft.com/office/drawing/2014/main" id="{968320C1-040E-48E9-B5CC-355A1E63B6BE}"/>
              </a:ext>
            </a:extLst>
          </p:cNvPr>
          <p:cNvGraphicFramePr/>
          <p:nvPr>
            <p:extLst>
              <p:ext uri="{D42A27DB-BD31-4B8C-83A1-F6EECF244321}">
                <p14:modId xmlns:p14="http://schemas.microsoft.com/office/powerpoint/2010/main" val="1076297882"/>
              </p:ext>
            </p:extLst>
          </p:nvPr>
        </p:nvGraphicFramePr>
        <p:xfrm>
          <a:off x="4672424" y="1995768"/>
          <a:ext cx="2843627" cy="20809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902;p22">
            <a:extLst>
              <a:ext uri="{FF2B5EF4-FFF2-40B4-BE49-F238E27FC236}">
                <a16:creationId xmlns:a16="http://schemas.microsoft.com/office/drawing/2014/main" id="{48E8B8CC-3EFC-49D9-AC77-866F5176FBA0}"/>
              </a:ext>
            </a:extLst>
          </p:cNvPr>
          <p:cNvGraphicFramePr/>
          <p:nvPr>
            <p:extLst>
              <p:ext uri="{D42A27DB-BD31-4B8C-83A1-F6EECF244321}">
                <p14:modId xmlns:p14="http://schemas.microsoft.com/office/powerpoint/2010/main" val="1581197862"/>
              </p:ext>
            </p:extLst>
          </p:nvPr>
        </p:nvGraphicFramePr>
        <p:xfrm>
          <a:off x="8057733" y="2216661"/>
          <a:ext cx="3475456" cy="1720640"/>
        </p:xfrm>
        <a:graphic>
          <a:graphicData uri="http://schemas.openxmlformats.org/drawingml/2006/chart">
            <c:chart xmlns:c="http://schemas.openxmlformats.org/drawingml/2006/chart" xmlns:r="http://schemas.openxmlformats.org/officeDocument/2006/relationships" r:id="rId8"/>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Wonen in Putten</a:t>
            </a:r>
            <a:endParaRPr lang="nl-NL" dirty="0">
              <a:solidFill>
                <a:schemeClr val="bg1"/>
              </a:solidFill>
            </a:endParaRP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type eigendom; </a:t>
            </a:r>
            <a:r>
              <a:rPr lang="nl-NL" dirty="0">
                <a:hlinkClick r:id="rId10"/>
              </a:rPr>
              <a:t>CBS</a:t>
            </a:r>
            <a:r>
              <a:rPr lang="nl-NL" dirty="0"/>
              <a:t> oppervlakte; prijzen Huizenzoeker.nl; </a:t>
            </a:r>
            <a:r>
              <a:rPr lang="nl-NL" dirty="0" err="1"/>
              <a:t>it’s</a:t>
            </a:r>
            <a:r>
              <a:rPr lang="nl-NL" dirty="0"/>
              <a:t> public analyse</a:t>
            </a:r>
          </a:p>
        </p:txBody>
      </p:sp>
      <p:cxnSp>
        <p:nvCxnSpPr>
          <p:cNvPr id="40" name="Connector: Elbow 39">
            <a:extLst>
              <a:ext uri="{FF2B5EF4-FFF2-40B4-BE49-F238E27FC236}">
                <a16:creationId xmlns:a16="http://schemas.microsoft.com/office/drawing/2014/main" id="{A705A960-153F-4BE4-BB40-AAA6AEB24592}"/>
              </a:ext>
            </a:extLst>
          </p:cNvPr>
          <p:cNvCxnSpPr>
            <a:cxnSpLocks/>
          </p:cNvCxnSpPr>
          <p:nvPr/>
        </p:nvCxnSpPr>
        <p:spPr>
          <a:xfrm rot="5400000" flipH="1" flipV="1">
            <a:off x="9670226" y="3404149"/>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7B6024D-AEF4-4610-9325-170701BCD400}"/>
              </a:ext>
            </a:extLst>
          </p:cNvPr>
          <p:cNvSpPr txBox="1"/>
          <p:nvPr/>
        </p:nvSpPr>
        <p:spPr>
          <a:xfrm>
            <a:off x="9386248" y="4250985"/>
            <a:ext cx="756364"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dirty="0"/>
              <a:t>+30%</a:t>
            </a:r>
          </a:p>
        </p:txBody>
      </p:sp>
      <p:graphicFrame>
        <p:nvGraphicFramePr>
          <p:cNvPr id="46" name="Google Shape;1929;p24">
            <a:extLst>
              <a:ext uri="{FF2B5EF4-FFF2-40B4-BE49-F238E27FC236}">
                <a16:creationId xmlns:a16="http://schemas.microsoft.com/office/drawing/2014/main" id="{D549A6B7-9309-439E-B42C-F3FE8E1CC15B}"/>
              </a:ext>
            </a:extLst>
          </p:cNvPr>
          <p:cNvGraphicFramePr/>
          <p:nvPr>
            <p:extLst>
              <p:ext uri="{D42A27DB-BD31-4B8C-83A1-F6EECF244321}">
                <p14:modId xmlns:p14="http://schemas.microsoft.com/office/powerpoint/2010/main" val="2184319415"/>
              </p:ext>
            </p:extLst>
          </p:nvPr>
        </p:nvGraphicFramePr>
        <p:xfrm>
          <a:off x="5049465" y="4251415"/>
          <a:ext cx="2089544" cy="231932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8" name="Google Shape;1902;p22">
            <a:extLst>
              <a:ext uri="{FF2B5EF4-FFF2-40B4-BE49-F238E27FC236}">
                <a16:creationId xmlns:a16="http://schemas.microsoft.com/office/drawing/2014/main" id="{CDFE6E74-4A23-4A72-BECD-BE4985ADEC87}"/>
              </a:ext>
            </a:extLst>
          </p:cNvPr>
          <p:cNvGraphicFramePr/>
          <p:nvPr>
            <p:extLst>
              <p:ext uri="{D42A27DB-BD31-4B8C-83A1-F6EECF244321}">
                <p14:modId xmlns:p14="http://schemas.microsoft.com/office/powerpoint/2010/main" val="3404836015"/>
              </p:ext>
            </p:extLst>
          </p:nvPr>
        </p:nvGraphicFramePr>
        <p:xfrm>
          <a:off x="8069310" y="4620166"/>
          <a:ext cx="3459911" cy="1607363"/>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82445" y="1597637"/>
            <a:ext cx="1616222"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woningen </a:t>
            </a:r>
            <a:br>
              <a:rPr lang="nl-NL" sz="1050" b="1" dirty="0">
                <a:solidFill>
                  <a:schemeClr val="tx1"/>
                </a:solidFill>
              </a:rPr>
            </a:br>
            <a:r>
              <a:rPr lang="nl-NL" sz="1050" b="1" i="0" u="none" strike="noStrike" kern="1200" baseline="0" dirty="0">
                <a:solidFill>
                  <a:schemeClr val="tx1"/>
                </a:solidFill>
                <a:latin typeface="Corbel" panose="020B0503020204020204" pitchFamily="34" charset="0"/>
              </a:rPr>
              <a:t>(1 jan. 2020)</a:t>
            </a:r>
            <a:endParaRPr lang="nl-NL" sz="1050" b="1" noProof="0" dirty="0">
              <a:solidFill>
                <a:schemeClr val="tx1"/>
              </a:solidFill>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Gemiddelde vraagprijs per vierkante meter (2020, euro / m</a:t>
            </a:r>
            <a:r>
              <a:rPr lang="nl-NL" sz="1050" b="1" baseline="30000" dirty="0">
                <a:solidFill>
                  <a:schemeClr val="tx1"/>
                </a:solidFill>
              </a:rPr>
              <a:t>2</a:t>
            </a:r>
            <a:r>
              <a:rPr lang="nl-NL" sz="1050" b="1" dirty="0">
                <a:solidFill>
                  <a:schemeClr val="tx1"/>
                </a:solidFill>
              </a:rPr>
              <a:t>)</a:t>
            </a:r>
            <a:r>
              <a:rPr lang="nl-NL" sz="1050" b="1" baseline="30000" dirty="0">
                <a:solidFill>
                  <a:schemeClr val="tx1"/>
                </a:solidFill>
              </a:rPr>
              <a:t>	</a:t>
            </a:r>
            <a:endParaRPr lang="nl-NL" sz="1050" b="1" noProof="0" dirty="0">
              <a:solidFill>
                <a:schemeClr val="tx1"/>
              </a:solidFill>
            </a:endParaRP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90814"/>
            <a:ext cx="2032003"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Gemiddeld aantal nieuwbouw woningen per jaar in 2015-2020</a:t>
            </a:r>
            <a:endParaRPr lang="nl-NL" sz="1050" b="1" noProof="0"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a:t>
            </a:r>
          </a:p>
          <a:p>
            <a:pPr marL="0" indent="0">
              <a:buNone/>
            </a:pPr>
            <a:r>
              <a:rPr lang="nl-NL" sz="1050" b="1" dirty="0">
                <a:solidFill>
                  <a:schemeClr val="tx1"/>
                </a:solidFill>
              </a:rPr>
              <a:t>2.863 euro / m</a:t>
            </a:r>
            <a:r>
              <a:rPr lang="nl-NL" sz="1050" b="1" baseline="30000" dirty="0">
                <a:solidFill>
                  <a:schemeClr val="tx1"/>
                </a:solidFill>
              </a:rPr>
              <a:t>2</a:t>
            </a:r>
            <a:endParaRPr lang="nl-NL" sz="1050" b="1" noProof="0" dirty="0">
              <a:solidFill>
                <a:schemeClr val="tx1"/>
              </a:solidFill>
            </a:endParaRPr>
          </a:p>
        </p:txBody>
      </p:sp>
      <p:sp>
        <p:nvSpPr>
          <p:cNvPr id="36" name="Rectangle 35">
            <a:extLst>
              <a:ext uri="{FF2B5EF4-FFF2-40B4-BE49-F238E27FC236}">
                <a16:creationId xmlns:a16="http://schemas.microsoft.com/office/drawing/2014/main" id="{F04989EE-49F9-4BDC-844F-EB2D844E49F3}"/>
              </a:ext>
            </a:extLst>
          </p:cNvPr>
          <p:cNvSpPr/>
          <p:nvPr/>
        </p:nvSpPr>
        <p:spPr>
          <a:xfrm>
            <a:off x="6743376" y="4262580"/>
            <a:ext cx="728230" cy="13473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D32C6A0-7930-41E5-93D7-7A274F9C3530}"/>
              </a:ext>
            </a:extLst>
          </p:cNvPr>
          <p:cNvSpPr/>
          <p:nvPr/>
        </p:nvSpPr>
        <p:spPr>
          <a:xfrm>
            <a:off x="4572754" y="4271995"/>
            <a:ext cx="665523"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pic>
        <p:nvPicPr>
          <p:cNvPr id="50" name="Graphic 49" descr="Home with solid fill">
            <a:extLst>
              <a:ext uri="{FF2B5EF4-FFF2-40B4-BE49-F238E27FC236}">
                <a16:creationId xmlns:a16="http://schemas.microsoft.com/office/drawing/2014/main" id="{01AF864B-FF71-4737-A386-14E1E4874A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1515" y="1839012"/>
            <a:ext cx="533310" cy="533310"/>
          </a:xfrm>
          <a:prstGeom prst="rect">
            <a:avLst/>
          </a:prstGeom>
        </p:spPr>
      </p:pic>
      <p:pic>
        <p:nvPicPr>
          <p:cNvPr id="9" name="Graphic 8" descr="Crane outline">
            <a:extLst>
              <a:ext uri="{FF2B5EF4-FFF2-40B4-BE49-F238E27FC236}">
                <a16:creationId xmlns:a16="http://schemas.microsoft.com/office/drawing/2014/main" id="{5D72680B-11C1-4BF2-AC8A-41667121D1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73040" y="3601121"/>
            <a:ext cx="515883" cy="515883"/>
          </a:xfrm>
          <a:prstGeom prst="rect">
            <a:avLst/>
          </a:prstGeom>
        </p:spPr>
      </p:pic>
      <p:pic>
        <p:nvPicPr>
          <p:cNvPr id="51" name="Graphic 50" descr="Coins outline">
            <a:extLst>
              <a:ext uri="{FF2B5EF4-FFF2-40B4-BE49-F238E27FC236}">
                <a16:creationId xmlns:a16="http://schemas.microsoft.com/office/drawing/2014/main" id="{17CC4E7C-6AC0-4A4A-A393-D34FA70952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24751" y="5464521"/>
            <a:ext cx="424436" cy="424436"/>
          </a:xfrm>
          <a:prstGeom prst="rect">
            <a:avLst/>
          </a:prstGeom>
        </p:spPr>
      </p:pic>
      <p:sp>
        <p:nvSpPr>
          <p:cNvPr id="62" name="Rectangle 61">
            <a:extLst>
              <a:ext uri="{FF2B5EF4-FFF2-40B4-BE49-F238E27FC236}">
                <a16:creationId xmlns:a16="http://schemas.microsoft.com/office/drawing/2014/main" id="{219B8622-6009-4887-B960-E0D763341706}"/>
              </a:ext>
            </a:extLst>
          </p:cNvPr>
          <p:cNvSpPr/>
          <p:nvPr/>
        </p:nvSpPr>
        <p:spPr>
          <a:xfrm>
            <a:off x="7840400" y="5475003"/>
            <a:ext cx="228910" cy="277075"/>
          </a:xfrm>
          <a:prstGeom prst="rect">
            <a:avLst/>
          </a:prstGeom>
          <a:solidFill>
            <a:srgbClr val="FFFFF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Text Placeholder 7">
            <a:extLst>
              <a:ext uri="{FF2B5EF4-FFF2-40B4-BE49-F238E27FC236}">
                <a16:creationId xmlns:a16="http://schemas.microsoft.com/office/drawing/2014/main" id="{1A78812C-8A72-47A3-862C-D27578704DEF}"/>
              </a:ext>
            </a:extLst>
          </p:cNvPr>
          <p:cNvSpPr>
            <a:spLocks noGrp="1"/>
          </p:cNvSpPr>
          <p:nvPr>
            <p:ph type="body" sz="quarter" idx="38"/>
          </p:nvPr>
        </p:nvSpPr>
        <p:spPr>
          <a:xfrm>
            <a:off x="7956550" y="1455638"/>
            <a:ext cx="3576638" cy="360000"/>
          </a:xfrm>
        </p:spPr>
        <p:txBody>
          <a:bodyPr lIns="36000" tIns="18000" rIns="36000" bIns="18000" anchor="t"/>
          <a:lstStyle/>
          <a:p>
            <a:r>
              <a:rPr lang="nl-NL" sz="1200" dirty="0"/>
              <a:t>Ontwikkeling vraagprijzen koopwoningen </a:t>
            </a:r>
            <a:endParaRPr lang="nl-NL" dirty="0"/>
          </a:p>
        </p:txBody>
      </p:sp>
      <p:sp>
        <p:nvSpPr>
          <p:cNvPr id="61" name="TextBox 60">
            <a:extLst>
              <a:ext uri="{FF2B5EF4-FFF2-40B4-BE49-F238E27FC236}">
                <a16:creationId xmlns:a16="http://schemas.microsoft.com/office/drawing/2014/main" id="{7E43F18C-9A61-4B0D-A291-67E3D7C461BC}"/>
              </a:ext>
            </a:extLst>
          </p:cNvPr>
          <p:cNvSpPr txBox="1"/>
          <p:nvPr/>
        </p:nvSpPr>
        <p:spPr>
          <a:xfrm>
            <a:off x="4380273" y="1458021"/>
            <a:ext cx="2721195" cy="274298"/>
          </a:xfrm>
          <a:prstGeom prst="rect">
            <a:avLst/>
          </a:prstGeom>
        </p:spPr>
        <p:txBody>
          <a:bodyPr vert="horz" wrap="none" lIns="36000" tIns="18000" rIns="36000" bIns="18000" rtlCol="0" anchor="t">
            <a:noAutofit/>
          </a:bodyPr>
          <a:lstStyle/>
          <a:p>
            <a:pPr marL="0" indent="0">
              <a:buNone/>
            </a:pPr>
            <a:r>
              <a:rPr lang="nl-NL" sz="1200" b="1" noProof="0" dirty="0">
                <a:solidFill>
                  <a:schemeClr val="tx1"/>
                </a:solidFill>
              </a:rPr>
              <a:t>Woningen naar woningtype, 2020</a:t>
            </a:r>
          </a:p>
        </p:txBody>
      </p:sp>
      <p:sp>
        <p:nvSpPr>
          <p:cNvPr id="44" name="Text Placeholder 7">
            <a:extLst>
              <a:ext uri="{FF2B5EF4-FFF2-40B4-BE49-F238E27FC236}">
                <a16:creationId xmlns:a16="http://schemas.microsoft.com/office/drawing/2014/main" id="{88D722FE-099A-4BEB-AC42-5C8E247922D6}"/>
              </a:ext>
            </a:extLst>
          </p:cNvPr>
          <p:cNvSpPr txBox="1">
            <a:spLocks/>
          </p:cNvSpPr>
          <p:nvPr/>
        </p:nvSpPr>
        <p:spPr>
          <a:xfrm>
            <a:off x="4514662" y="4021768"/>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b="0" dirty="0"/>
          </a:p>
        </p:txBody>
      </p:sp>
    </p:spTree>
    <p:extLst>
      <p:ext uri="{BB962C8B-B14F-4D97-AF65-F5344CB8AC3E}">
        <p14:creationId xmlns:p14="http://schemas.microsoft.com/office/powerpoint/2010/main" val="55853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4E0CF2F-655C-48E2-BBD9-E5ED210EDECB}"/>
              </a:ext>
            </a:extLst>
          </p:cNvPr>
          <p:cNvSpPr/>
          <p:nvPr/>
        </p:nvSpPr>
        <p:spPr>
          <a:xfrm>
            <a:off x="-85725" y="232673"/>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9" name="Text Placeholder 3">
            <a:extLst>
              <a:ext uri="{FF2B5EF4-FFF2-40B4-BE49-F238E27FC236}">
                <a16:creationId xmlns:a16="http://schemas.microsoft.com/office/drawing/2014/main" id="{E96AD48C-9287-4138-945F-A6A9CFDACB30}"/>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5898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marL="0" indent="0" algn="l">
              <a:buClrTx/>
              <a:buFontTx/>
            </a:pPr>
            <a:r>
              <a:rPr lang="nl-NL" sz="3600">
                <a:solidFill>
                  <a:srgbClr val="FFC000"/>
                </a:solidFill>
              </a:rPr>
              <a:t>1.290</a:t>
            </a:r>
            <a:endParaRPr lang="nl-NL" sz="3600" dirty="0">
              <a:solidFill>
                <a:srgbClr val="FFC000"/>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rgbClr val="FFC000"/>
                </a:solidFill>
              </a:rPr>
              <a:t>53</a:t>
            </a:r>
            <a:endParaRPr lang="nl-NL" dirty="0">
              <a:solidFill>
                <a:srgbClr val="FFC000"/>
              </a:solidFill>
            </a:endParaRPr>
          </a:p>
        </p:txBody>
      </p:sp>
      <p:cxnSp>
        <p:nvCxnSpPr>
          <p:cNvPr id="98" name="Connector: Elbow 97">
            <a:extLst>
              <a:ext uri="{FF2B5EF4-FFF2-40B4-BE49-F238E27FC236}">
                <a16:creationId xmlns:a16="http://schemas.microsoft.com/office/drawing/2014/main" id="{8463D95C-A9FC-4808-9C3B-E7356EB39737}"/>
              </a:ext>
            </a:extLst>
          </p:cNvPr>
          <p:cNvCxnSpPr>
            <a:cxnSpLocks/>
            <a:stCxn id="100" idx="0"/>
            <a:endCxn id="99" idx="0"/>
          </p:cNvCxnSpPr>
          <p:nvPr/>
        </p:nvCxnSpPr>
        <p:spPr>
          <a:xfrm rot="5400000" flipH="1" flipV="1">
            <a:off x="5207176"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5AA22B4F-161D-4585-80E5-8042DF1B18DC}"/>
              </a:ext>
            </a:extLst>
          </p:cNvPr>
          <p:cNvCxnSpPr>
            <a:cxnSpLocks/>
            <a:stCxn id="110" idx="0"/>
            <a:endCxn id="109" idx="0"/>
          </p:cNvCxnSpPr>
          <p:nvPr/>
        </p:nvCxnSpPr>
        <p:spPr>
          <a:xfrm rot="5400000" flipH="1" flipV="1">
            <a:off x="6812788"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7EA3BC1-2B31-48B1-A763-10670F1C3479}"/>
              </a:ext>
            </a:extLst>
          </p:cNvPr>
          <p:cNvCxnSpPr>
            <a:cxnSpLocks/>
            <a:stCxn id="115" idx="0"/>
            <a:endCxn id="114" idx="0"/>
          </p:cNvCxnSpPr>
          <p:nvPr/>
        </p:nvCxnSpPr>
        <p:spPr>
          <a:xfrm rot="5400000" flipH="1" flipV="1">
            <a:off x="8428342"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6890ED76-5F3C-436E-891B-0BBD54C5E5F1}"/>
              </a:ext>
            </a:extLst>
          </p:cNvPr>
          <p:cNvCxnSpPr>
            <a:cxnSpLocks/>
            <a:stCxn id="120" idx="0"/>
            <a:endCxn id="119" idx="0"/>
          </p:cNvCxnSpPr>
          <p:nvPr/>
        </p:nvCxnSpPr>
        <p:spPr>
          <a:xfrm rot="5400000" flipH="1" flipV="1">
            <a:off x="10039427"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7229B4E4-0543-4A23-AF10-973BCFA085C1}"/>
              </a:ext>
            </a:extLst>
          </p:cNvPr>
          <p:cNvSpPr txBox="1"/>
          <p:nvPr/>
        </p:nvSpPr>
        <p:spPr>
          <a:xfrm>
            <a:off x="4991131"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0</a:t>
            </a:r>
            <a:endParaRPr lang="nl-NL" sz="1000" b="1" dirty="0"/>
          </a:p>
        </p:txBody>
      </p:sp>
      <p:sp>
        <p:nvSpPr>
          <p:cNvPr id="111" name="TextBox 110">
            <a:extLst>
              <a:ext uri="{FF2B5EF4-FFF2-40B4-BE49-F238E27FC236}">
                <a16:creationId xmlns:a16="http://schemas.microsoft.com/office/drawing/2014/main" id="{4776C4EE-F0D8-4A6B-B5A9-49C7EB4683C8}"/>
              </a:ext>
            </a:extLst>
          </p:cNvPr>
          <p:cNvSpPr txBox="1"/>
          <p:nvPr/>
        </p:nvSpPr>
        <p:spPr>
          <a:xfrm>
            <a:off x="6596743"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+13%</a:t>
            </a:r>
            <a:endParaRPr lang="nl-NL" sz="1000" b="1" dirty="0"/>
          </a:p>
        </p:txBody>
      </p:sp>
      <p:sp>
        <p:nvSpPr>
          <p:cNvPr id="116" name="TextBox 115">
            <a:extLst>
              <a:ext uri="{FF2B5EF4-FFF2-40B4-BE49-F238E27FC236}">
                <a16:creationId xmlns:a16="http://schemas.microsoft.com/office/drawing/2014/main" id="{2F961A81-8198-4F12-9635-B7C8A3C73D90}"/>
              </a:ext>
            </a:extLst>
          </p:cNvPr>
          <p:cNvSpPr txBox="1"/>
          <p:nvPr/>
        </p:nvSpPr>
        <p:spPr>
          <a:xfrm>
            <a:off x="8212297"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-4%</a:t>
            </a:r>
            <a:endParaRPr lang="nl-NL" sz="1000" b="1" dirty="0"/>
          </a:p>
        </p:txBody>
      </p:sp>
      <p:sp>
        <p:nvSpPr>
          <p:cNvPr id="121" name="TextBox 120">
            <a:extLst>
              <a:ext uri="{FF2B5EF4-FFF2-40B4-BE49-F238E27FC236}">
                <a16:creationId xmlns:a16="http://schemas.microsoft.com/office/drawing/2014/main" id="{417A3F4C-849D-4392-BAFD-0F66B279A02F}"/>
              </a:ext>
            </a:extLst>
          </p:cNvPr>
          <p:cNvSpPr txBox="1"/>
          <p:nvPr/>
        </p:nvSpPr>
        <p:spPr>
          <a:xfrm>
            <a:off x="9823382"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graphicFrame>
        <p:nvGraphicFramePr>
          <p:cNvPr id="21" name="Google Shape;1866;p20">
            <a:extLst>
              <a:ext uri="{FF2B5EF4-FFF2-40B4-BE49-F238E27FC236}">
                <a16:creationId xmlns:a16="http://schemas.microsoft.com/office/drawing/2014/main" id="{D15C2458-D278-4CD4-862B-9CE1EF4A00F4}"/>
              </a:ext>
            </a:extLst>
          </p:cNvPr>
          <p:cNvGraphicFramePr/>
          <p:nvPr>
            <p:extLst>
              <p:ext uri="{D42A27DB-BD31-4B8C-83A1-F6EECF244321}">
                <p14:modId xmlns:p14="http://schemas.microsoft.com/office/powerpoint/2010/main" val="2862245525"/>
              </p:ext>
            </p:extLst>
          </p:nvPr>
        </p:nvGraphicFramePr>
        <p:xfrm>
          <a:off x="4371647" y="1917485"/>
          <a:ext cx="6745258" cy="17169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Google Shape;1929;p24">
            <a:extLst>
              <a:ext uri="{FF2B5EF4-FFF2-40B4-BE49-F238E27FC236}">
                <a16:creationId xmlns:a16="http://schemas.microsoft.com/office/drawing/2014/main" id="{79A26030-F87E-486D-B3BD-A75AABEEADCC}"/>
              </a:ext>
            </a:extLst>
          </p:cNvPr>
          <p:cNvGraphicFramePr/>
          <p:nvPr>
            <p:extLst>
              <p:ext uri="{D42A27DB-BD31-4B8C-83A1-F6EECF244321}">
                <p14:modId xmlns:p14="http://schemas.microsoft.com/office/powerpoint/2010/main" val="1704747918"/>
              </p:ext>
            </p:extLst>
          </p:nvPr>
        </p:nvGraphicFramePr>
        <p:xfrm>
          <a:off x="4344988" y="4128332"/>
          <a:ext cx="6735323" cy="2128889"/>
        </p:xfrm>
        <a:graphic>
          <a:graphicData uri="http://schemas.openxmlformats.org/drawingml/2006/chart">
            <c:chart xmlns:c="http://schemas.openxmlformats.org/drawingml/2006/chart" xmlns:r="http://schemas.openxmlformats.org/officeDocument/2006/relationships" r:id="rId6"/>
          </a:graphicData>
        </a:graphic>
      </p:graphicFrame>
      <p:sp>
        <p:nvSpPr>
          <p:cNvPr id="81" name="Rectangle 80" hidden="1">
            <a:extLst>
              <a:ext uri="{FF2B5EF4-FFF2-40B4-BE49-F238E27FC236}">
                <a16:creationId xmlns:a16="http://schemas.microsoft.com/office/drawing/2014/main" id="{F2150D69-AE3D-4C0B-8F10-8A8649B51E20}"/>
              </a:ext>
            </a:extLst>
          </p:cNvPr>
          <p:cNvSpPr/>
          <p:nvPr/>
        </p:nvSpPr>
        <p:spPr>
          <a:xfrm rot="993704">
            <a:off x="10324231" y="2538352"/>
            <a:ext cx="1739762" cy="458951"/>
          </a:xfrm>
          <a:prstGeom prst="rect">
            <a:avLst/>
          </a:prstGeom>
          <a:solidFill>
            <a:schemeClr val="bg1">
              <a:lumMod val="95000"/>
            </a:schemeClr>
          </a:solidFill>
          <a:ln w="19050">
            <a:solidFill>
              <a:srgbClr val="FFC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Wmo-voorzieningen in Putten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04581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24"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a:t>
            </a:r>
            <a:r>
              <a:rPr lang="nl-NL" dirty="0" err="1"/>
              <a:t>Wmo</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975991"/>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inwoners met </a:t>
            </a:r>
            <a:r>
              <a:rPr lang="nl-NL" sz="1050" b="1" i="0" u="none" strike="noStrike" kern="1200" baseline="0" dirty="0" err="1">
                <a:solidFill>
                  <a:schemeClr val="tx1"/>
                </a:solidFill>
                <a:latin typeface="Corbel" panose="020B0503020204020204" pitchFamily="34" charset="0"/>
              </a:rPr>
              <a:t>Wmo</a:t>
            </a:r>
            <a:r>
              <a:rPr lang="nl-NL" sz="1050" b="1" i="0" u="none" strike="noStrike" kern="1200" baseline="0" dirty="0">
                <a:solidFill>
                  <a:schemeClr val="tx1"/>
                </a:solidFill>
                <a:latin typeface="Corbel" panose="020B0503020204020204" pitchFamily="34" charset="0"/>
              </a:rPr>
              <a:t>  </a:t>
            </a:r>
            <a:r>
              <a:rPr lang="nl-NL" sz="1050" b="1" dirty="0">
                <a:solidFill>
                  <a:schemeClr val="tx1"/>
                </a:solidFill>
              </a:rPr>
              <a:t>voorziening</a:t>
            </a:r>
            <a:r>
              <a:rPr lang="nl-NL" sz="1050" b="1" i="0" u="none" strike="noStrike" kern="1200" baseline="0" dirty="0">
                <a:solidFill>
                  <a:schemeClr val="tx1"/>
                </a:solidFill>
                <a:latin typeface="Corbel" panose="020B0503020204020204" pitchFamily="34" charset="0"/>
              </a:rPr>
              <a:t> (2019)</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28965"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Aantal inwoners met </a:t>
            </a:r>
            <a:r>
              <a:rPr lang="nl-NL" sz="1050" b="1" i="0" u="none" strike="noStrike" kern="1200" baseline="0" dirty="0" err="1">
                <a:latin typeface="Corbel" panose="020B0503020204020204" pitchFamily="34" charset="0"/>
              </a:rPr>
              <a:t>Wmo</a:t>
            </a:r>
            <a:r>
              <a:rPr lang="nl-NL" sz="1050" b="1" i="0" u="none" strike="noStrike" kern="1200" baseline="0" dirty="0">
                <a:latin typeface="Corbel" panose="020B0503020204020204" pitchFamily="34" charset="0"/>
              </a:rPr>
              <a:t> voorziening, per 1.000 inwoners (2019)</a:t>
            </a:r>
            <a:endParaRPr lang="nl-NL" sz="1050" b="1" noProof="0" dirty="0"/>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Nederlands gemiddelde 68</a:t>
            </a:r>
          </a:p>
        </p:txBody>
      </p:sp>
      <p:pic>
        <p:nvPicPr>
          <p:cNvPr id="23" name="Graphic 22" descr="Man with cane with solid fill">
            <a:extLst>
              <a:ext uri="{FF2B5EF4-FFF2-40B4-BE49-F238E27FC236}">
                <a16:creationId xmlns:a16="http://schemas.microsoft.com/office/drawing/2014/main" id="{821370AF-E327-4CAC-ABBE-1D1F4ACB64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296988" y="2391565"/>
            <a:ext cx="424436" cy="424436"/>
          </a:xfrm>
          <a:prstGeom prst="rect">
            <a:avLst/>
          </a:prstGeom>
        </p:spPr>
      </p:pic>
      <p:pic>
        <p:nvPicPr>
          <p:cNvPr id="28" name="Graphic 27" descr="Man with cane with solid fill">
            <a:extLst>
              <a:ext uri="{FF2B5EF4-FFF2-40B4-BE49-F238E27FC236}">
                <a16:creationId xmlns:a16="http://schemas.microsoft.com/office/drawing/2014/main" id="{8CE11F56-84CE-426D-B149-E4B3C4EA954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0125" y="4956107"/>
            <a:ext cx="424436" cy="424436"/>
          </a:xfrm>
          <a:prstGeom prst="rect">
            <a:avLst/>
          </a:prstGeom>
        </p:spPr>
      </p:pic>
      <p:grpSp>
        <p:nvGrpSpPr>
          <p:cNvPr id="8" name="Group 7">
            <a:extLst>
              <a:ext uri="{FF2B5EF4-FFF2-40B4-BE49-F238E27FC236}">
                <a16:creationId xmlns:a16="http://schemas.microsoft.com/office/drawing/2014/main" id="{441DD190-7673-4C0C-8F46-8FF2DA6C459B}"/>
              </a:ext>
            </a:extLst>
          </p:cNvPr>
          <p:cNvGrpSpPr/>
          <p:nvPr/>
        </p:nvGrpSpPr>
        <p:grpSpPr>
          <a:xfrm>
            <a:off x="5097274" y="3759006"/>
            <a:ext cx="494325" cy="571270"/>
            <a:chOff x="5146675" y="3642962"/>
            <a:chExt cx="592741" cy="591515"/>
          </a:xfrm>
        </p:grpSpPr>
        <p:cxnSp>
          <p:nvCxnSpPr>
            <p:cNvPr id="4" name="Connector: Curved 3">
              <a:extLst>
                <a:ext uri="{FF2B5EF4-FFF2-40B4-BE49-F238E27FC236}">
                  <a16:creationId xmlns:a16="http://schemas.microsoft.com/office/drawing/2014/main" id="{5C136FCE-AB5A-4870-B99E-C04A44558854}"/>
                </a:ext>
              </a:extLst>
            </p:cNvPr>
            <p:cNvCxnSpPr>
              <a:cxnSpLocks/>
              <a:endCxn id="5"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1951A25-67FC-43D6-8A0D-453F43AD2B83}"/>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5" name="Group 44">
            <a:extLst>
              <a:ext uri="{FF2B5EF4-FFF2-40B4-BE49-F238E27FC236}">
                <a16:creationId xmlns:a16="http://schemas.microsoft.com/office/drawing/2014/main" id="{0CFE15B7-8685-497B-83EC-F53111AA8F5F}"/>
              </a:ext>
            </a:extLst>
          </p:cNvPr>
          <p:cNvGrpSpPr/>
          <p:nvPr/>
        </p:nvGrpSpPr>
        <p:grpSpPr>
          <a:xfrm>
            <a:off x="6706126" y="3759006"/>
            <a:ext cx="494325" cy="571270"/>
            <a:chOff x="5146675" y="3642962"/>
            <a:chExt cx="592741" cy="591515"/>
          </a:xfrm>
        </p:grpSpPr>
        <p:cxnSp>
          <p:nvCxnSpPr>
            <p:cNvPr id="46" name="Connector: Curved 45">
              <a:extLst>
                <a:ext uri="{FF2B5EF4-FFF2-40B4-BE49-F238E27FC236}">
                  <a16:creationId xmlns:a16="http://schemas.microsoft.com/office/drawing/2014/main" id="{92AAA081-F346-43EC-818F-0701D2E7E4EB}"/>
                </a:ext>
              </a:extLst>
            </p:cNvPr>
            <p:cNvCxnSpPr>
              <a:cxnSpLocks/>
              <a:endCxn id="47"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FA0ABFF-2B35-4DFC-9DCF-74675DB3ADD5}"/>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8" name="Group 47">
            <a:extLst>
              <a:ext uri="{FF2B5EF4-FFF2-40B4-BE49-F238E27FC236}">
                <a16:creationId xmlns:a16="http://schemas.microsoft.com/office/drawing/2014/main" id="{7B7F7479-5482-44FF-9BBF-17C3BD1D74CB}"/>
              </a:ext>
            </a:extLst>
          </p:cNvPr>
          <p:cNvGrpSpPr/>
          <p:nvPr/>
        </p:nvGrpSpPr>
        <p:grpSpPr>
          <a:xfrm>
            <a:off x="8350729" y="3759006"/>
            <a:ext cx="494325" cy="571270"/>
            <a:chOff x="5146675" y="3642962"/>
            <a:chExt cx="592741" cy="591515"/>
          </a:xfrm>
        </p:grpSpPr>
        <p:cxnSp>
          <p:nvCxnSpPr>
            <p:cNvPr id="49" name="Connector: Curved 48">
              <a:extLst>
                <a:ext uri="{FF2B5EF4-FFF2-40B4-BE49-F238E27FC236}">
                  <a16:creationId xmlns:a16="http://schemas.microsoft.com/office/drawing/2014/main" id="{5605D6B1-BE83-4A07-A370-9A24706BD0D3}"/>
                </a:ext>
              </a:extLst>
            </p:cNvPr>
            <p:cNvCxnSpPr>
              <a:cxnSpLocks/>
              <a:endCxn id="50"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C1E56AA-85B2-4F69-A321-3402694E9F71}"/>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51" name="Group 50">
            <a:extLst>
              <a:ext uri="{FF2B5EF4-FFF2-40B4-BE49-F238E27FC236}">
                <a16:creationId xmlns:a16="http://schemas.microsoft.com/office/drawing/2014/main" id="{6BA17932-8796-4EBC-9D3E-43F5F7D49B4A}"/>
              </a:ext>
            </a:extLst>
          </p:cNvPr>
          <p:cNvGrpSpPr/>
          <p:nvPr/>
        </p:nvGrpSpPr>
        <p:grpSpPr>
          <a:xfrm>
            <a:off x="9945280" y="3759006"/>
            <a:ext cx="494325" cy="571270"/>
            <a:chOff x="5146675" y="3642962"/>
            <a:chExt cx="592741" cy="591515"/>
          </a:xfrm>
        </p:grpSpPr>
        <p:cxnSp>
          <p:nvCxnSpPr>
            <p:cNvPr id="52" name="Connector: Curved 51">
              <a:extLst>
                <a:ext uri="{FF2B5EF4-FFF2-40B4-BE49-F238E27FC236}">
                  <a16:creationId xmlns:a16="http://schemas.microsoft.com/office/drawing/2014/main" id="{317796F8-B53A-4E45-B7C8-FFE609EB1073}"/>
                </a:ext>
              </a:extLst>
            </p:cNvPr>
            <p:cNvCxnSpPr>
              <a:cxnSpLocks/>
              <a:endCxn id="53"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7782594-A9CB-444C-A926-DA93718FBFEA}"/>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sp>
        <p:nvSpPr>
          <p:cNvPr id="61" name="TextBox 60">
            <a:extLst>
              <a:ext uri="{FF2B5EF4-FFF2-40B4-BE49-F238E27FC236}">
                <a16:creationId xmlns:a16="http://schemas.microsoft.com/office/drawing/2014/main" id="{0B84BD7C-A143-40BD-AD89-4955A287683D}"/>
              </a:ext>
            </a:extLst>
          </p:cNvPr>
          <p:cNvSpPr txBox="1"/>
          <p:nvPr/>
        </p:nvSpPr>
        <p:spPr>
          <a:xfrm>
            <a:off x="7818041" y="1698541"/>
            <a:ext cx="1150496"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Hulpmiddelen en diensten</a:t>
            </a:r>
            <a:endParaRPr lang="nl-NL" sz="1050" dirty="0">
              <a:solidFill>
                <a:schemeClr val="tx1"/>
              </a:solidFill>
            </a:endParaRPr>
          </a:p>
        </p:txBody>
      </p:sp>
      <p:sp>
        <p:nvSpPr>
          <p:cNvPr id="62" name="TextBox 61">
            <a:extLst>
              <a:ext uri="{FF2B5EF4-FFF2-40B4-BE49-F238E27FC236}">
                <a16:creationId xmlns:a16="http://schemas.microsoft.com/office/drawing/2014/main" id="{DA4A6E41-A512-4C45-9BB4-E53746FE297A}"/>
              </a:ext>
            </a:extLst>
          </p:cNvPr>
          <p:cNvSpPr txBox="1"/>
          <p:nvPr/>
        </p:nvSpPr>
        <p:spPr>
          <a:xfrm>
            <a:off x="9498284" y="1698541"/>
            <a:ext cx="1310064"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Verblijf en opvang</a:t>
            </a:r>
            <a:endParaRPr lang="nl-NL" sz="1050" dirty="0">
              <a:solidFill>
                <a:schemeClr val="tx1"/>
              </a:solidFill>
            </a:endParaRPr>
          </a:p>
        </p:txBody>
      </p:sp>
      <p:sp>
        <p:nvSpPr>
          <p:cNvPr id="63" name="TextBox 62">
            <a:extLst>
              <a:ext uri="{FF2B5EF4-FFF2-40B4-BE49-F238E27FC236}">
                <a16:creationId xmlns:a16="http://schemas.microsoft.com/office/drawing/2014/main" id="{86F23082-A8EA-4408-9B25-9590568096B1}"/>
              </a:ext>
            </a:extLst>
          </p:cNvPr>
          <p:cNvSpPr txBox="1"/>
          <p:nvPr/>
        </p:nvSpPr>
        <p:spPr>
          <a:xfrm>
            <a:off x="6268669"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 bij het huishouden</a:t>
            </a:r>
            <a:endParaRPr lang="nl-NL" sz="1050" dirty="0">
              <a:solidFill>
                <a:schemeClr val="tx1"/>
              </a:solidFill>
            </a:endParaRPr>
          </a:p>
        </p:txBody>
      </p:sp>
      <p:sp>
        <p:nvSpPr>
          <p:cNvPr id="64" name="TextBox 63">
            <a:extLst>
              <a:ext uri="{FF2B5EF4-FFF2-40B4-BE49-F238E27FC236}">
                <a16:creationId xmlns:a16="http://schemas.microsoft.com/office/drawing/2014/main" id="{AD386C36-B084-4268-AF60-1EAFD924F437}"/>
              </a:ext>
            </a:extLst>
          </p:cNvPr>
          <p:cNvSpPr txBox="1"/>
          <p:nvPr/>
        </p:nvSpPr>
        <p:spPr>
          <a:xfrm>
            <a:off x="46259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5" name="TextBox 64">
            <a:extLst>
              <a:ext uri="{FF2B5EF4-FFF2-40B4-BE49-F238E27FC236}">
                <a16:creationId xmlns:a16="http://schemas.microsoft.com/office/drawing/2014/main" id="{9A6DF941-7CC3-439F-80D7-54467BBF44DB}"/>
              </a:ext>
            </a:extLst>
          </p:cNvPr>
          <p:cNvSpPr txBox="1"/>
          <p:nvPr/>
        </p:nvSpPr>
        <p:spPr>
          <a:xfrm>
            <a:off x="499523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6" name="TextBox 65">
            <a:extLst>
              <a:ext uri="{FF2B5EF4-FFF2-40B4-BE49-F238E27FC236}">
                <a16:creationId xmlns:a16="http://schemas.microsoft.com/office/drawing/2014/main" id="{EA49F129-57D3-4BAF-9D3B-BE3EA529F917}"/>
              </a:ext>
            </a:extLst>
          </p:cNvPr>
          <p:cNvSpPr txBox="1"/>
          <p:nvPr/>
        </p:nvSpPr>
        <p:spPr>
          <a:xfrm>
            <a:off x="536449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67" name="TextBox 66">
            <a:extLst>
              <a:ext uri="{FF2B5EF4-FFF2-40B4-BE49-F238E27FC236}">
                <a16:creationId xmlns:a16="http://schemas.microsoft.com/office/drawing/2014/main" id="{6425FE8C-E1FD-497A-8AE4-4376BFDD40EA}"/>
              </a:ext>
            </a:extLst>
          </p:cNvPr>
          <p:cNvSpPr txBox="1"/>
          <p:nvPr/>
        </p:nvSpPr>
        <p:spPr>
          <a:xfrm>
            <a:off x="62638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8" name="TextBox 67">
            <a:extLst>
              <a:ext uri="{FF2B5EF4-FFF2-40B4-BE49-F238E27FC236}">
                <a16:creationId xmlns:a16="http://schemas.microsoft.com/office/drawing/2014/main" id="{24119FD9-DD57-4152-8425-90F2810A3940}"/>
              </a:ext>
            </a:extLst>
          </p:cNvPr>
          <p:cNvSpPr txBox="1"/>
          <p:nvPr/>
        </p:nvSpPr>
        <p:spPr>
          <a:xfrm>
            <a:off x="6633132"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9" name="TextBox 68">
            <a:extLst>
              <a:ext uri="{FF2B5EF4-FFF2-40B4-BE49-F238E27FC236}">
                <a16:creationId xmlns:a16="http://schemas.microsoft.com/office/drawing/2014/main" id="{E5DEA66B-B84C-4E70-8553-8DFCEA7AE439}"/>
              </a:ext>
            </a:extLst>
          </p:cNvPr>
          <p:cNvSpPr txBox="1"/>
          <p:nvPr/>
        </p:nvSpPr>
        <p:spPr>
          <a:xfrm>
            <a:off x="700239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0" name="TextBox 69">
            <a:extLst>
              <a:ext uri="{FF2B5EF4-FFF2-40B4-BE49-F238E27FC236}">
                <a16:creationId xmlns:a16="http://schemas.microsoft.com/office/drawing/2014/main" id="{4DB3CF19-040B-42DE-87E7-58E99A5B1A1E}"/>
              </a:ext>
            </a:extLst>
          </p:cNvPr>
          <p:cNvSpPr txBox="1"/>
          <p:nvPr/>
        </p:nvSpPr>
        <p:spPr>
          <a:xfrm>
            <a:off x="787942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1" name="TextBox 70">
            <a:extLst>
              <a:ext uri="{FF2B5EF4-FFF2-40B4-BE49-F238E27FC236}">
                <a16:creationId xmlns:a16="http://schemas.microsoft.com/office/drawing/2014/main" id="{69BCB67A-B22B-4538-9002-414210777205}"/>
              </a:ext>
            </a:extLst>
          </p:cNvPr>
          <p:cNvSpPr txBox="1"/>
          <p:nvPr/>
        </p:nvSpPr>
        <p:spPr>
          <a:xfrm>
            <a:off x="824868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2" name="TextBox 71">
            <a:extLst>
              <a:ext uri="{FF2B5EF4-FFF2-40B4-BE49-F238E27FC236}">
                <a16:creationId xmlns:a16="http://schemas.microsoft.com/office/drawing/2014/main" id="{C551E8A5-03A0-479D-8188-A4433BA036E6}"/>
              </a:ext>
            </a:extLst>
          </p:cNvPr>
          <p:cNvSpPr txBox="1"/>
          <p:nvPr/>
        </p:nvSpPr>
        <p:spPr>
          <a:xfrm>
            <a:off x="861795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3" name="TextBox 72">
            <a:extLst>
              <a:ext uri="{FF2B5EF4-FFF2-40B4-BE49-F238E27FC236}">
                <a16:creationId xmlns:a16="http://schemas.microsoft.com/office/drawing/2014/main" id="{E7D35B49-D0BD-44AD-8CAB-EE57DC7FCFAE}"/>
              </a:ext>
            </a:extLst>
          </p:cNvPr>
          <p:cNvSpPr txBox="1"/>
          <p:nvPr/>
        </p:nvSpPr>
        <p:spPr>
          <a:xfrm>
            <a:off x="949050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4" name="TextBox 73">
            <a:extLst>
              <a:ext uri="{FF2B5EF4-FFF2-40B4-BE49-F238E27FC236}">
                <a16:creationId xmlns:a16="http://schemas.microsoft.com/office/drawing/2014/main" id="{02D12E90-001D-4851-8F2C-9547164B871A}"/>
              </a:ext>
            </a:extLst>
          </p:cNvPr>
          <p:cNvSpPr txBox="1"/>
          <p:nvPr/>
        </p:nvSpPr>
        <p:spPr>
          <a:xfrm>
            <a:off x="985977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5" name="TextBox 74">
            <a:extLst>
              <a:ext uri="{FF2B5EF4-FFF2-40B4-BE49-F238E27FC236}">
                <a16:creationId xmlns:a16="http://schemas.microsoft.com/office/drawing/2014/main" id="{E95110EB-8977-491E-96CB-2F3A2C20D6F7}"/>
              </a:ext>
            </a:extLst>
          </p:cNvPr>
          <p:cNvSpPr txBox="1"/>
          <p:nvPr/>
        </p:nvSpPr>
        <p:spPr>
          <a:xfrm>
            <a:off x="1022903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6" name="TextBox 75">
            <a:extLst>
              <a:ext uri="{FF2B5EF4-FFF2-40B4-BE49-F238E27FC236}">
                <a16:creationId xmlns:a16="http://schemas.microsoft.com/office/drawing/2014/main" id="{1E6D38A5-7FD8-45E7-B5D9-0B698910CCFE}"/>
              </a:ext>
            </a:extLst>
          </p:cNvPr>
          <p:cNvSpPr txBox="1"/>
          <p:nvPr/>
        </p:nvSpPr>
        <p:spPr>
          <a:xfrm>
            <a:off x="4686638"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Ondersteuning thuis</a:t>
            </a:r>
            <a:endParaRPr lang="nl-NL" sz="1050" dirty="0">
              <a:solidFill>
                <a:schemeClr val="tx1"/>
              </a:solidFill>
            </a:endParaRPr>
          </a:p>
        </p:txBody>
      </p:sp>
      <p:grpSp>
        <p:nvGrpSpPr>
          <p:cNvPr id="2" name="Group 1">
            <a:extLst>
              <a:ext uri="{FF2B5EF4-FFF2-40B4-BE49-F238E27FC236}">
                <a16:creationId xmlns:a16="http://schemas.microsoft.com/office/drawing/2014/main" id="{94EB8A12-05E6-4826-8694-E8A9DB7F4BF9}"/>
              </a:ext>
            </a:extLst>
          </p:cNvPr>
          <p:cNvGrpSpPr/>
          <p:nvPr/>
        </p:nvGrpSpPr>
        <p:grpSpPr>
          <a:xfrm>
            <a:off x="10839450" y="4470400"/>
            <a:ext cx="685044" cy="1285875"/>
            <a:chOff x="10916330" y="4631790"/>
            <a:chExt cx="614513" cy="1041935"/>
          </a:xfrm>
        </p:grpSpPr>
        <p:sp>
          <p:nvSpPr>
            <p:cNvPr id="82" name="Rectangle 81">
              <a:extLst>
                <a:ext uri="{FF2B5EF4-FFF2-40B4-BE49-F238E27FC236}">
                  <a16:creationId xmlns:a16="http://schemas.microsoft.com/office/drawing/2014/main" id="{DA0656CE-3190-471E-9F51-953988320F8F}"/>
                </a:ext>
              </a:extLst>
            </p:cNvPr>
            <p:cNvSpPr/>
            <p:nvPr/>
          </p:nvSpPr>
          <p:spPr>
            <a:xfrm>
              <a:off x="10916330" y="4631790"/>
              <a:ext cx="614511" cy="1041935"/>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83" name="TextBox 82">
              <a:extLst>
                <a:ext uri="{FF2B5EF4-FFF2-40B4-BE49-F238E27FC236}">
                  <a16:creationId xmlns:a16="http://schemas.microsoft.com/office/drawing/2014/main" id="{D6BB745D-0BD1-46FC-847C-A01D5B506F36}"/>
                </a:ext>
              </a:extLst>
            </p:cNvPr>
            <p:cNvSpPr txBox="1"/>
            <p:nvPr/>
          </p:nvSpPr>
          <p:spPr>
            <a:xfrm>
              <a:off x="10985637" y="4814578"/>
              <a:ext cx="485502" cy="134503"/>
            </a:xfrm>
            <a:prstGeom prst="rect">
              <a:avLst/>
            </a:prstGeom>
            <a:solidFill>
              <a:schemeClr val="bg1">
                <a:lumMod val="50000"/>
                <a:alpha val="20000"/>
              </a:schemeClr>
            </a:solidFill>
          </p:spPr>
          <p:txBody>
            <a:bodyPr vert="horz" wrap="square" lIns="0" tIns="0" rIns="0" bIns="0" rtlCol="0" anchor="ctr">
              <a:noAutofit/>
            </a:bodyPr>
            <a:lstStyle/>
            <a:p>
              <a:pPr marL="0" indent="0" algn="ctr">
                <a:buNone/>
              </a:pPr>
              <a:r>
                <a:rPr lang="nl-NL" sz="1000" dirty="0">
                  <a:solidFill>
                    <a:schemeClr val="tx1"/>
                  </a:solidFill>
                </a:rPr>
                <a:t>75+</a:t>
              </a:r>
              <a:endParaRPr lang="nl-NL" sz="1000" noProof="0" dirty="0">
                <a:solidFill>
                  <a:schemeClr val="tx1"/>
                </a:solidFill>
              </a:endParaRPr>
            </a:p>
          </p:txBody>
        </p:sp>
        <p:sp>
          <p:nvSpPr>
            <p:cNvPr id="84" name="TextBox 83">
              <a:extLst>
                <a:ext uri="{FF2B5EF4-FFF2-40B4-BE49-F238E27FC236}">
                  <a16:creationId xmlns:a16="http://schemas.microsoft.com/office/drawing/2014/main" id="{91913789-31E3-4EC1-8B7F-C0B4FEA477EB}"/>
                </a:ext>
              </a:extLst>
            </p:cNvPr>
            <p:cNvSpPr txBox="1"/>
            <p:nvPr/>
          </p:nvSpPr>
          <p:spPr>
            <a:xfrm>
              <a:off x="10985637" y="4977059"/>
              <a:ext cx="485502" cy="134503"/>
            </a:xfrm>
            <a:prstGeom prst="rect">
              <a:avLst/>
            </a:prstGeom>
            <a:solidFill>
              <a:srgbClr val="FFC000">
                <a:alpha val="2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60-75</a:t>
              </a:r>
              <a:endParaRPr lang="nl-NL" sz="1000" noProof="0" dirty="0">
                <a:solidFill>
                  <a:schemeClr val="tx1"/>
                </a:solidFill>
              </a:endParaRPr>
            </a:p>
          </p:txBody>
        </p:sp>
        <p:sp>
          <p:nvSpPr>
            <p:cNvPr id="85" name="TextBox 84">
              <a:extLst>
                <a:ext uri="{FF2B5EF4-FFF2-40B4-BE49-F238E27FC236}">
                  <a16:creationId xmlns:a16="http://schemas.microsoft.com/office/drawing/2014/main" id="{8495570B-8486-42C2-92E3-BC03D0C75D59}"/>
                </a:ext>
              </a:extLst>
            </p:cNvPr>
            <p:cNvSpPr txBox="1"/>
            <p:nvPr/>
          </p:nvSpPr>
          <p:spPr>
            <a:xfrm>
              <a:off x="10985637" y="5139540"/>
              <a:ext cx="485502" cy="134503"/>
            </a:xfrm>
            <a:prstGeom prst="rect">
              <a:avLst/>
            </a:prstGeom>
            <a:solidFill>
              <a:srgbClr val="FFC000">
                <a:alpha val="50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45-60</a:t>
              </a:r>
              <a:endParaRPr lang="nl-NL" sz="1000" noProof="0" dirty="0">
                <a:solidFill>
                  <a:schemeClr val="tx1"/>
                </a:solidFill>
              </a:endParaRPr>
            </a:p>
          </p:txBody>
        </p:sp>
        <p:sp>
          <p:nvSpPr>
            <p:cNvPr id="86" name="TextBox 85">
              <a:extLst>
                <a:ext uri="{FF2B5EF4-FFF2-40B4-BE49-F238E27FC236}">
                  <a16:creationId xmlns:a16="http://schemas.microsoft.com/office/drawing/2014/main" id="{FD392624-C0E5-4B6A-89E7-76FBC0FEE2C4}"/>
                </a:ext>
              </a:extLst>
            </p:cNvPr>
            <p:cNvSpPr txBox="1"/>
            <p:nvPr/>
          </p:nvSpPr>
          <p:spPr>
            <a:xfrm>
              <a:off x="10985637" y="5302021"/>
              <a:ext cx="485502" cy="134503"/>
            </a:xfrm>
            <a:prstGeom prst="rect">
              <a:avLst/>
            </a:prstGeom>
            <a:solidFill>
              <a:srgbClr val="FFC000">
                <a:alpha val="7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30-45</a:t>
              </a:r>
              <a:endParaRPr lang="nl-NL" sz="1000" noProof="0" dirty="0">
                <a:solidFill>
                  <a:schemeClr val="tx1"/>
                </a:solidFill>
              </a:endParaRPr>
            </a:p>
          </p:txBody>
        </p:sp>
        <p:sp>
          <p:nvSpPr>
            <p:cNvPr id="87" name="TextBox 86">
              <a:extLst>
                <a:ext uri="{FF2B5EF4-FFF2-40B4-BE49-F238E27FC236}">
                  <a16:creationId xmlns:a16="http://schemas.microsoft.com/office/drawing/2014/main" id="{273AC6E7-5D19-4B27-B28F-B68448543A4F}"/>
                </a:ext>
              </a:extLst>
            </p:cNvPr>
            <p:cNvSpPr txBox="1"/>
            <p:nvPr/>
          </p:nvSpPr>
          <p:spPr>
            <a:xfrm>
              <a:off x="10985637" y="5465331"/>
              <a:ext cx="485502" cy="134503"/>
            </a:xfrm>
            <a:prstGeom prst="rect">
              <a:avLst/>
            </a:prstGeom>
            <a:solidFill>
              <a:srgbClr val="FFC000"/>
            </a:solidFill>
          </p:spPr>
          <p:txBody>
            <a:bodyPr vert="horz" wrap="square" lIns="0" tIns="0" rIns="0" bIns="0" rtlCol="0" anchor="ctr">
              <a:noAutofit/>
            </a:bodyPr>
            <a:lstStyle/>
            <a:p>
              <a:pPr marL="0" indent="0" algn="ctr">
                <a:buNone/>
              </a:pPr>
              <a:r>
                <a:rPr lang="nl-NL" sz="1000" dirty="0">
                  <a:solidFill>
                    <a:schemeClr val="tx1"/>
                  </a:solidFill>
                </a:rPr>
                <a:t>Tot 30</a:t>
              </a:r>
              <a:endParaRPr lang="nl-NL" sz="1000" noProof="0" dirty="0">
                <a:solidFill>
                  <a:schemeClr val="tx1"/>
                </a:solidFill>
              </a:endParaRPr>
            </a:p>
          </p:txBody>
        </p:sp>
        <p:sp>
          <p:nvSpPr>
            <p:cNvPr id="89" name="TextBox 88">
              <a:extLst>
                <a:ext uri="{FF2B5EF4-FFF2-40B4-BE49-F238E27FC236}">
                  <a16:creationId xmlns:a16="http://schemas.microsoft.com/office/drawing/2014/main" id="{BE8DAAE4-5FBE-48EF-9235-485A26B22E4C}"/>
                </a:ext>
              </a:extLst>
            </p:cNvPr>
            <p:cNvSpPr txBox="1"/>
            <p:nvPr/>
          </p:nvSpPr>
          <p:spPr>
            <a:xfrm>
              <a:off x="109163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sp>
        <p:nvSpPr>
          <p:cNvPr id="90" name="TextBox 89">
            <a:extLst>
              <a:ext uri="{FF2B5EF4-FFF2-40B4-BE49-F238E27FC236}">
                <a16:creationId xmlns:a16="http://schemas.microsoft.com/office/drawing/2014/main" id="{D4E1DC50-DD4C-4D21-B9FF-303CF68FAD1D}"/>
              </a:ext>
            </a:extLst>
          </p:cNvPr>
          <p:cNvSpPr txBox="1"/>
          <p:nvPr/>
        </p:nvSpPr>
        <p:spPr>
          <a:xfrm>
            <a:off x="4373563" y="1457410"/>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Aantallen inwoners met </a:t>
            </a:r>
            <a:r>
              <a:rPr lang="nl-NL" sz="1200" b="1" dirty="0" err="1">
                <a:solidFill>
                  <a:schemeClr val="tx1"/>
                </a:solidFill>
                <a:ea typeface="Cambria" panose="02040503050406030204" pitchFamily="18" charset="0"/>
              </a:rPr>
              <a:t>Wmo</a:t>
            </a:r>
            <a:r>
              <a:rPr lang="nl-NL" sz="1200" b="1" dirty="0">
                <a:solidFill>
                  <a:schemeClr val="tx1"/>
                </a:solidFill>
                <a:ea typeface="Cambria" panose="02040503050406030204" pitchFamily="18" charset="0"/>
              </a:rPr>
              <a:t> voorziening naar type</a:t>
            </a:r>
            <a:endParaRPr lang="nl-NL" sz="1200" b="1" dirty="0">
              <a:solidFill>
                <a:schemeClr val="tx1"/>
              </a:solidFill>
            </a:endParaRPr>
          </a:p>
        </p:txBody>
      </p:sp>
      <p:sp>
        <p:nvSpPr>
          <p:cNvPr id="99" name="Rectangle 98">
            <a:extLst>
              <a:ext uri="{FF2B5EF4-FFF2-40B4-BE49-F238E27FC236}">
                <a16:creationId xmlns:a16="http://schemas.microsoft.com/office/drawing/2014/main" id="{10DC664C-938D-4754-A0DC-028C8B8A42C1}"/>
              </a:ext>
            </a:extLst>
          </p:cNvPr>
          <p:cNvSpPr/>
          <p:nvPr/>
        </p:nvSpPr>
        <p:spPr>
          <a:xfrm>
            <a:off x="5477964"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0" name="Rectangle 99">
            <a:extLst>
              <a:ext uri="{FF2B5EF4-FFF2-40B4-BE49-F238E27FC236}">
                <a16:creationId xmlns:a16="http://schemas.microsoft.com/office/drawing/2014/main" id="{C4CCC9FD-0EDE-4F9B-93DD-73FE879B5EAB}"/>
              </a:ext>
            </a:extLst>
          </p:cNvPr>
          <p:cNvSpPr/>
          <p:nvPr/>
        </p:nvSpPr>
        <p:spPr>
          <a:xfrm>
            <a:off x="4698164"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9" name="Rectangle 108">
            <a:extLst>
              <a:ext uri="{FF2B5EF4-FFF2-40B4-BE49-F238E27FC236}">
                <a16:creationId xmlns:a16="http://schemas.microsoft.com/office/drawing/2014/main" id="{0167589D-7E58-458E-9347-9CECE6D7FA63}"/>
              </a:ext>
            </a:extLst>
          </p:cNvPr>
          <p:cNvSpPr/>
          <p:nvPr/>
        </p:nvSpPr>
        <p:spPr>
          <a:xfrm>
            <a:off x="7083576"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0" name="Rectangle 109">
            <a:extLst>
              <a:ext uri="{FF2B5EF4-FFF2-40B4-BE49-F238E27FC236}">
                <a16:creationId xmlns:a16="http://schemas.microsoft.com/office/drawing/2014/main" id="{BC50737F-B7B0-4C4C-BC9C-45F8D884A5C3}"/>
              </a:ext>
            </a:extLst>
          </p:cNvPr>
          <p:cNvSpPr/>
          <p:nvPr/>
        </p:nvSpPr>
        <p:spPr>
          <a:xfrm>
            <a:off x="6303776"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E3159407-4419-4B9F-8784-E646B030981A}"/>
              </a:ext>
            </a:extLst>
          </p:cNvPr>
          <p:cNvSpPr/>
          <p:nvPr/>
        </p:nvSpPr>
        <p:spPr>
          <a:xfrm>
            <a:off x="8699130"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C4CD77AD-9622-42D4-8AE5-A43D017E4A22}"/>
              </a:ext>
            </a:extLst>
          </p:cNvPr>
          <p:cNvSpPr/>
          <p:nvPr/>
        </p:nvSpPr>
        <p:spPr>
          <a:xfrm>
            <a:off x="7919330"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9" name="Rectangle 118">
            <a:extLst>
              <a:ext uri="{FF2B5EF4-FFF2-40B4-BE49-F238E27FC236}">
                <a16:creationId xmlns:a16="http://schemas.microsoft.com/office/drawing/2014/main" id="{981C871B-CED4-483B-824C-94EF39644419}"/>
              </a:ext>
            </a:extLst>
          </p:cNvPr>
          <p:cNvSpPr/>
          <p:nvPr/>
        </p:nvSpPr>
        <p:spPr>
          <a:xfrm>
            <a:off x="10310215"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0" name="Rectangle 119">
            <a:extLst>
              <a:ext uri="{FF2B5EF4-FFF2-40B4-BE49-F238E27FC236}">
                <a16:creationId xmlns:a16="http://schemas.microsoft.com/office/drawing/2014/main" id="{D30D2610-A6B7-42A8-A04A-6BB9CD50D9E6}"/>
              </a:ext>
            </a:extLst>
          </p:cNvPr>
          <p:cNvSpPr/>
          <p:nvPr/>
        </p:nvSpPr>
        <p:spPr>
          <a:xfrm>
            <a:off x="9530415"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2" name="TextBox 91">
            <a:extLst>
              <a:ext uri="{FF2B5EF4-FFF2-40B4-BE49-F238E27FC236}">
                <a16:creationId xmlns:a16="http://schemas.microsoft.com/office/drawing/2014/main" id="{D0A82796-AA3D-4C67-BA6F-56C004812B4F}"/>
              </a:ext>
            </a:extLst>
          </p:cNvPr>
          <p:cNvSpPr txBox="1"/>
          <p:nvPr/>
        </p:nvSpPr>
        <p:spPr>
          <a:xfrm>
            <a:off x="4373563" y="3867082"/>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Verdeling naar leeftijdsgroep in 2019 </a:t>
            </a:r>
            <a:endParaRPr lang="nl-NL" sz="1200" b="1" dirty="0">
              <a:solidFill>
                <a:schemeClr val="tx1"/>
              </a:solidFill>
            </a:endParaRPr>
          </a:p>
        </p:txBody>
      </p:sp>
      <p:cxnSp>
        <p:nvCxnSpPr>
          <p:cNvPr id="77" name="Straight Connector 76">
            <a:extLst>
              <a:ext uri="{FF2B5EF4-FFF2-40B4-BE49-F238E27FC236}">
                <a16:creationId xmlns:a16="http://schemas.microsoft.com/office/drawing/2014/main" id="{C0D6A767-7058-41A5-81E0-6F2EBA926870}"/>
              </a:ext>
            </a:extLst>
          </p:cNvPr>
          <p:cNvCxnSpPr/>
          <p:nvPr/>
        </p:nvCxnSpPr>
        <p:spPr>
          <a:xfrm flipV="1">
            <a:off x="1386674" y="5218158"/>
            <a:ext cx="319666" cy="30435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0" name="Getal 1">
            <a:extLst>
              <a:ext uri="{FF2B5EF4-FFF2-40B4-BE49-F238E27FC236}">
                <a16:creationId xmlns:a16="http://schemas.microsoft.com/office/drawing/2014/main" id="{3A958547-5E64-46D7-8FC7-6B50E12A130C}"/>
              </a:ext>
            </a:extLst>
          </p:cNvPr>
          <p:cNvSpPr txBox="1">
            <a:spLocks/>
          </p:cNvSpPr>
          <p:nvPr/>
        </p:nvSpPr>
        <p:spPr>
          <a:xfrm>
            <a:off x="1434835" y="5380744"/>
            <a:ext cx="424436" cy="20833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sz="1050" dirty="0">
                <a:solidFill>
                  <a:srgbClr val="FFC000"/>
                </a:solidFill>
              </a:rPr>
              <a:t>1.000</a:t>
            </a:r>
            <a:endParaRPr lang="nl-NL" sz="1200" dirty="0">
              <a:solidFill>
                <a:srgbClr val="FFC000"/>
              </a:solidFill>
            </a:endParaRPr>
          </a:p>
        </p:txBody>
      </p:sp>
    </p:spTree>
    <p:extLst>
      <p:ext uri="{BB962C8B-B14F-4D97-AF65-F5344CB8AC3E}">
        <p14:creationId xmlns:p14="http://schemas.microsoft.com/office/powerpoint/2010/main" val="227981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22CD905-E74F-4626-AFC6-81AA65A3934E}"/>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0" name="Text Placeholder 3">
            <a:extLst>
              <a:ext uri="{FF2B5EF4-FFF2-40B4-BE49-F238E27FC236}">
                <a16:creationId xmlns:a16="http://schemas.microsoft.com/office/drawing/2014/main" id="{F3F2C2D6-B142-4536-B757-E55B4CFBC06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543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12,0%</a:t>
            </a:r>
            <a:endParaRPr lang="nl-NL" sz="3600" dirty="0">
              <a:solidFill>
                <a:srgbClr val="FFC000"/>
              </a:solidFill>
            </a:endParaRPr>
          </a:p>
        </p:txBody>
      </p:sp>
      <p:sp>
        <p:nvSpPr>
          <p:cNvPr id="28" name="Getal 2">
            <a:extLst>
              <a:ext uri="{FF2B5EF4-FFF2-40B4-BE49-F238E27FC236}">
                <a16:creationId xmlns:a16="http://schemas.microsoft.com/office/drawing/2014/main" id="{C4E09DD3-B191-4301-A3B1-943148838673}"/>
              </a:ext>
            </a:extLst>
          </p:cNvPr>
          <p:cNvSpPr txBox="1">
            <a:spLocks/>
          </p:cNvSpPr>
          <p:nvPr/>
        </p:nvSpPr>
        <p:spPr>
          <a:xfrm>
            <a:off x="1774825" y="364490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2,5%</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8,6%</a:t>
            </a:r>
            <a:endParaRPr lang="nl-NL" sz="3600" dirty="0">
              <a:solidFill>
                <a:srgbClr val="FFC000"/>
              </a:solidFill>
            </a:endParaRPr>
          </a:p>
        </p:txBody>
      </p:sp>
      <p:graphicFrame>
        <p:nvGraphicFramePr>
          <p:cNvPr id="34" name="Google Shape;1866;p20">
            <a:extLst>
              <a:ext uri="{FF2B5EF4-FFF2-40B4-BE49-F238E27FC236}">
                <a16:creationId xmlns:a16="http://schemas.microsoft.com/office/drawing/2014/main" id="{60191381-6DEC-443C-A5C8-E03B872526A0}"/>
              </a:ext>
            </a:extLst>
          </p:cNvPr>
          <p:cNvGraphicFramePr/>
          <p:nvPr>
            <p:extLst>
              <p:ext uri="{D42A27DB-BD31-4B8C-83A1-F6EECF244321}">
                <p14:modId xmlns:p14="http://schemas.microsoft.com/office/powerpoint/2010/main" val="2236729617"/>
              </p:ext>
            </p:extLst>
          </p:nvPr>
        </p:nvGraphicFramePr>
        <p:xfrm>
          <a:off x="4373563" y="1687054"/>
          <a:ext cx="7162008" cy="21737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Google Shape;1902;p22">
            <a:extLst>
              <a:ext uri="{FF2B5EF4-FFF2-40B4-BE49-F238E27FC236}">
                <a16:creationId xmlns:a16="http://schemas.microsoft.com/office/drawing/2014/main" id="{2D0F39E0-E471-4C92-829A-4F77F4348434}"/>
              </a:ext>
            </a:extLst>
          </p:cNvPr>
          <p:cNvGraphicFramePr/>
          <p:nvPr>
            <p:extLst>
              <p:ext uri="{D42A27DB-BD31-4B8C-83A1-F6EECF244321}">
                <p14:modId xmlns:p14="http://schemas.microsoft.com/office/powerpoint/2010/main" val="3318596012"/>
              </p:ext>
            </p:extLst>
          </p:nvPr>
        </p:nvGraphicFramePr>
        <p:xfrm>
          <a:off x="4373562" y="4084356"/>
          <a:ext cx="7172999" cy="2308758"/>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a:extLst>
              <a:ext uri="{FF2B5EF4-FFF2-40B4-BE49-F238E27FC236}">
                <a16:creationId xmlns:a16="http://schemas.microsoft.com/office/drawing/2014/main" id="{465D4DF7-6E83-41E4-9E87-723DF145261E}"/>
              </a:ext>
            </a:extLst>
          </p:cNvPr>
          <p:cNvSpPr txBox="1"/>
          <p:nvPr/>
        </p:nvSpPr>
        <p:spPr>
          <a:xfrm>
            <a:off x="4243391" y="3601121"/>
            <a:ext cx="1204845"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Putten</a:t>
            </a:r>
            <a:endParaRPr lang="nl-NL" sz="1000" dirty="0">
              <a:solidFill>
                <a:schemeClr val="tx1"/>
              </a:solidFill>
            </a:endParaRPr>
          </a:p>
        </p:txBody>
      </p:sp>
      <p:sp>
        <p:nvSpPr>
          <p:cNvPr id="55" name="TextBox 54">
            <a:extLst>
              <a:ext uri="{FF2B5EF4-FFF2-40B4-BE49-F238E27FC236}">
                <a16:creationId xmlns:a16="http://schemas.microsoft.com/office/drawing/2014/main" id="{9854A784-CBE4-4E98-8473-4273F7687E0F}"/>
              </a:ext>
            </a:extLst>
          </p:cNvPr>
          <p:cNvSpPr txBox="1"/>
          <p:nvPr/>
        </p:nvSpPr>
        <p:spPr>
          <a:xfrm>
            <a:off x="6648450" y="3605605"/>
            <a:ext cx="1108689"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Putten</a:t>
            </a:r>
            <a:endParaRPr lang="nl-NL" sz="1000" dirty="0">
              <a:solidFill>
                <a:schemeClr val="tx1"/>
              </a:solidFill>
            </a:endParaRPr>
          </a:p>
        </p:txBody>
      </p:sp>
      <p:sp>
        <p:nvSpPr>
          <p:cNvPr id="59" name="TextBox 58">
            <a:extLst>
              <a:ext uri="{FF2B5EF4-FFF2-40B4-BE49-F238E27FC236}">
                <a16:creationId xmlns:a16="http://schemas.microsoft.com/office/drawing/2014/main" id="{776B528A-D1C1-47E8-A5A8-15D0EDE379E4}"/>
              </a:ext>
            </a:extLst>
          </p:cNvPr>
          <p:cNvSpPr txBox="1"/>
          <p:nvPr/>
        </p:nvSpPr>
        <p:spPr>
          <a:xfrm>
            <a:off x="8896350" y="3605605"/>
            <a:ext cx="1172931"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Putten</a:t>
            </a:r>
            <a:endParaRPr lang="nl-NL" sz="1000" dirty="0">
              <a:solidFill>
                <a:schemeClr val="tx1"/>
              </a:solidFill>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Jeugdzorg in Putten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296363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4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De percentages zijn uitgerekend voor jeugdhulp </a:t>
            </a:r>
            <a:r>
              <a:rPr lang="nl-NL" dirty="0" err="1"/>
              <a:t>tov</a:t>
            </a:r>
            <a:r>
              <a:rPr lang="nl-NL" dirty="0"/>
              <a:t> leeftijd 0 tot 23, voor jeugdbescherming van 0 tot 18 en voor jeugdreclassering van 12 tot 23. Hierdoor en vanwege dubbeltelling tellen deze percentages niet op tot het totaal linksboven.</a:t>
            </a:r>
          </a:p>
          <a:p>
            <a:pPr marL="0" indent="0">
              <a:buNone/>
            </a:pPr>
            <a:r>
              <a:rPr lang="nl-NL" dirty="0"/>
              <a:t>Bron: </a:t>
            </a:r>
            <a:r>
              <a:rPr lang="nl-NL" dirty="0">
                <a:hlinkClick r:id="rId9"/>
              </a:rPr>
              <a:t>CBS</a:t>
            </a:r>
            <a:r>
              <a:rPr lang="nl-NL" dirty="0"/>
              <a:t> kerncijfers Jeugd; </a:t>
            </a:r>
            <a:r>
              <a:rPr lang="nl-NL" dirty="0">
                <a:hlinkClick r:id="rId10"/>
              </a:rPr>
              <a:t>CBS</a:t>
            </a:r>
            <a:r>
              <a:rPr lang="nl-NL" dirty="0"/>
              <a:t> bijstandsgezin; </a:t>
            </a:r>
            <a:r>
              <a:rPr lang="nl-NL" dirty="0">
                <a:hlinkClick r:id="rId11"/>
              </a:rPr>
              <a:t>CBS</a:t>
            </a:r>
            <a:r>
              <a:rPr lang="nl-NL" dirty="0"/>
              <a:t> eenoudergezin;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80599" y="1511877"/>
            <a:ext cx="2328964" cy="560090"/>
          </a:xfrm>
          <a:prstGeom prst="rect">
            <a:avLst/>
          </a:prstGeom>
        </p:spPr>
        <p:txBody>
          <a:bodyPr vert="horz" wrap="square" lIns="91440" tIns="45720" rIns="91440" bIns="45720" rtlCol="0" anchor="ctr">
            <a:noAutofit/>
          </a:bodyPr>
          <a:lstStyle/>
          <a:p>
            <a:pPr marL="0" indent="0">
              <a:buNone/>
            </a:pPr>
            <a:r>
              <a:rPr lang="nl-NL" sz="1050" b="1" dirty="0"/>
              <a:t>A</a:t>
            </a:r>
            <a:r>
              <a:rPr lang="nl-NL" sz="1050" b="1" i="0" u="none" strike="noStrike" kern="1200" baseline="0" dirty="0">
                <a:latin typeface="Corbel" panose="020B0503020204020204" pitchFamily="34" charset="0"/>
              </a:rPr>
              <a:t>antal jeugdigen in jeugdzorg als % van totaal jeugdigen tot 23 jaar</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minderjarige kinderen in eenoudergezin</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83194"/>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minderjarige kinderen in bijstandsgezin</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16,0%</a:t>
            </a:r>
          </a:p>
        </p:txBody>
      </p:sp>
      <p:pic>
        <p:nvPicPr>
          <p:cNvPr id="50" name="Graphic 49" descr="School girl with solid fill">
            <a:extLst>
              <a:ext uri="{FF2B5EF4-FFF2-40B4-BE49-F238E27FC236}">
                <a16:creationId xmlns:a16="http://schemas.microsoft.com/office/drawing/2014/main" id="{01AF864B-FF71-4737-A386-14E1E4874A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241515" y="1839012"/>
            <a:ext cx="533310" cy="533310"/>
          </a:xfrm>
          <a:prstGeom prst="rect">
            <a:avLst/>
          </a:prstGeom>
        </p:spPr>
      </p:pic>
      <p:pic>
        <p:nvPicPr>
          <p:cNvPr id="9" name="Graphic 8" descr="Coins outline">
            <a:extLst>
              <a:ext uri="{FF2B5EF4-FFF2-40B4-BE49-F238E27FC236}">
                <a16:creationId xmlns:a16="http://schemas.microsoft.com/office/drawing/2014/main" id="{5D72680B-11C1-4BF2-AC8A-41667121D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273040" y="3601121"/>
            <a:ext cx="515883" cy="515883"/>
          </a:xfrm>
          <a:prstGeom prst="rect">
            <a:avLst/>
          </a:prstGeom>
        </p:spPr>
      </p:pic>
      <p:pic>
        <p:nvPicPr>
          <p:cNvPr id="51" name="Graphic 50" descr="Woman with kid with solid fill">
            <a:extLst>
              <a:ext uri="{FF2B5EF4-FFF2-40B4-BE49-F238E27FC236}">
                <a16:creationId xmlns:a16="http://schemas.microsoft.com/office/drawing/2014/main" id="{17CC4E7C-6AC0-4A4A-A393-D34FA70952C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285719" y="5425489"/>
            <a:ext cx="502500" cy="502500"/>
          </a:xfrm>
          <a:prstGeom prst="rect">
            <a:avLst/>
          </a:prstGeom>
        </p:spPr>
      </p:pic>
      <p:sp>
        <p:nvSpPr>
          <p:cNvPr id="30" name="TextBox 29">
            <a:extLst>
              <a:ext uri="{FF2B5EF4-FFF2-40B4-BE49-F238E27FC236}">
                <a16:creationId xmlns:a16="http://schemas.microsoft.com/office/drawing/2014/main" id="{5015DD25-6583-4C08-8040-A8686ABCFADB}"/>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6,1%</a:t>
            </a:r>
            <a:endParaRPr lang="nl-NL" sz="1050" b="1" noProof="0" dirty="0">
              <a:solidFill>
                <a:schemeClr val="tx1"/>
              </a:solidFill>
            </a:endParaRPr>
          </a:p>
        </p:txBody>
      </p:sp>
      <p:sp>
        <p:nvSpPr>
          <p:cNvPr id="88" name="TextBox 87">
            <a:extLst>
              <a:ext uri="{FF2B5EF4-FFF2-40B4-BE49-F238E27FC236}">
                <a16:creationId xmlns:a16="http://schemas.microsoft.com/office/drawing/2014/main" id="{53317625-5D08-4519-80DE-599013D10FFE}"/>
              </a:ext>
            </a:extLst>
          </p:cNvPr>
          <p:cNvSpPr txBox="1"/>
          <p:nvPr/>
        </p:nvSpPr>
        <p:spPr>
          <a:xfrm>
            <a:off x="1788922" y="2401998"/>
            <a:ext cx="2162345" cy="413369"/>
          </a:xfrm>
          <a:prstGeom prst="rect">
            <a:avLst/>
          </a:prstGeom>
        </p:spPr>
        <p:txBody>
          <a:bodyPr vert="horz" wrap="square" lIns="91440" tIns="45720" rIns="91440" bIns="45720" rtlCol="0" anchor="ctr">
            <a:noAutofit/>
          </a:bodyPr>
          <a:lstStyle/>
          <a:p>
            <a:pPr marL="0" indent="0">
              <a:buNone/>
            </a:pPr>
            <a:r>
              <a:rPr lang="nl-NL" sz="1050" b="1" dirty="0"/>
              <a:t>Nederlands gemiddelde 10,0%</a:t>
            </a:r>
            <a:endParaRPr lang="nl-NL" sz="1050" b="1" noProof="0" dirty="0"/>
          </a:p>
        </p:txBody>
      </p:sp>
      <p:sp>
        <p:nvSpPr>
          <p:cNvPr id="36" name="TextBox 35">
            <a:extLst>
              <a:ext uri="{FF2B5EF4-FFF2-40B4-BE49-F238E27FC236}">
                <a16:creationId xmlns:a16="http://schemas.microsoft.com/office/drawing/2014/main" id="{458E24FD-0816-4F54-B436-AAB385B67234}"/>
              </a:ext>
            </a:extLst>
          </p:cNvPr>
          <p:cNvSpPr txBox="1"/>
          <p:nvPr/>
        </p:nvSpPr>
        <p:spPr>
          <a:xfrm>
            <a:off x="5833134" y="3601121"/>
            <a:ext cx="1204845"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43" name="TextBox 42">
            <a:extLst>
              <a:ext uri="{FF2B5EF4-FFF2-40B4-BE49-F238E27FC236}">
                <a16:creationId xmlns:a16="http://schemas.microsoft.com/office/drawing/2014/main" id="{DB9678FD-402A-45B8-9D7B-088296400E5E}"/>
              </a:ext>
            </a:extLst>
          </p:cNvPr>
          <p:cNvSpPr txBox="1"/>
          <p:nvPr/>
        </p:nvSpPr>
        <p:spPr>
          <a:xfrm>
            <a:off x="4373563" y="3869405"/>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Ontwikkeling van aantal jeugdigen naar type jeugdzorg, H1 2017 tot H1 2020</a:t>
            </a:r>
            <a:endParaRPr lang="nl-NL" sz="1200" b="1" dirty="0">
              <a:solidFill>
                <a:schemeClr val="tx1"/>
              </a:solidFill>
            </a:endParaRPr>
          </a:p>
        </p:txBody>
      </p:sp>
      <p:sp>
        <p:nvSpPr>
          <p:cNvPr id="45" name="TextBox 44">
            <a:extLst>
              <a:ext uri="{FF2B5EF4-FFF2-40B4-BE49-F238E27FC236}">
                <a16:creationId xmlns:a16="http://schemas.microsoft.com/office/drawing/2014/main" id="{3C764500-5F40-4D72-B605-CAB4BA7ECBFF}"/>
              </a:ext>
            </a:extLst>
          </p:cNvPr>
          <p:cNvSpPr txBox="1"/>
          <p:nvPr/>
        </p:nvSpPr>
        <p:spPr>
          <a:xfrm>
            <a:off x="4373563" y="1457410"/>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Percentage jeugdigen naar type jeugdzorg</a:t>
            </a:r>
            <a:r>
              <a:rPr lang="nl-NL" sz="1200" b="1" baseline="30000" dirty="0">
                <a:solidFill>
                  <a:schemeClr val="tx1"/>
                </a:solidFill>
                <a:ea typeface="Cambria" panose="02040503050406030204" pitchFamily="18" charset="0"/>
              </a:rPr>
              <a:t>1</a:t>
            </a:r>
            <a:r>
              <a:rPr lang="nl-NL" sz="1200" b="1" dirty="0">
                <a:solidFill>
                  <a:schemeClr val="tx1"/>
                </a:solidFill>
                <a:ea typeface="Cambria" panose="02040503050406030204" pitchFamily="18" charset="0"/>
              </a:rPr>
              <a:t>, 2019</a:t>
            </a:r>
            <a:endParaRPr lang="nl-NL" sz="1200" b="1" dirty="0">
              <a:solidFill>
                <a:schemeClr val="tx1"/>
              </a:solidFill>
            </a:endParaRPr>
          </a:p>
        </p:txBody>
      </p:sp>
      <p:sp>
        <p:nvSpPr>
          <p:cNvPr id="57" name="TextBox 56">
            <a:extLst>
              <a:ext uri="{FF2B5EF4-FFF2-40B4-BE49-F238E27FC236}">
                <a16:creationId xmlns:a16="http://schemas.microsoft.com/office/drawing/2014/main" id="{C78E84CB-A9EC-4321-9453-603318CF97DB}"/>
              </a:ext>
            </a:extLst>
          </p:cNvPr>
          <p:cNvSpPr txBox="1"/>
          <p:nvPr/>
        </p:nvSpPr>
        <p:spPr>
          <a:xfrm>
            <a:off x="8111320" y="3605605"/>
            <a:ext cx="1108689"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0" name="TextBox 59">
            <a:extLst>
              <a:ext uri="{FF2B5EF4-FFF2-40B4-BE49-F238E27FC236}">
                <a16:creationId xmlns:a16="http://schemas.microsoft.com/office/drawing/2014/main" id="{B3A3F723-D0CD-4979-817E-66B4D767D940}"/>
              </a:ext>
            </a:extLst>
          </p:cNvPr>
          <p:cNvSpPr txBox="1"/>
          <p:nvPr/>
        </p:nvSpPr>
        <p:spPr>
          <a:xfrm>
            <a:off x="10443984" y="3605605"/>
            <a:ext cx="1172931"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2" name="TextBox 61">
            <a:extLst>
              <a:ext uri="{FF2B5EF4-FFF2-40B4-BE49-F238E27FC236}">
                <a16:creationId xmlns:a16="http://schemas.microsoft.com/office/drawing/2014/main" id="{E68BA0E6-9602-44BA-8888-4F2470BC2AD0}"/>
              </a:ext>
            </a:extLst>
          </p:cNvPr>
          <p:cNvSpPr txBox="1"/>
          <p:nvPr/>
        </p:nvSpPr>
        <p:spPr>
          <a:xfrm>
            <a:off x="4725027" y="1686994"/>
            <a:ext cx="1071636"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Jeugdhulp</a:t>
            </a:r>
            <a:endParaRPr lang="nl-NL" sz="1050" dirty="0">
              <a:solidFill>
                <a:schemeClr val="tx1"/>
              </a:solidFill>
            </a:endParaRPr>
          </a:p>
        </p:txBody>
      </p:sp>
      <p:sp>
        <p:nvSpPr>
          <p:cNvPr id="63" name="TextBox 62">
            <a:extLst>
              <a:ext uri="{FF2B5EF4-FFF2-40B4-BE49-F238E27FC236}">
                <a16:creationId xmlns:a16="http://schemas.microsoft.com/office/drawing/2014/main" id="{52423F17-C317-4661-A85F-753AE7AC7F0A}"/>
              </a:ext>
            </a:extLst>
          </p:cNvPr>
          <p:cNvSpPr txBox="1"/>
          <p:nvPr/>
        </p:nvSpPr>
        <p:spPr>
          <a:xfrm>
            <a:off x="7125094"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Jeugdbescherming</a:t>
            </a:r>
            <a:endParaRPr lang="nl-NL" sz="1050" dirty="0">
              <a:solidFill>
                <a:schemeClr val="tx1"/>
              </a:solidFill>
            </a:endParaRPr>
          </a:p>
        </p:txBody>
      </p:sp>
      <p:sp>
        <p:nvSpPr>
          <p:cNvPr id="64" name="TextBox 63">
            <a:extLst>
              <a:ext uri="{FF2B5EF4-FFF2-40B4-BE49-F238E27FC236}">
                <a16:creationId xmlns:a16="http://schemas.microsoft.com/office/drawing/2014/main" id="{A06E5015-D921-42BC-A5F4-90D2B2694B27}"/>
              </a:ext>
            </a:extLst>
          </p:cNvPr>
          <p:cNvSpPr txBox="1"/>
          <p:nvPr/>
        </p:nvSpPr>
        <p:spPr>
          <a:xfrm>
            <a:off x="9394023"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Jeugdreclassering</a:t>
            </a:r>
            <a:endParaRPr lang="nl-NL" sz="1050" dirty="0">
              <a:solidFill>
                <a:schemeClr val="tx1"/>
              </a:solidFill>
            </a:endParaRPr>
          </a:p>
        </p:txBody>
      </p:sp>
    </p:spTree>
    <p:extLst>
      <p:ext uri="{BB962C8B-B14F-4D97-AF65-F5344CB8AC3E}">
        <p14:creationId xmlns:p14="http://schemas.microsoft.com/office/powerpoint/2010/main" val="240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65C94EF-9093-4635-A151-B106097593C1}"/>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ext Placeholder 3">
            <a:extLst>
              <a:ext uri="{FF2B5EF4-FFF2-40B4-BE49-F238E27FC236}">
                <a16:creationId xmlns:a16="http://schemas.microsoft.com/office/drawing/2014/main" id="{8398ABD8-8E2C-4EAB-BF42-054CB8B09ACE}"/>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0" name="TextBox 69">
            <a:extLst>
              <a:ext uri="{FF2B5EF4-FFF2-40B4-BE49-F238E27FC236}">
                <a16:creationId xmlns:a16="http://schemas.microsoft.com/office/drawing/2014/main" id="{E929895B-AC6F-4635-87B0-122DE9FC9511}"/>
              </a:ext>
            </a:extLst>
          </p:cNvPr>
          <p:cNvSpPr txBox="1"/>
          <p:nvPr/>
        </p:nvSpPr>
        <p:spPr>
          <a:xfrm>
            <a:off x="4207840" y="1897354"/>
            <a:ext cx="1754048" cy="274298"/>
          </a:xfrm>
          <a:prstGeom prst="rect">
            <a:avLst/>
          </a:prstGeom>
        </p:spPr>
        <p:txBody>
          <a:bodyPr vert="horz" wrap="none" lIns="91440" tIns="45720" rIns="91440" bIns="45720" rtlCol="0" anchor="t">
            <a:noAutofit/>
          </a:bodyPr>
          <a:lstStyle/>
          <a:p>
            <a:pPr marL="0" indent="0" algn="ctr">
              <a:buNone/>
            </a:pPr>
            <a:r>
              <a:rPr lang="nl-NL" sz="1200" noProof="0">
                <a:solidFill>
                  <a:schemeClr val="tx1"/>
                </a:solidFill>
              </a:rPr>
              <a:t>Putten</a:t>
            </a:r>
            <a:endParaRPr lang="nl-NL" sz="1200" noProof="0" dirty="0">
              <a:solidFill>
                <a:schemeClr val="tx1"/>
              </a:solidFill>
            </a:endParaRPr>
          </a:p>
        </p:txBody>
      </p:sp>
      <p:sp>
        <p:nvSpPr>
          <p:cNvPr id="75" name="TextBox 74">
            <a:extLst>
              <a:ext uri="{FF2B5EF4-FFF2-40B4-BE49-F238E27FC236}">
                <a16:creationId xmlns:a16="http://schemas.microsoft.com/office/drawing/2014/main" id="{DAEED3AA-95CA-4C71-8411-6D2528C4ECD7}"/>
              </a:ext>
            </a:extLst>
          </p:cNvPr>
          <p:cNvSpPr txBox="1"/>
          <p:nvPr/>
        </p:nvSpPr>
        <p:spPr>
          <a:xfrm>
            <a:off x="7940398" y="1912674"/>
            <a:ext cx="1754048" cy="261076"/>
          </a:xfrm>
          <a:prstGeom prst="rect">
            <a:avLst/>
          </a:prstGeom>
        </p:spPr>
        <p:txBody>
          <a:bodyPr vert="horz" wrap="none" lIns="91440" tIns="45720" rIns="91440" bIns="45720" rtlCol="0" anchor="ctr">
            <a:noAutofit/>
          </a:bodyPr>
          <a:lstStyle/>
          <a:p>
            <a:pPr marL="0" indent="0" algn="ctr">
              <a:buNone/>
            </a:pPr>
            <a:r>
              <a:rPr lang="nl-NL" sz="1200" noProof="0">
                <a:solidFill>
                  <a:schemeClr val="tx1"/>
                </a:solidFill>
              </a:rPr>
              <a:t>Putten</a:t>
            </a:r>
            <a:endParaRPr lang="nl-NL" sz="1200" noProof="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956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60245"/>
            <a:ext cx="2207066" cy="586976"/>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2.119</a:t>
            </a:r>
            <a:endParaRPr lang="nl-NL" sz="3600" dirty="0">
              <a:solidFill>
                <a:srgbClr val="FFC00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65252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1.432</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endParaRPr lang="nl-NL" sz="3600" dirty="0">
              <a:solidFill>
                <a:srgbClr val="FFC000"/>
              </a:solidFill>
            </a:endParaRP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405 minder dan in 2009</a:t>
            </a:r>
            <a:endParaRPr lang="nl-NL" sz="1050" b="1" noProof="0" dirty="0">
              <a:solidFill>
                <a:schemeClr val="tx1"/>
              </a:solidFill>
            </a:endParaRPr>
          </a:p>
        </p:txBody>
      </p:sp>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127 minder dan in 2009</a:t>
            </a:r>
            <a:endParaRPr lang="nl-NL" sz="1050" b="1"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a:solidFill>
                  <a:schemeClr val="tx1"/>
                </a:solidFill>
              </a:rPr>
              <a:t>Dat zijn er 0 minder dan in 2009</a:t>
            </a:r>
            <a:endParaRPr lang="nl-NL" sz="1050" b="1" dirty="0">
              <a:solidFill>
                <a:schemeClr val="tx1"/>
              </a:solidFill>
            </a:endParaRPr>
          </a:p>
        </p:txBody>
      </p:sp>
      <p:graphicFrame>
        <p:nvGraphicFramePr>
          <p:cNvPr id="36" name="Google Shape;1929;p24">
            <a:extLst>
              <a:ext uri="{FF2B5EF4-FFF2-40B4-BE49-F238E27FC236}">
                <a16:creationId xmlns:a16="http://schemas.microsoft.com/office/drawing/2014/main" id="{F27960DD-8357-4E9C-8BE1-4D34F993EEB6}"/>
              </a:ext>
            </a:extLst>
          </p:cNvPr>
          <p:cNvGraphicFramePr/>
          <p:nvPr>
            <p:extLst>
              <p:ext uri="{D42A27DB-BD31-4B8C-83A1-F6EECF244321}">
                <p14:modId xmlns:p14="http://schemas.microsoft.com/office/powerpoint/2010/main" val="2408532785"/>
              </p:ext>
            </p:extLst>
          </p:nvPr>
        </p:nvGraphicFramePr>
        <p:xfrm>
          <a:off x="4382665" y="2269690"/>
          <a:ext cx="2915118" cy="40198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Google Shape;1929;p24">
            <a:extLst>
              <a:ext uri="{FF2B5EF4-FFF2-40B4-BE49-F238E27FC236}">
                <a16:creationId xmlns:a16="http://schemas.microsoft.com/office/drawing/2014/main" id="{408360A7-1954-4578-9260-FDB883B26969}"/>
              </a:ext>
            </a:extLst>
          </p:cNvPr>
          <p:cNvGraphicFramePr/>
          <p:nvPr>
            <p:extLst>
              <p:ext uri="{D42A27DB-BD31-4B8C-83A1-F6EECF244321}">
                <p14:modId xmlns:p14="http://schemas.microsoft.com/office/powerpoint/2010/main" val="3200332114"/>
              </p:ext>
            </p:extLst>
          </p:nvPr>
        </p:nvGraphicFramePr>
        <p:xfrm>
          <a:off x="8131032" y="2270148"/>
          <a:ext cx="2915118" cy="4038577"/>
        </p:xfrm>
        <a:graphic>
          <a:graphicData uri="http://schemas.openxmlformats.org/drawingml/2006/chart">
            <c:chart xmlns:c="http://schemas.openxmlformats.org/drawingml/2006/chart" xmlns:r="http://schemas.openxmlformats.org/officeDocument/2006/relationships" r:id="rId6"/>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Onderwijs in Putten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338469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2"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Bij gecombineerd advies wordt dit aantal 50-50 opgesplitst over de </a:t>
            </a:r>
            <a:r>
              <a:rPr lang="nl-NL" dirty="0" err="1"/>
              <a:t>respectivelijke</a:t>
            </a:r>
            <a:r>
              <a:rPr lang="nl-NL" dirty="0"/>
              <a:t> </a:t>
            </a:r>
            <a:r>
              <a:rPr lang="nl-NL" dirty="0" err="1"/>
              <a:t>niveau’s</a:t>
            </a:r>
            <a:r>
              <a:rPr lang="nl-NL" dirty="0"/>
              <a:t>.   Bron: </a:t>
            </a:r>
            <a:r>
              <a:rPr lang="nl-NL" dirty="0">
                <a:hlinkClick r:id="rId9"/>
              </a:rPr>
              <a:t>CBS</a:t>
            </a:r>
            <a:r>
              <a:rPr lang="nl-NL" dirty="0"/>
              <a:t> regionale kerncijfers; </a:t>
            </a:r>
            <a:r>
              <a:rPr lang="nl-NL" dirty="0">
                <a:hlinkClick r:id="rId10"/>
              </a:rPr>
              <a:t>DUO</a:t>
            </a:r>
            <a:r>
              <a:rPr lang="nl-NL" dirty="0"/>
              <a:t> Schooladvies;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48139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leerlingen op basisscholen (naar schoolgemeente, 2019) </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kinderen op speciaal basisonderwijs</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129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leerlingen op het voortgezet onderwijs (naar woongemeente, 2019)</a:t>
            </a:r>
          </a:p>
        </p:txBody>
      </p:sp>
      <p:pic>
        <p:nvPicPr>
          <p:cNvPr id="33" name="Graphic 32" descr="Classroom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34" name="Graphic 33" descr="Desk with solid fill">
            <a:extLst>
              <a:ext uri="{FF2B5EF4-FFF2-40B4-BE49-F238E27FC236}">
                <a16:creationId xmlns:a16="http://schemas.microsoft.com/office/drawing/2014/main" id="{FA305E99-4FEC-48DB-8F1E-E7BA762C68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71588" y="3536655"/>
            <a:ext cx="533310" cy="533310"/>
          </a:xfrm>
          <a:prstGeom prst="rect">
            <a:avLst/>
          </a:prstGeom>
        </p:spPr>
      </p:pic>
      <p:sp>
        <p:nvSpPr>
          <p:cNvPr id="42" name="TextBox 41">
            <a:extLst>
              <a:ext uri="{FF2B5EF4-FFF2-40B4-BE49-F238E27FC236}">
                <a16:creationId xmlns:a16="http://schemas.microsoft.com/office/drawing/2014/main" id="{ECFA85D8-E2BA-459E-A90F-68A67C0EABCC}"/>
              </a:ext>
            </a:extLst>
          </p:cNvPr>
          <p:cNvSpPr txBox="1"/>
          <p:nvPr/>
        </p:nvSpPr>
        <p:spPr>
          <a:xfrm>
            <a:off x="8131032" y="1455201"/>
            <a:ext cx="2727089" cy="307593"/>
          </a:xfrm>
          <a:prstGeom prst="rect">
            <a:avLst/>
          </a:prstGeom>
        </p:spPr>
        <p:txBody>
          <a:bodyPr vert="horz" wrap="square" lIns="36000" tIns="18000" rIns="36000" bIns="18000" rtlCol="0" anchor="t">
            <a:noAutofit/>
          </a:bodyPr>
          <a:lstStyle/>
          <a:p>
            <a:pPr marL="0" indent="0">
              <a:buNone/>
            </a:pPr>
            <a:r>
              <a:rPr lang="nl-NL" sz="1200" b="1" dirty="0"/>
              <a:t>Onderwijsvolgende inwoners</a:t>
            </a:r>
            <a:r>
              <a:rPr lang="nl-NL" sz="1200" b="1" i="0" u="none" strike="noStrike" kern="1200" baseline="0" dirty="0">
                <a:latin typeface="Corbel" panose="020B0503020204020204" pitchFamily="34" charset="0"/>
              </a:rPr>
              <a:t> </a:t>
            </a:r>
            <a:r>
              <a:rPr lang="nl-NL" sz="1200" b="1" dirty="0"/>
              <a:t>naar type opleiding, 2019</a:t>
            </a:r>
            <a:endParaRPr lang="nl-NL" sz="1200" b="1" i="0" u="none" strike="noStrike" kern="1200" baseline="0" dirty="0">
              <a:latin typeface="Corbel" panose="020B0503020204020204" pitchFamily="34" charset="0"/>
            </a:endParaRPr>
          </a:p>
        </p:txBody>
      </p:sp>
      <p:sp>
        <p:nvSpPr>
          <p:cNvPr id="37" name="Getal 1">
            <a:extLst>
              <a:ext uri="{FF2B5EF4-FFF2-40B4-BE49-F238E27FC236}">
                <a16:creationId xmlns:a16="http://schemas.microsoft.com/office/drawing/2014/main" id="{719580BE-BB4F-4951-B30F-5CE6BE8FC061}"/>
              </a:ext>
            </a:extLst>
          </p:cNvPr>
          <p:cNvSpPr txBox="1">
            <a:spLocks/>
          </p:cNvSpPr>
          <p:nvPr/>
        </p:nvSpPr>
        <p:spPr>
          <a:xfrm>
            <a:off x="7132251" y="353993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Havo</a:t>
            </a:r>
            <a:endParaRPr lang="nl-NL" sz="1000" b="0" dirty="0">
              <a:solidFill>
                <a:schemeClr val="tx1"/>
              </a:solidFill>
            </a:endParaRPr>
          </a:p>
        </p:txBody>
      </p:sp>
      <p:sp>
        <p:nvSpPr>
          <p:cNvPr id="38" name="Getal 1">
            <a:extLst>
              <a:ext uri="{FF2B5EF4-FFF2-40B4-BE49-F238E27FC236}">
                <a16:creationId xmlns:a16="http://schemas.microsoft.com/office/drawing/2014/main" id="{413479B9-6FF1-4511-A85E-1123C12A0210}"/>
              </a:ext>
            </a:extLst>
          </p:cNvPr>
          <p:cNvSpPr txBox="1">
            <a:spLocks/>
          </p:cNvSpPr>
          <p:nvPr/>
        </p:nvSpPr>
        <p:spPr>
          <a:xfrm>
            <a:off x="7132252" y="268713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Vwo</a:t>
            </a:r>
          </a:p>
        </p:txBody>
      </p:sp>
      <p:sp>
        <p:nvSpPr>
          <p:cNvPr id="39" name="Getal 1">
            <a:extLst>
              <a:ext uri="{FF2B5EF4-FFF2-40B4-BE49-F238E27FC236}">
                <a16:creationId xmlns:a16="http://schemas.microsoft.com/office/drawing/2014/main" id="{63BC14F7-1406-4B4F-9BCE-15BA81F0A00E}"/>
              </a:ext>
            </a:extLst>
          </p:cNvPr>
          <p:cNvSpPr txBox="1">
            <a:spLocks/>
          </p:cNvSpPr>
          <p:nvPr/>
        </p:nvSpPr>
        <p:spPr>
          <a:xfrm>
            <a:off x="7132252" y="4464237"/>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Vmbo-t</a:t>
            </a:r>
            <a:endParaRPr lang="nl-NL" sz="1000" b="0" dirty="0">
              <a:solidFill>
                <a:schemeClr val="tx1"/>
              </a:solidFill>
            </a:endParaRPr>
          </a:p>
        </p:txBody>
      </p:sp>
      <p:sp>
        <p:nvSpPr>
          <p:cNvPr id="40" name="Getal 1">
            <a:extLst>
              <a:ext uri="{FF2B5EF4-FFF2-40B4-BE49-F238E27FC236}">
                <a16:creationId xmlns:a16="http://schemas.microsoft.com/office/drawing/2014/main" id="{46E51DE7-91CF-40BE-9104-07BEF911750F}"/>
              </a:ext>
            </a:extLst>
          </p:cNvPr>
          <p:cNvSpPr txBox="1">
            <a:spLocks/>
          </p:cNvSpPr>
          <p:nvPr/>
        </p:nvSpPr>
        <p:spPr>
          <a:xfrm>
            <a:off x="7132252" y="5255509"/>
            <a:ext cx="859816" cy="52125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Praktisch, Basis en Kader</a:t>
            </a:r>
            <a:endParaRPr lang="nl-NL" sz="1000" b="0" dirty="0">
              <a:solidFill>
                <a:schemeClr val="tx1"/>
              </a:solidFill>
            </a:endParaRPr>
          </a:p>
        </p:txBody>
      </p:sp>
      <p:sp>
        <p:nvSpPr>
          <p:cNvPr id="43" name="Getal 1">
            <a:extLst>
              <a:ext uri="{FF2B5EF4-FFF2-40B4-BE49-F238E27FC236}">
                <a16:creationId xmlns:a16="http://schemas.microsoft.com/office/drawing/2014/main" id="{C9A8B649-A63B-40F0-B864-00FAE3DE5A23}"/>
              </a:ext>
            </a:extLst>
          </p:cNvPr>
          <p:cNvSpPr txBox="1">
            <a:spLocks/>
          </p:cNvSpPr>
          <p:nvPr/>
        </p:nvSpPr>
        <p:spPr>
          <a:xfrm>
            <a:off x="10842904" y="309504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HBO</a:t>
            </a:r>
            <a:endParaRPr lang="nl-NL" sz="1000" b="0" dirty="0">
              <a:solidFill>
                <a:schemeClr val="tx1"/>
              </a:solidFill>
            </a:endParaRPr>
          </a:p>
        </p:txBody>
      </p:sp>
      <p:sp>
        <p:nvSpPr>
          <p:cNvPr id="45" name="Getal 1">
            <a:extLst>
              <a:ext uri="{FF2B5EF4-FFF2-40B4-BE49-F238E27FC236}">
                <a16:creationId xmlns:a16="http://schemas.microsoft.com/office/drawing/2014/main" id="{0D9BB672-74D7-4A22-8F75-B216A02149BA}"/>
              </a:ext>
            </a:extLst>
          </p:cNvPr>
          <p:cNvSpPr txBox="1">
            <a:spLocks/>
          </p:cNvSpPr>
          <p:nvPr/>
        </p:nvSpPr>
        <p:spPr>
          <a:xfrm>
            <a:off x="10842905" y="238236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WO</a:t>
            </a:r>
          </a:p>
        </p:txBody>
      </p:sp>
      <p:sp>
        <p:nvSpPr>
          <p:cNvPr id="46" name="Getal 1">
            <a:extLst>
              <a:ext uri="{FF2B5EF4-FFF2-40B4-BE49-F238E27FC236}">
                <a16:creationId xmlns:a16="http://schemas.microsoft.com/office/drawing/2014/main" id="{C254322F-00A1-439E-9E3C-502BD0552C40}"/>
              </a:ext>
            </a:extLst>
          </p:cNvPr>
          <p:cNvSpPr txBox="1">
            <a:spLocks/>
          </p:cNvSpPr>
          <p:nvPr/>
        </p:nvSpPr>
        <p:spPr>
          <a:xfrm>
            <a:off x="10842905" y="386937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MBO</a:t>
            </a:r>
            <a:endParaRPr lang="nl-NL" sz="1000" b="0" dirty="0">
              <a:solidFill>
                <a:schemeClr val="tx1"/>
              </a:solidFill>
            </a:endParaRPr>
          </a:p>
        </p:txBody>
      </p:sp>
      <p:sp>
        <p:nvSpPr>
          <p:cNvPr id="47" name="Getal 1">
            <a:extLst>
              <a:ext uri="{FF2B5EF4-FFF2-40B4-BE49-F238E27FC236}">
                <a16:creationId xmlns:a16="http://schemas.microsoft.com/office/drawing/2014/main" id="{18BB26AA-56D4-430D-BB49-1A2C3C4CC7FA}"/>
              </a:ext>
            </a:extLst>
          </p:cNvPr>
          <p:cNvSpPr txBox="1">
            <a:spLocks/>
          </p:cNvSpPr>
          <p:nvPr/>
        </p:nvSpPr>
        <p:spPr>
          <a:xfrm>
            <a:off x="10842905" y="4984396"/>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Voortgezet onderwijs</a:t>
            </a:r>
            <a:endParaRPr lang="nl-NL" sz="1000" b="0" dirty="0">
              <a:solidFill>
                <a:schemeClr val="tx1"/>
              </a:solidFill>
            </a:endParaRPr>
          </a:p>
        </p:txBody>
      </p:sp>
      <p:sp>
        <p:nvSpPr>
          <p:cNvPr id="71" name="TextBox 70">
            <a:extLst>
              <a:ext uri="{FF2B5EF4-FFF2-40B4-BE49-F238E27FC236}">
                <a16:creationId xmlns:a16="http://schemas.microsoft.com/office/drawing/2014/main" id="{C2FBC2C3-ECD3-4F80-9FF5-D58E83D11931}"/>
              </a:ext>
            </a:extLst>
          </p:cNvPr>
          <p:cNvSpPr txBox="1"/>
          <p:nvPr/>
        </p:nvSpPr>
        <p:spPr>
          <a:xfrm>
            <a:off x="5831953" y="1897354"/>
            <a:ext cx="1275244" cy="274298"/>
          </a:xfrm>
          <a:prstGeom prst="rect">
            <a:avLst/>
          </a:prstGeom>
        </p:spPr>
        <p:txBody>
          <a:bodyPr vert="horz" wrap="none" lIns="91440" tIns="45720" rIns="91440" bIns="45720" rtlCol="0" anchor="t">
            <a:noAutofit/>
          </a:bodyPr>
          <a:lstStyle/>
          <a:p>
            <a:pPr marL="0" indent="0" algn="ctr">
              <a:buNone/>
            </a:pPr>
            <a:r>
              <a:rPr lang="nl-NL" sz="1200" noProof="0" dirty="0">
                <a:solidFill>
                  <a:schemeClr val="tx1"/>
                </a:solidFill>
              </a:rPr>
              <a:t>Nederland</a:t>
            </a:r>
          </a:p>
        </p:txBody>
      </p:sp>
      <p:sp>
        <p:nvSpPr>
          <p:cNvPr id="72" name="TextBox 71">
            <a:extLst>
              <a:ext uri="{FF2B5EF4-FFF2-40B4-BE49-F238E27FC236}">
                <a16:creationId xmlns:a16="http://schemas.microsoft.com/office/drawing/2014/main" id="{F5C7E2EE-1E85-4C3C-A39B-3C9C48964E95}"/>
              </a:ext>
            </a:extLst>
          </p:cNvPr>
          <p:cNvSpPr txBox="1"/>
          <p:nvPr/>
        </p:nvSpPr>
        <p:spPr>
          <a:xfrm>
            <a:off x="4373563" y="1455202"/>
            <a:ext cx="2636838" cy="195950"/>
          </a:xfrm>
          <a:prstGeom prst="rect">
            <a:avLst/>
          </a:prstGeom>
        </p:spPr>
        <p:txBody>
          <a:bodyPr vert="horz" wrap="square" lIns="36000" tIns="18000" rIns="36000" bIns="18000" rtlCol="0" anchor="t">
            <a:noAutofit/>
          </a:bodyPr>
          <a:lstStyle/>
          <a:p>
            <a:pPr marL="0" indent="0">
              <a:buNone/>
            </a:pPr>
            <a:r>
              <a:rPr lang="nl-NL" sz="1200" b="1" i="0" u="none" strike="noStrike" kern="1200" baseline="0" dirty="0">
                <a:latin typeface="Corbel" panose="020B0503020204020204" pitchFamily="34" charset="0"/>
              </a:rPr>
              <a:t>Schooladvies</a:t>
            </a:r>
            <a:r>
              <a:rPr lang="nl-NL" sz="1200" b="1" i="0" u="none" strike="noStrike" kern="1200" baseline="30000" dirty="0">
                <a:latin typeface="Corbel" panose="020B0503020204020204" pitchFamily="34" charset="0"/>
              </a:rPr>
              <a:t>1</a:t>
            </a:r>
            <a:r>
              <a:rPr lang="nl-NL" sz="1200" b="1" i="0" u="none" strike="noStrike" kern="1200" baseline="0" dirty="0">
                <a:latin typeface="Corbel" panose="020B0503020204020204" pitchFamily="34" charset="0"/>
              </a:rPr>
              <a:t> schooljaar ’19-’20</a:t>
            </a:r>
          </a:p>
        </p:txBody>
      </p:sp>
      <p:sp>
        <p:nvSpPr>
          <p:cNvPr id="76" name="TextBox 75">
            <a:extLst>
              <a:ext uri="{FF2B5EF4-FFF2-40B4-BE49-F238E27FC236}">
                <a16:creationId xmlns:a16="http://schemas.microsoft.com/office/drawing/2014/main" id="{B1343020-DEAF-4C30-9090-4327A34D29CA}"/>
              </a:ext>
            </a:extLst>
          </p:cNvPr>
          <p:cNvSpPr txBox="1"/>
          <p:nvPr/>
        </p:nvSpPr>
        <p:spPr>
          <a:xfrm>
            <a:off x="9515743" y="1906063"/>
            <a:ext cx="1275244" cy="274298"/>
          </a:xfrm>
          <a:prstGeom prst="rect">
            <a:avLst/>
          </a:prstGeom>
        </p:spPr>
        <p:txBody>
          <a:bodyPr vert="horz" wrap="none" lIns="91440" tIns="45720" rIns="91440" bIns="45720" rtlCol="0" anchor="ctr">
            <a:noAutofit/>
          </a:bodyPr>
          <a:lstStyle/>
          <a:p>
            <a:pPr marL="0" indent="0" algn="ctr">
              <a:buNone/>
            </a:pPr>
            <a:r>
              <a:rPr lang="nl-NL" sz="1200" noProof="0" dirty="0">
                <a:solidFill>
                  <a:schemeClr val="tx1"/>
                </a:solidFill>
              </a:rPr>
              <a:t>Nederland</a:t>
            </a:r>
          </a:p>
        </p:txBody>
      </p:sp>
      <p:pic>
        <p:nvPicPr>
          <p:cNvPr id="58" name="Graphic 57" descr="Books with solid fill">
            <a:extLst>
              <a:ext uri="{FF2B5EF4-FFF2-40B4-BE49-F238E27FC236}">
                <a16:creationId xmlns:a16="http://schemas.microsoft.com/office/drawing/2014/main" id="{7A63289A-68E5-42E9-BF0A-96C3128045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45039" y="1905746"/>
            <a:ext cx="533310" cy="533310"/>
          </a:xfrm>
          <a:prstGeom prst="rect">
            <a:avLst/>
          </a:prstGeom>
        </p:spPr>
      </p:pic>
    </p:spTree>
    <p:extLst>
      <p:ext uri="{BB962C8B-B14F-4D97-AF65-F5344CB8AC3E}">
        <p14:creationId xmlns:p14="http://schemas.microsoft.com/office/powerpoint/2010/main" val="311356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992704E-6AF8-4EE2-AB2B-E4E99F96449A}"/>
              </a:ext>
            </a:extLst>
          </p:cNvPr>
          <p:cNvSpPr/>
          <p:nvPr/>
        </p:nvSpPr>
        <p:spPr>
          <a:xfrm>
            <a:off x="-85725" y="242664"/>
            <a:ext cx="12363450" cy="594000"/>
          </a:xfrm>
          <a:prstGeom prst="rect">
            <a:avLst/>
          </a:prstGeom>
          <a:solidFill>
            <a:srgbClr val="00206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2E5C1434-9F8E-4F56-8721-E611AE444D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2060"/>
                </a:solidFill>
              </a:rPr>
              <a:t>26,4</a:t>
            </a:r>
            <a:endParaRPr lang="nl-NL" sz="3600" dirty="0">
              <a:solidFill>
                <a:srgbClr val="002060"/>
              </a:solidFill>
            </a:endParaRPr>
          </a:p>
        </p:txBody>
      </p:sp>
      <p:sp>
        <p:nvSpPr>
          <p:cNvPr id="26" name="text 1">
            <a:extLst>
              <a:ext uri="{FF2B5EF4-FFF2-40B4-BE49-F238E27FC236}">
                <a16:creationId xmlns:a16="http://schemas.microsoft.com/office/drawing/2014/main" id="{1CF955A8-7696-478B-9047-9C236F978E8D}"/>
              </a:ext>
            </a:extLst>
          </p:cNvPr>
          <p:cNvSpPr txBox="1">
            <a:spLocks/>
          </p:cNvSpPr>
          <p:nvPr/>
        </p:nvSpPr>
        <p:spPr>
          <a:xfrm>
            <a:off x="1774824" y="3646050"/>
            <a:ext cx="2320885" cy="928465"/>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Bedrog</a:t>
            </a:r>
            <a:endParaRPr lang="nl-NL" sz="2400" dirty="0">
              <a:solidFill>
                <a:srgbClr val="002060"/>
              </a:solidFill>
            </a:endParaRPr>
          </a:p>
        </p:txBody>
      </p:sp>
      <p:sp>
        <p:nvSpPr>
          <p:cNvPr id="29" name="text 2">
            <a:extLst>
              <a:ext uri="{FF2B5EF4-FFF2-40B4-BE49-F238E27FC236}">
                <a16:creationId xmlns:a16="http://schemas.microsoft.com/office/drawing/2014/main" id="{6D336652-A42E-4ADD-9414-D3360BF3E4DC}"/>
              </a:ext>
            </a:extLst>
          </p:cNvPr>
          <p:cNvSpPr txBox="1">
            <a:spLocks/>
          </p:cNvSpPr>
          <p:nvPr/>
        </p:nvSpPr>
        <p:spPr>
          <a:xfrm>
            <a:off x="1788922" y="5408613"/>
            <a:ext cx="2306790" cy="900111"/>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Gewelds- en 
seksuele misdrijven</a:t>
            </a:r>
            <a:endParaRPr lang="nl-NL" sz="2400" dirty="0">
              <a:solidFill>
                <a:srgbClr val="002060"/>
              </a:solidFill>
            </a:endParaRPr>
          </a:p>
        </p:txBody>
      </p:sp>
      <p:sp>
        <p:nvSpPr>
          <p:cNvPr id="36" name="Cat. overig footnote">
            <a:extLst>
              <a:ext uri="{FF2B5EF4-FFF2-40B4-BE49-F238E27FC236}">
                <a16:creationId xmlns:a16="http://schemas.microsoft.com/office/drawing/2014/main" id="{DC0DAC12-CF64-42C2-AC8A-94C8DEABA6AD}"/>
              </a:ext>
            </a:extLst>
          </p:cNvPr>
          <p:cNvSpPr txBox="1">
            <a:spLocks/>
          </p:cNvSpPr>
          <p:nvPr/>
        </p:nvSpPr>
        <p:spPr>
          <a:xfrm>
            <a:off x="662780" y="658044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buFont typeface="+mj-lt"/>
              <a:buAutoNum type="arabicPlain"/>
            </a:pPr>
            <a:r>
              <a:rPr lang="nl-NL"/>
              <a:t>Overig bevat o.a.Drugsmisdrijven(10), Heling(5) en Harddrugs(5).</a:t>
            </a:r>
            <a:endParaRPr lang="nl-NL" dirty="0"/>
          </a:p>
        </p:txBody>
      </p:sp>
      <p:sp>
        <p:nvSpPr>
          <p:cNvPr id="49" name="Rectangle 48">
            <a:extLst>
              <a:ext uri="{FF2B5EF4-FFF2-40B4-BE49-F238E27FC236}">
                <a16:creationId xmlns:a16="http://schemas.microsoft.com/office/drawing/2014/main" id="{2E533760-E91B-4713-B321-83A31174941F}"/>
              </a:ext>
            </a:extLst>
          </p:cNvPr>
          <p:cNvSpPr/>
          <p:nvPr/>
        </p:nvSpPr>
        <p:spPr>
          <a:xfrm>
            <a:off x="4401099" y="6024830"/>
            <a:ext cx="7034420" cy="287879"/>
          </a:xfrm>
          <a:prstGeom prst="rect">
            <a:avLst/>
          </a:prstGeom>
          <a:solidFill>
            <a:schemeClr val="bg1">
              <a:lumMod val="75000"/>
            </a:schemeClr>
          </a:solidFill>
          <a:ln>
            <a:noFill/>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marL="0" indent="0" algn="l">
              <a:buClr>
                <a:schemeClr val="tx2"/>
              </a:buClr>
              <a:buNone/>
            </a:pPr>
            <a:r>
              <a:rPr kumimoji="0" lang="nl-NL" sz="1100" b="0" i="0" u="none" strike="noStrike" kern="1200" cap="none" spc="0" normalizeH="0" baseline="0" noProof="0" dirty="0">
                <a:ln>
                  <a:noFill/>
                </a:ln>
                <a:effectLst/>
                <a:uLnTx/>
                <a:uFillTx/>
                <a:latin typeface="Corbel" panose="020B0503020204020204" pitchFamily="34" charset="0"/>
                <a:ea typeface="+mn-ea"/>
                <a:cs typeface="+mn-cs"/>
              </a:rPr>
              <a:t>Totaal</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D0513BA2-3F63-41A1-92CF-5AD844112139}"/>
              </a:ext>
            </a:extLst>
          </p:cNvPr>
          <p:cNvSpPr txBox="1"/>
          <p:nvPr/>
        </p:nvSpPr>
        <p:spPr>
          <a:xfrm>
            <a:off x="6534150"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640</a:t>
            </a:r>
            <a:endParaRPr lang="nl-NL" sz="1050" noProof="0" dirty="0"/>
          </a:p>
        </p:txBody>
      </p:sp>
      <p:sp>
        <p:nvSpPr>
          <p:cNvPr id="35" name="TextBox 34">
            <a:extLst>
              <a:ext uri="{FF2B5EF4-FFF2-40B4-BE49-F238E27FC236}">
                <a16:creationId xmlns:a16="http://schemas.microsoft.com/office/drawing/2014/main" id="{AE3E1CB1-CD89-4E40-8B06-A3EEF546932A}"/>
              </a:ext>
            </a:extLst>
          </p:cNvPr>
          <p:cNvSpPr txBox="1"/>
          <p:nvPr/>
        </p:nvSpPr>
        <p:spPr>
          <a:xfrm>
            <a:off x="10020798"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-44%</a:t>
            </a:r>
            <a:endParaRPr lang="nl-NL" sz="1050" noProof="0" dirty="0"/>
          </a:p>
        </p:txBody>
      </p:sp>
      <p:sp>
        <p:nvSpPr>
          <p:cNvPr id="59" name="Rectangle 58">
            <a:extLst>
              <a:ext uri="{FF2B5EF4-FFF2-40B4-BE49-F238E27FC236}">
                <a16:creationId xmlns:a16="http://schemas.microsoft.com/office/drawing/2014/main" id="{329842D4-1E4D-4727-A3A9-D6EEEC61F1DA}"/>
              </a:ext>
            </a:extLst>
          </p:cNvPr>
          <p:cNvSpPr/>
          <p:nvPr/>
        </p:nvSpPr>
        <p:spPr>
          <a:xfrm>
            <a:off x="4401099" y="429355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69821FD7-A618-4490-B86C-CD9BE55C2256}"/>
              </a:ext>
            </a:extLst>
          </p:cNvPr>
          <p:cNvSpPr/>
          <p:nvPr/>
        </p:nvSpPr>
        <p:spPr>
          <a:xfrm>
            <a:off x="4401099" y="538191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E3623418-BFFA-43B7-B6D8-C80567563BB1}"/>
              </a:ext>
            </a:extLst>
          </p:cNvPr>
          <p:cNvSpPr/>
          <p:nvPr/>
        </p:nvSpPr>
        <p:spPr>
          <a:xfrm>
            <a:off x="4401099" y="3191664"/>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86A75F2-01C6-487A-8F3A-749D2BC9AAD7}"/>
              </a:ext>
            </a:extLst>
          </p:cNvPr>
          <p:cNvSpPr/>
          <p:nvPr/>
        </p:nvSpPr>
        <p:spPr>
          <a:xfrm>
            <a:off x="4401099" y="2107505"/>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39" name="Google Shape;1867;p20">
            <a:extLst>
              <a:ext uri="{FF2B5EF4-FFF2-40B4-BE49-F238E27FC236}">
                <a16:creationId xmlns:a16="http://schemas.microsoft.com/office/drawing/2014/main" id="{505D77E2-1F2C-4D3B-98B6-A193DD11959E}"/>
              </a:ext>
            </a:extLst>
          </p:cNvPr>
          <p:cNvGraphicFramePr/>
          <p:nvPr>
            <p:extLst>
              <p:ext uri="{D42A27DB-BD31-4B8C-83A1-F6EECF244321}">
                <p14:modId xmlns:p14="http://schemas.microsoft.com/office/powerpoint/2010/main" val="2816231025"/>
              </p:ext>
            </p:extLst>
          </p:nvPr>
        </p:nvGraphicFramePr>
        <p:xfrm>
          <a:off x="3894801" y="2049732"/>
          <a:ext cx="5221147" cy="3933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Google Shape;1867;p20">
            <a:extLst>
              <a:ext uri="{FF2B5EF4-FFF2-40B4-BE49-F238E27FC236}">
                <a16:creationId xmlns:a16="http://schemas.microsoft.com/office/drawing/2014/main" id="{7200C555-2D52-49CA-8535-E065AF5520A1}"/>
              </a:ext>
            </a:extLst>
          </p:cNvPr>
          <p:cNvGraphicFramePr/>
          <p:nvPr>
            <p:extLst>
              <p:ext uri="{D42A27DB-BD31-4B8C-83A1-F6EECF244321}">
                <p14:modId xmlns:p14="http://schemas.microsoft.com/office/powerpoint/2010/main" val="3312605550"/>
              </p:ext>
            </p:extLst>
          </p:nvPr>
        </p:nvGraphicFramePr>
        <p:xfrm>
          <a:off x="9322130" y="2049732"/>
          <a:ext cx="1775134" cy="394414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FF1F6246-F0BA-42CB-B81B-17D9037E1D95}"/>
              </a:ext>
            </a:extLst>
          </p:cNvPr>
          <p:cNvSpPr txBox="1"/>
          <p:nvPr/>
        </p:nvSpPr>
        <p:spPr>
          <a:xfrm>
            <a:off x="1782444" y="327391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Putten het minst ondervertegenwoordigd is</a:t>
            </a:r>
            <a:endParaRPr lang="nl-NL" sz="1050" b="1" i="0" u="none" strike="noStrike" kern="1200" baseline="0" dirty="0">
              <a:solidFill>
                <a:schemeClr val="tx1"/>
              </a:solidFill>
              <a:latin typeface="Corbel" panose="020B0503020204020204" pitchFamily="34" charset="0"/>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Putten het meest ondervertegenwoordigd is</a:t>
            </a:r>
            <a:endParaRPr lang="nl-NL" sz="1050" b="1" i="0" u="none" strike="noStrike" kern="1200" baseline="0" dirty="0">
              <a:solidFill>
                <a:schemeClr val="tx1"/>
              </a:solidFill>
              <a:latin typeface="Corbel" panose="020B0503020204020204" pitchFamily="34" charset="0"/>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Aantallen en type misdrijven in Putten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205977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96"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74825" y="153473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aantal misdrijven per 1.000 inwoners, 2019</a:t>
            </a:r>
          </a:p>
        </p:txBody>
      </p:sp>
      <p:pic>
        <p:nvPicPr>
          <p:cNvPr id="50" name="Graphic 49" descr="Robber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1515" y="1839012"/>
            <a:ext cx="533310" cy="533310"/>
          </a:xfrm>
          <a:prstGeom prst="rect">
            <a:avLst/>
          </a:prstGeom>
        </p:spPr>
      </p:pic>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47,3</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  </a:t>
            </a:r>
          </a:p>
          <a:p>
            <a:pPr marL="0" indent="0">
              <a:buNone/>
            </a:pPr>
            <a:r>
              <a:rPr lang="nl-NL" dirty="0"/>
              <a:t>Bron: </a:t>
            </a:r>
            <a:r>
              <a:rPr lang="nl-NL" dirty="0">
                <a:hlinkClick r:id="rId11"/>
              </a:rPr>
              <a:t>CBS</a:t>
            </a:r>
            <a:r>
              <a:rPr lang="nl-NL" dirty="0"/>
              <a:t> Criminaliteit; </a:t>
            </a:r>
            <a:r>
              <a:rPr lang="nl-NL" dirty="0" err="1"/>
              <a:t>it’s</a:t>
            </a:r>
            <a:r>
              <a:rPr lang="nl-NL" dirty="0"/>
              <a:t> public analyse</a:t>
            </a:r>
          </a:p>
        </p:txBody>
      </p:sp>
      <p:pic>
        <p:nvPicPr>
          <p:cNvPr id="31" name="Graphic 30" descr="Scales of justice with solid fill">
            <a:extLst>
              <a:ext uri="{FF2B5EF4-FFF2-40B4-BE49-F238E27FC236}">
                <a16:creationId xmlns:a16="http://schemas.microsoft.com/office/drawing/2014/main" id="{8DF46097-6CF3-4F8B-9D97-F25FAB9D4C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3496027"/>
            <a:ext cx="444939" cy="444939"/>
          </a:xfrm>
          <a:prstGeom prst="rect">
            <a:avLst/>
          </a:prstGeom>
        </p:spPr>
      </p:pic>
      <p:pic>
        <p:nvPicPr>
          <p:cNvPr id="33" name="Graphic 32" descr="Scales of justice with solid fill">
            <a:extLst>
              <a:ext uri="{FF2B5EF4-FFF2-40B4-BE49-F238E27FC236}">
                <a16:creationId xmlns:a16="http://schemas.microsoft.com/office/drawing/2014/main" id="{D2771D2F-3AC0-438F-854E-C13D6D6D30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5300117"/>
            <a:ext cx="444939" cy="444939"/>
          </a:xfrm>
          <a:prstGeom prst="rect">
            <a:avLst/>
          </a:prstGeom>
        </p:spPr>
      </p:pic>
      <p:sp>
        <p:nvSpPr>
          <p:cNvPr id="61" name="Text Placeholder 3">
            <a:extLst>
              <a:ext uri="{FF2B5EF4-FFF2-40B4-BE49-F238E27FC236}">
                <a16:creationId xmlns:a16="http://schemas.microsoft.com/office/drawing/2014/main" id="{BF9D233C-AF07-4C9B-AF70-A38B454A1159}"/>
              </a:ext>
            </a:extLst>
          </p:cNvPr>
          <p:cNvSpPr txBox="1">
            <a:spLocks/>
          </p:cNvSpPr>
          <p:nvPr/>
        </p:nvSpPr>
        <p:spPr>
          <a:xfrm>
            <a:off x="4373563" y="1456616"/>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ea typeface="Cambria" panose="02040503050406030204" pitchFamily="18" charset="0"/>
              </a:rPr>
              <a:t>Aantal misdrijven per type, 2019 </a:t>
            </a:r>
          </a:p>
        </p:txBody>
      </p:sp>
      <p:sp>
        <p:nvSpPr>
          <p:cNvPr id="64" name="TextBox 63">
            <a:extLst>
              <a:ext uri="{FF2B5EF4-FFF2-40B4-BE49-F238E27FC236}">
                <a16:creationId xmlns:a16="http://schemas.microsoft.com/office/drawing/2014/main" id="{A5CD775C-C04E-493E-B341-4F4D32F90F9D}"/>
              </a:ext>
            </a:extLst>
          </p:cNvPr>
          <p:cNvSpPr txBox="1"/>
          <p:nvPr/>
        </p:nvSpPr>
        <p:spPr>
          <a:xfrm>
            <a:off x="6318418" y="1815817"/>
            <a:ext cx="1336416" cy="237757"/>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Aantal misdrijven</a:t>
            </a:r>
            <a:endParaRPr lang="nl-NL" sz="1050" dirty="0">
              <a:solidFill>
                <a:schemeClr val="tx1"/>
              </a:solidFill>
            </a:endParaRPr>
          </a:p>
        </p:txBody>
      </p:sp>
      <p:sp>
        <p:nvSpPr>
          <p:cNvPr id="66" name="TextBox 65">
            <a:extLst>
              <a:ext uri="{FF2B5EF4-FFF2-40B4-BE49-F238E27FC236}">
                <a16:creationId xmlns:a16="http://schemas.microsoft.com/office/drawing/2014/main" id="{BC5B114C-B707-4BEA-81F3-A19B9C1BC9B9}"/>
              </a:ext>
            </a:extLst>
          </p:cNvPr>
          <p:cNvSpPr txBox="1"/>
          <p:nvPr/>
        </p:nvSpPr>
        <p:spPr>
          <a:xfrm>
            <a:off x="9873884" y="1815817"/>
            <a:ext cx="1086581" cy="244682"/>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Vergelijking NL</a:t>
            </a:r>
            <a:endParaRPr lang="nl-NL" sz="1050" dirty="0">
              <a:solidFill>
                <a:schemeClr val="tx1"/>
              </a:solidFill>
            </a:endParaRPr>
          </a:p>
        </p:txBody>
      </p:sp>
      <p:sp>
        <p:nvSpPr>
          <p:cNvPr id="42" name="Text Placeholder 3">
            <a:extLst>
              <a:ext uri="{FF2B5EF4-FFF2-40B4-BE49-F238E27FC236}">
                <a16:creationId xmlns:a16="http://schemas.microsoft.com/office/drawing/2014/main" id="{D9CF3CD8-B9F9-4E32-B780-8D68DD6A53C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Veiligheid:</a:t>
            </a:r>
          </a:p>
        </p:txBody>
      </p:sp>
      <p:cxnSp>
        <p:nvCxnSpPr>
          <p:cNvPr id="55" name="Straight Arrow Connector 54">
            <a:extLst>
              <a:ext uri="{FF2B5EF4-FFF2-40B4-BE49-F238E27FC236}">
                <a16:creationId xmlns:a16="http://schemas.microsoft.com/office/drawing/2014/main" id="{B898F3A2-0EF8-43DF-8536-7C25A959D3C5}"/>
              </a:ext>
            </a:extLst>
          </p:cNvPr>
          <p:cNvCxnSpPr>
            <a:cxnSpLocks/>
          </p:cNvCxnSpPr>
          <p:nvPr/>
        </p:nvCxnSpPr>
        <p:spPr>
          <a:xfrm>
            <a:off x="1318399" y="5383455"/>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58A7BB9-57C3-4BE9-A0B8-1B68AB1804E5}"/>
              </a:ext>
            </a:extLst>
          </p:cNvPr>
          <p:cNvCxnSpPr>
            <a:cxnSpLocks/>
          </p:cNvCxnSpPr>
          <p:nvPr/>
        </p:nvCxnSpPr>
        <p:spPr>
          <a:xfrm flipV="1">
            <a:off x="1318399" y="3588218"/>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85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2B993BC-DB1B-482E-AF8F-5872F4834AB0}"/>
              </a:ext>
            </a:extLst>
          </p:cNvPr>
          <p:cNvGraphicFramePr>
            <a:graphicFrameLocks noChangeAspect="1"/>
          </p:cNvGraphicFramePr>
          <p:nvPr>
            <p:custDataLst>
              <p:tags r:id="rId2"/>
            </p:custDataLst>
            <p:extLst>
              <p:ext uri="{D42A27DB-BD31-4B8C-83A1-F6EECF244321}">
                <p14:modId xmlns:p14="http://schemas.microsoft.com/office/powerpoint/2010/main" val="1348486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20"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D2B993BC-DB1B-482E-AF8F-5872F4834A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32779935-9A1E-4375-9179-19F4F25C70BC}"/>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1" name="Text Placeholder 3">
            <a:extLst>
              <a:ext uri="{FF2B5EF4-FFF2-40B4-BE49-F238E27FC236}">
                <a16:creationId xmlns:a16="http://schemas.microsoft.com/office/drawing/2014/main" id="{1F3DB094-679D-4363-856A-A07527A885D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8" name="Rectangle 27">
            <a:extLst>
              <a:ext uri="{FF2B5EF4-FFF2-40B4-BE49-F238E27FC236}">
                <a16:creationId xmlns:a16="http://schemas.microsoft.com/office/drawing/2014/main" id="{A6E8F1E7-D8C2-4A40-8542-131E6243786B}"/>
              </a:ext>
            </a:extLst>
          </p:cNvPr>
          <p:cNvSpPr/>
          <p:nvPr/>
        </p:nvSpPr>
        <p:spPr>
          <a:xfrm>
            <a:off x="10179729" y="3194894"/>
            <a:ext cx="1349051" cy="2789981"/>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30" name="TextBox 29">
            <a:extLst>
              <a:ext uri="{FF2B5EF4-FFF2-40B4-BE49-F238E27FC236}">
                <a16:creationId xmlns:a16="http://schemas.microsoft.com/office/drawing/2014/main" id="{5522D622-1378-4C4E-A748-5AB7C3665193}"/>
              </a:ext>
            </a:extLst>
          </p:cNvPr>
          <p:cNvSpPr txBox="1"/>
          <p:nvPr/>
        </p:nvSpPr>
        <p:spPr>
          <a:xfrm>
            <a:off x="10331880" y="3527686"/>
            <a:ext cx="1065834" cy="317647"/>
          </a:xfrm>
          <a:prstGeom prst="rect">
            <a:avLst/>
          </a:prstGeom>
          <a:solidFill>
            <a:srgbClr val="EC6224">
              <a:alpha val="6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Putten 2012</a:t>
            </a:r>
            <a:endParaRPr lang="nl-NL" sz="1000" noProof="0" dirty="0">
              <a:solidFill>
                <a:schemeClr val="tx1"/>
              </a:solidFill>
            </a:endParaRPr>
          </a:p>
        </p:txBody>
      </p:sp>
      <p:sp>
        <p:nvSpPr>
          <p:cNvPr id="32" name="TextBox 31">
            <a:extLst>
              <a:ext uri="{FF2B5EF4-FFF2-40B4-BE49-F238E27FC236}">
                <a16:creationId xmlns:a16="http://schemas.microsoft.com/office/drawing/2014/main" id="{C15AB802-A6D6-4912-87A9-7A69AEE6C292}"/>
              </a:ext>
            </a:extLst>
          </p:cNvPr>
          <p:cNvSpPr txBox="1"/>
          <p:nvPr/>
        </p:nvSpPr>
        <p:spPr>
          <a:xfrm>
            <a:off x="10331880" y="3893333"/>
            <a:ext cx="1065834" cy="317647"/>
          </a:xfrm>
          <a:prstGeom prst="rect">
            <a:avLst/>
          </a:prstGeom>
          <a:solidFill>
            <a:srgbClr val="EC6224">
              <a:alpha val="8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Putten 2017</a:t>
            </a:r>
            <a:endParaRPr lang="nl-NL" sz="1000" noProof="0" dirty="0">
              <a:solidFill>
                <a:schemeClr val="tx1"/>
              </a:solidFill>
            </a:endParaRPr>
          </a:p>
        </p:txBody>
      </p:sp>
      <p:sp>
        <p:nvSpPr>
          <p:cNvPr id="34" name="TextBox 33">
            <a:extLst>
              <a:ext uri="{FF2B5EF4-FFF2-40B4-BE49-F238E27FC236}">
                <a16:creationId xmlns:a16="http://schemas.microsoft.com/office/drawing/2014/main" id="{D68F9785-317C-4006-AB30-3578AFA15F0E}"/>
              </a:ext>
            </a:extLst>
          </p:cNvPr>
          <p:cNvSpPr txBox="1"/>
          <p:nvPr/>
        </p:nvSpPr>
        <p:spPr>
          <a:xfrm>
            <a:off x="10331880" y="4272238"/>
            <a:ext cx="1065834" cy="317647"/>
          </a:xfrm>
          <a:prstGeom prst="rect">
            <a:avLst/>
          </a:prstGeom>
          <a:solidFill>
            <a:srgbClr val="EC6224"/>
          </a:solidFill>
        </p:spPr>
        <p:txBody>
          <a:bodyPr vert="horz" wrap="square" lIns="0" tIns="0" rIns="0" bIns="0" rtlCol="0" anchor="ctr">
            <a:noAutofit/>
          </a:bodyPr>
          <a:lstStyle/>
          <a:p>
            <a:pPr marL="0" indent="0" algn="ctr">
              <a:buNone/>
            </a:pPr>
            <a:r>
              <a:rPr lang="nl-NL" sz="1000">
                <a:solidFill>
                  <a:schemeClr val="bg1"/>
                </a:solidFill>
              </a:rPr>
              <a:t>Putten 2021</a:t>
            </a:r>
            <a:endParaRPr lang="nl-NL" sz="1000" noProof="0" dirty="0">
              <a:solidFill>
                <a:schemeClr val="bg1"/>
              </a:solidFill>
            </a:endParaRPr>
          </a:p>
        </p:txBody>
      </p:sp>
      <p:graphicFrame>
        <p:nvGraphicFramePr>
          <p:cNvPr id="39" name="Chart 38">
            <a:extLst>
              <a:ext uri="{FF2B5EF4-FFF2-40B4-BE49-F238E27FC236}">
                <a16:creationId xmlns:a16="http://schemas.microsoft.com/office/drawing/2014/main" id="{AE9351DD-6E15-439F-9D26-C3E617834B02}"/>
              </a:ext>
            </a:extLst>
          </p:cNvPr>
          <p:cNvGraphicFramePr/>
          <p:nvPr>
            <p:extLst>
              <p:ext uri="{D42A27DB-BD31-4B8C-83A1-F6EECF244321}">
                <p14:modId xmlns:p14="http://schemas.microsoft.com/office/powerpoint/2010/main" val="871782159"/>
              </p:ext>
            </p:extLst>
          </p:nvPr>
        </p:nvGraphicFramePr>
        <p:xfrm>
          <a:off x="4532177" y="1408983"/>
          <a:ext cx="4886634" cy="4677186"/>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 Placeholder 3">
            <a:extLst>
              <a:ext uri="{FF2B5EF4-FFF2-40B4-BE49-F238E27FC236}">
                <a16:creationId xmlns:a16="http://schemas.microsoft.com/office/drawing/2014/main" id="{E8879607-D120-4F35-A2CC-9AA85458452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42" name="Rectangle 41">
            <a:extLst>
              <a:ext uri="{FF2B5EF4-FFF2-40B4-BE49-F238E27FC236}">
                <a16:creationId xmlns:a16="http://schemas.microsoft.com/office/drawing/2014/main" id="{B10793A9-9886-4D72-96E0-D2A6FD8CC85A}"/>
              </a:ext>
            </a:extLst>
          </p:cNvPr>
          <p:cNvSpPr/>
          <p:nvPr/>
        </p:nvSpPr>
        <p:spPr>
          <a:xfrm>
            <a:off x="663165" y="1342389"/>
            <a:ext cx="3434400" cy="4966336"/>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r>
              <a:rPr lang="nl-NL" sz="2000" dirty="0"/>
              <a:t>Methodologie</a:t>
            </a:r>
          </a:p>
          <a:p>
            <a:pPr marL="0" indent="0">
              <a:buNone/>
            </a:pPr>
            <a:r>
              <a:rPr lang="nl-NL" dirty="0"/>
              <a:t>Vaak worden partijen ingedeeld op de assen links/rechts en conservatief/progressief. Per gemeente gebruiken we het stemgedrag, gecombineerd met posities van alle partijen, om te bepalen waar de gemeente al geheel staat.</a:t>
            </a:r>
          </a:p>
          <a:p>
            <a:pPr marL="0" indent="0">
              <a:buNone/>
            </a:pPr>
            <a:r>
              <a:rPr lang="nl-NL" dirty="0"/>
              <a:t>Let op: Verandering ontstaat door zowel veranderend kiesgedrag als herpositionering van partijen op de assen. In de grafiek hieronder vind je dit dubbele effect. In de grafiek rechts zie je wat alleen het effect van het kiesgedrag is door de positie van de partijen vast te zetten op die van 2021.</a:t>
            </a:r>
          </a:p>
        </p:txBody>
      </p:sp>
      <p:cxnSp>
        <p:nvCxnSpPr>
          <p:cNvPr id="41" name="Straight Connector 40">
            <a:extLst>
              <a:ext uri="{FF2B5EF4-FFF2-40B4-BE49-F238E27FC236}">
                <a16:creationId xmlns:a16="http://schemas.microsoft.com/office/drawing/2014/main" id="{8B7989C1-BDE9-4044-AF60-D262738BDB0C}"/>
              </a:ext>
            </a:extLst>
          </p:cNvPr>
          <p:cNvCxnSpPr>
            <a:cxnSpLocks/>
            <a:stCxn id="48" idx="0"/>
            <a:endCxn id="48" idx="4"/>
          </p:cNvCxnSpPr>
          <p:nvPr/>
        </p:nvCxnSpPr>
        <p:spPr>
          <a:xfrm>
            <a:off x="2343299" y="4310583"/>
            <a:ext cx="0" cy="19023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2944C34-3234-4F5F-8E5F-6E09AC64143B}"/>
              </a:ext>
            </a:extLst>
          </p:cNvPr>
          <p:cNvCxnSpPr>
            <a:cxnSpLocks/>
            <a:endCxn id="48" idx="6"/>
          </p:cNvCxnSpPr>
          <p:nvPr/>
        </p:nvCxnSpPr>
        <p:spPr>
          <a:xfrm>
            <a:off x="1392143" y="5246194"/>
            <a:ext cx="1902312" cy="1554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C6B5655-4F2F-401F-86CA-50F7F40A5C39}"/>
              </a:ext>
            </a:extLst>
          </p:cNvPr>
          <p:cNvSpPr/>
          <p:nvPr/>
        </p:nvSpPr>
        <p:spPr>
          <a:xfrm>
            <a:off x="1392143" y="4310583"/>
            <a:ext cx="1902312" cy="1902312"/>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aphicFrame>
        <p:nvGraphicFramePr>
          <p:cNvPr id="40" name="Chart 39">
            <a:extLst>
              <a:ext uri="{FF2B5EF4-FFF2-40B4-BE49-F238E27FC236}">
                <a16:creationId xmlns:a16="http://schemas.microsoft.com/office/drawing/2014/main" id="{2EAE12CD-F31A-43C2-8463-A7B7AE8F113B}"/>
              </a:ext>
            </a:extLst>
          </p:cNvPr>
          <p:cNvGraphicFramePr/>
          <p:nvPr>
            <p:extLst>
              <p:ext uri="{D42A27DB-BD31-4B8C-83A1-F6EECF244321}">
                <p14:modId xmlns:p14="http://schemas.microsoft.com/office/powerpoint/2010/main" val="689636240"/>
              </p:ext>
            </p:extLst>
          </p:nvPr>
        </p:nvGraphicFramePr>
        <p:xfrm>
          <a:off x="1203703" y="4170987"/>
          <a:ext cx="2279192" cy="2181504"/>
        </p:xfrm>
        <a:graphic>
          <a:graphicData uri="http://schemas.openxmlformats.org/drawingml/2006/chart">
            <c:chart xmlns:c="http://schemas.openxmlformats.org/drawingml/2006/chart" xmlns:r="http://schemas.openxmlformats.org/officeDocument/2006/relationships" r:id="rId7"/>
          </a:graphicData>
        </a:graphic>
      </p:graphicFrame>
      <p:sp>
        <p:nvSpPr>
          <p:cNvPr id="20" name="Title 4">
            <a:extLst>
              <a:ext uri="{FF2B5EF4-FFF2-40B4-BE49-F238E27FC236}">
                <a16:creationId xmlns:a16="http://schemas.microsoft.com/office/drawing/2014/main" id="{BF7F2712-D214-4BAF-8E2A-2C2006DD9BD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Ontwikkeling stemgedrag in  Putten</a:t>
            </a:r>
            <a:endParaRPr lang="nl-NL" dirty="0">
              <a:solidFill>
                <a:schemeClr val="bg1"/>
              </a:solidFill>
            </a:endParaRPr>
          </a:p>
        </p:txBody>
      </p:sp>
      <p:sp>
        <p:nvSpPr>
          <p:cNvPr id="3" name="Oval 2">
            <a:extLst>
              <a:ext uri="{FF2B5EF4-FFF2-40B4-BE49-F238E27FC236}">
                <a16:creationId xmlns:a16="http://schemas.microsoft.com/office/drawing/2014/main" id="{86BAAAEC-4710-4400-B67C-D78A6D1664CB}"/>
              </a:ext>
            </a:extLst>
          </p:cNvPr>
          <p:cNvSpPr/>
          <p:nvPr/>
        </p:nvSpPr>
        <p:spPr>
          <a:xfrm>
            <a:off x="5831456" y="2488983"/>
            <a:ext cx="2340000" cy="234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6" name="Oval 15">
            <a:extLst>
              <a:ext uri="{FF2B5EF4-FFF2-40B4-BE49-F238E27FC236}">
                <a16:creationId xmlns:a16="http://schemas.microsoft.com/office/drawing/2014/main" id="{5C6C4C81-CAE9-4DDC-8DA4-B02F51591E4F}"/>
              </a:ext>
            </a:extLst>
          </p:cNvPr>
          <p:cNvSpPr/>
          <p:nvPr/>
        </p:nvSpPr>
        <p:spPr>
          <a:xfrm>
            <a:off x="4751456" y="1408983"/>
            <a:ext cx="4500000" cy="450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7" name="Oval 16">
            <a:extLst>
              <a:ext uri="{FF2B5EF4-FFF2-40B4-BE49-F238E27FC236}">
                <a16:creationId xmlns:a16="http://schemas.microsoft.com/office/drawing/2014/main" id="{1BE2663A-02EF-4F4B-9400-E67A2CC015FC}"/>
              </a:ext>
            </a:extLst>
          </p:cNvPr>
          <p:cNvSpPr/>
          <p:nvPr/>
        </p:nvSpPr>
        <p:spPr>
          <a:xfrm>
            <a:off x="5291456" y="1948983"/>
            <a:ext cx="3420000" cy="342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1" name="Oval 20">
            <a:extLst>
              <a:ext uri="{FF2B5EF4-FFF2-40B4-BE49-F238E27FC236}">
                <a16:creationId xmlns:a16="http://schemas.microsoft.com/office/drawing/2014/main" id="{5BB38D9D-AFA4-4CE5-8063-0CAA4A621FC0}"/>
              </a:ext>
            </a:extLst>
          </p:cNvPr>
          <p:cNvSpPr/>
          <p:nvPr/>
        </p:nvSpPr>
        <p:spPr>
          <a:xfrm>
            <a:off x="6371456" y="3028983"/>
            <a:ext cx="1260000" cy="126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2" name="Text Placeholder 3">
            <a:extLst>
              <a:ext uri="{FF2B5EF4-FFF2-40B4-BE49-F238E27FC236}">
                <a16:creationId xmlns:a16="http://schemas.microsoft.com/office/drawing/2014/main" id="{A28102F6-F12F-4D0E-9B1B-70D35917C595}"/>
              </a:ext>
            </a:extLst>
          </p:cNvPr>
          <p:cNvSpPr txBox="1">
            <a:spLocks/>
          </p:cNvSpPr>
          <p:nvPr/>
        </p:nvSpPr>
        <p:spPr>
          <a:xfrm>
            <a:off x="6245856" y="970213"/>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Progressief</a:t>
            </a:r>
            <a:endParaRPr lang="nl-NL" sz="1600" dirty="0">
              <a:solidFill>
                <a:schemeClr val="tx1">
                  <a:lumMod val="85000"/>
                  <a:lumOff val="15000"/>
                </a:schemeClr>
              </a:solidFill>
            </a:endParaRPr>
          </a:p>
        </p:txBody>
      </p:sp>
      <p:sp>
        <p:nvSpPr>
          <p:cNvPr id="23" name="Text Placeholder 3">
            <a:extLst>
              <a:ext uri="{FF2B5EF4-FFF2-40B4-BE49-F238E27FC236}">
                <a16:creationId xmlns:a16="http://schemas.microsoft.com/office/drawing/2014/main" id="{C43D6CC8-C9F3-4B74-8EAF-ED2E2C945B61}"/>
              </a:ext>
            </a:extLst>
          </p:cNvPr>
          <p:cNvSpPr txBox="1">
            <a:spLocks/>
          </p:cNvSpPr>
          <p:nvPr/>
        </p:nvSpPr>
        <p:spPr>
          <a:xfrm>
            <a:off x="6245856" y="5820844"/>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Conservatief</a:t>
            </a:r>
            <a:endParaRPr lang="nl-NL" sz="1600" dirty="0">
              <a:solidFill>
                <a:schemeClr val="tx1">
                  <a:lumMod val="85000"/>
                  <a:lumOff val="15000"/>
                </a:schemeClr>
              </a:solidFill>
            </a:endParaRPr>
          </a:p>
        </p:txBody>
      </p:sp>
      <p:sp>
        <p:nvSpPr>
          <p:cNvPr id="24" name="Text Placeholder 3">
            <a:extLst>
              <a:ext uri="{FF2B5EF4-FFF2-40B4-BE49-F238E27FC236}">
                <a16:creationId xmlns:a16="http://schemas.microsoft.com/office/drawing/2014/main" id="{0679F8A3-DEEA-4C61-A0F8-0D798DED261C}"/>
              </a:ext>
            </a:extLst>
          </p:cNvPr>
          <p:cNvSpPr txBox="1">
            <a:spLocks/>
          </p:cNvSpPr>
          <p:nvPr/>
        </p:nvSpPr>
        <p:spPr>
          <a:xfrm>
            <a:off x="3721831"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Links</a:t>
            </a:r>
            <a:endParaRPr lang="nl-NL" sz="1600" dirty="0">
              <a:solidFill>
                <a:schemeClr val="tx1">
                  <a:lumMod val="85000"/>
                  <a:lumOff val="15000"/>
                </a:schemeClr>
              </a:solidFill>
            </a:endParaRPr>
          </a:p>
        </p:txBody>
      </p:sp>
      <p:sp>
        <p:nvSpPr>
          <p:cNvPr id="25" name="Text Placeholder 3">
            <a:extLst>
              <a:ext uri="{FF2B5EF4-FFF2-40B4-BE49-F238E27FC236}">
                <a16:creationId xmlns:a16="http://schemas.microsoft.com/office/drawing/2014/main" id="{2ACDC214-57C7-49F9-AD83-CBBDDF2B7C62}"/>
              </a:ext>
            </a:extLst>
          </p:cNvPr>
          <p:cNvSpPr txBox="1">
            <a:spLocks/>
          </p:cNvSpPr>
          <p:nvPr/>
        </p:nvSpPr>
        <p:spPr>
          <a:xfrm>
            <a:off x="8883766"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Rechts</a:t>
            </a:r>
            <a:endParaRPr lang="nl-NL" sz="1600" dirty="0">
              <a:solidFill>
                <a:schemeClr val="tx1">
                  <a:lumMod val="85000"/>
                  <a:lumOff val="15000"/>
                </a:schemeClr>
              </a:solidFill>
            </a:endParaRPr>
          </a:p>
        </p:txBody>
      </p:sp>
      <p:cxnSp>
        <p:nvCxnSpPr>
          <p:cNvPr id="5" name="Straight Connector 4">
            <a:extLst>
              <a:ext uri="{FF2B5EF4-FFF2-40B4-BE49-F238E27FC236}">
                <a16:creationId xmlns:a16="http://schemas.microsoft.com/office/drawing/2014/main" id="{DC95ADCB-1A9F-49E9-8EA8-B88008744E1D}"/>
              </a:ext>
            </a:extLst>
          </p:cNvPr>
          <p:cNvCxnSpPr>
            <a:stCxn id="16" idx="0"/>
            <a:endCxn id="16" idx="4"/>
          </p:cNvCxnSpPr>
          <p:nvPr/>
        </p:nvCxnSpPr>
        <p:spPr>
          <a:xfrm>
            <a:off x="7001456" y="1408983"/>
            <a:ext cx="0" cy="450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CD969D-753B-47D8-A0A3-91BADB9924F8}"/>
              </a:ext>
            </a:extLst>
          </p:cNvPr>
          <p:cNvCxnSpPr>
            <a:cxnSpLocks/>
            <a:stCxn id="16" idx="2"/>
            <a:endCxn id="16" idx="6"/>
          </p:cNvCxnSpPr>
          <p:nvPr/>
        </p:nvCxnSpPr>
        <p:spPr>
          <a:xfrm>
            <a:off x="4751456" y="3658983"/>
            <a:ext cx="45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1B58946-8E27-4F67-9747-5B90EFDC5296}"/>
              </a:ext>
            </a:extLst>
          </p:cNvPr>
          <p:cNvSpPr txBox="1"/>
          <p:nvPr/>
        </p:nvSpPr>
        <p:spPr>
          <a:xfrm>
            <a:off x="10179729" y="3194894"/>
            <a:ext cx="1349053" cy="484272"/>
          </a:xfrm>
          <a:prstGeom prst="rect">
            <a:avLst/>
          </a:prstGeom>
        </p:spPr>
        <p:txBody>
          <a:bodyPr vert="horz" wrap="square" lIns="91440" tIns="45720" rIns="91440" bIns="45720" rtlCol="0">
            <a:noAutofit/>
          </a:bodyPr>
          <a:lstStyle/>
          <a:p>
            <a:pPr marL="0" indent="0" algn="ctr">
              <a:buNone/>
            </a:pPr>
            <a:r>
              <a:rPr lang="nl-NL" sz="1000" noProof="0" dirty="0"/>
              <a:t>Legenda</a:t>
            </a:r>
          </a:p>
        </p:txBody>
      </p:sp>
      <p:sp>
        <p:nvSpPr>
          <p:cNvPr id="36" name="TextBox 35">
            <a:extLst>
              <a:ext uri="{FF2B5EF4-FFF2-40B4-BE49-F238E27FC236}">
                <a16:creationId xmlns:a16="http://schemas.microsoft.com/office/drawing/2014/main" id="{9D95D6E7-C3EF-47A0-8EB7-6366736AFDE7}"/>
              </a:ext>
            </a:extLst>
          </p:cNvPr>
          <p:cNvSpPr txBox="1"/>
          <p:nvPr/>
        </p:nvSpPr>
        <p:spPr>
          <a:xfrm>
            <a:off x="10331880" y="4721883"/>
            <a:ext cx="1065834" cy="317647"/>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2012</a:t>
            </a:r>
            <a:endParaRPr lang="nl-NL" sz="1000" noProof="0" dirty="0">
              <a:solidFill>
                <a:schemeClr val="tx1"/>
              </a:solidFill>
            </a:endParaRPr>
          </a:p>
        </p:txBody>
      </p:sp>
      <p:sp>
        <p:nvSpPr>
          <p:cNvPr id="37" name="TextBox 36">
            <a:extLst>
              <a:ext uri="{FF2B5EF4-FFF2-40B4-BE49-F238E27FC236}">
                <a16:creationId xmlns:a16="http://schemas.microsoft.com/office/drawing/2014/main" id="{61F23F4A-3D17-4D33-BD35-DB6E262C3E5A}"/>
              </a:ext>
            </a:extLst>
          </p:cNvPr>
          <p:cNvSpPr txBox="1"/>
          <p:nvPr/>
        </p:nvSpPr>
        <p:spPr>
          <a:xfrm>
            <a:off x="10331880" y="5087530"/>
            <a:ext cx="1065834" cy="317647"/>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2017</a:t>
            </a:r>
            <a:endParaRPr lang="nl-NL" sz="1000" noProof="0" dirty="0">
              <a:solidFill>
                <a:schemeClr val="tx1"/>
              </a:solidFill>
            </a:endParaRPr>
          </a:p>
        </p:txBody>
      </p:sp>
      <p:sp>
        <p:nvSpPr>
          <p:cNvPr id="38" name="TextBox 37">
            <a:extLst>
              <a:ext uri="{FF2B5EF4-FFF2-40B4-BE49-F238E27FC236}">
                <a16:creationId xmlns:a16="http://schemas.microsoft.com/office/drawing/2014/main" id="{A82EB1EB-70A8-409A-8B99-6D2FA60BB5AB}"/>
              </a:ext>
            </a:extLst>
          </p:cNvPr>
          <p:cNvSpPr txBox="1"/>
          <p:nvPr/>
        </p:nvSpPr>
        <p:spPr>
          <a:xfrm>
            <a:off x="10331880" y="5466435"/>
            <a:ext cx="1065834" cy="317647"/>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Nederland 2021</a:t>
            </a:r>
            <a:endParaRPr lang="nl-NL" sz="1000" noProof="0" dirty="0">
              <a:solidFill>
                <a:schemeClr val="bg1"/>
              </a:solidFill>
            </a:endParaRPr>
          </a:p>
        </p:txBody>
      </p:sp>
      <p:sp>
        <p:nvSpPr>
          <p:cNvPr id="29" name="Text Placeholder 16">
            <a:extLst>
              <a:ext uri="{FF2B5EF4-FFF2-40B4-BE49-F238E27FC236}">
                <a16:creationId xmlns:a16="http://schemas.microsoft.com/office/drawing/2014/main" id="{5F5EC5F1-AC2D-4D6D-8EFC-39C704540634}"/>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8"/>
              </a:rPr>
              <a:t>Kiesraad</a:t>
            </a:r>
            <a:r>
              <a:rPr lang="nl-NL" dirty="0"/>
              <a:t>; Kieskompas zoals gevisualiseerd in </a:t>
            </a:r>
            <a:r>
              <a:rPr lang="nl-NL" dirty="0">
                <a:hlinkClick r:id="rId9"/>
              </a:rPr>
              <a:t>Trouw</a:t>
            </a:r>
            <a:r>
              <a:rPr lang="nl-NL" dirty="0"/>
              <a:t>; </a:t>
            </a:r>
            <a:r>
              <a:rPr lang="nl-NL" dirty="0" err="1"/>
              <a:t>it’s</a:t>
            </a:r>
            <a:r>
              <a:rPr lang="nl-NL" dirty="0"/>
              <a:t> public analyse</a:t>
            </a:r>
          </a:p>
        </p:txBody>
      </p:sp>
    </p:spTree>
    <p:extLst>
      <p:ext uri="{BB962C8B-B14F-4D97-AF65-F5344CB8AC3E}">
        <p14:creationId xmlns:p14="http://schemas.microsoft.com/office/powerpoint/2010/main" val="306139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910655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44"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6" name="Rectangle 75">
            <a:extLst>
              <a:ext uri="{FF2B5EF4-FFF2-40B4-BE49-F238E27FC236}">
                <a16:creationId xmlns:a16="http://schemas.microsoft.com/office/drawing/2014/main" id="{21F9CE3A-7DA7-43A8-92D1-614AA514781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7" name="Text Placeholder 3">
            <a:extLst>
              <a:ext uri="{FF2B5EF4-FFF2-40B4-BE49-F238E27FC236}">
                <a16:creationId xmlns:a16="http://schemas.microsoft.com/office/drawing/2014/main" id="{6B451FCB-2F0F-4340-8213-C13FDB3AC01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2" name="Text Placeholder 3">
            <a:extLst>
              <a:ext uri="{FF2B5EF4-FFF2-40B4-BE49-F238E27FC236}">
                <a16:creationId xmlns:a16="http://schemas.microsoft.com/office/drawing/2014/main" id="{FA7F6B9A-0CF4-4E3D-8E12-AD7160C38FF3}"/>
              </a:ext>
            </a:extLst>
          </p:cNvPr>
          <p:cNvSpPr txBox="1">
            <a:spLocks/>
          </p:cNvSpPr>
          <p:nvPr/>
        </p:nvSpPr>
        <p:spPr>
          <a:xfrm>
            <a:off x="4377543" y="145040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Putten</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165" y="1342389"/>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18.837</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wrap="none"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85%</a:t>
            </a:r>
            <a:endParaRPr lang="nl-NL" dirty="0">
              <a:solidFill>
                <a:schemeClr val="bg1">
                  <a:lumMod val="50000"/>
                </a:schemeClr>
              </a:solidFill>
            </a:endParaRPr>
          </a:p>
        </p:txBody>
      </p:sp>
      <p:graphicFrame>
        <p:nvGraphicFramePr>
          <p:cNvPr id="94" name="Google Shape;1863;p20">
            <a:extLst>
              <a:ext uri="{FF2B5EF4-FFF2-40B4-BE49-F238E27FC236}">
                <a16:creationId xmlns:a16="http://schemas.microsoft.com/office/drawing/2014/main" id="{540DAA1A-D9F5-490E-ABB2-0896A38EF45B}"/>
              </a:ext>
            </a:extLst>
          </p:cNvPr>
          <p:cNvGraphicFramePr/>
          <p:nvPr>
            <p:extLst>
              <p:ext uri="{D42A27DB-BD31-4B8C-83A1-F6EECF244321}">
                <p14:modId xmlns:p14="http://schemas.microsoft.com/office/powerpoint/2010/main" val="799212241"/>
              </p:ext>
            </p:extLst>
          </p:nvPr>
        </p:nvGraphicFramePr>
        <p:xfrm>
          <a:off x="4372149" y="1673519"/>
          <a:ext cx="7193996" cy="1884793"/>
        </p:xfrm>
        <a:graphic>
          <a:graphicData uri="http://schemas.openxmlformats.org/drawingml/2006/chart">
            <c:chart xmlns:c="http://schemas.openxmlformats.org/drawingml/2006/chart" xmlns:r="http://schemas.openxmlformats.org/officeDocument/2006/relationships" r:id="rId7"/>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Tweede Kamerverkiezingen Putten</a:t>
            </a:r>
            <a:endParaRPr lang="nl-NL" dirty="0">
              <a:solidFill>
                <a:schemeClr val="bg1"/>
              </a:solidFill>
            </a:endParaRPr>
          </a:p>
        </p:txBody>
      </p:sp>
      <p:sp>
        <p:nvSpPr>
          <p:cNvPr id="77" name="Text Placeholder 3">
            <a:extLst>
              <a:ext uri="{FF2B5EF4-FFF2-40B4-BE49-F238E27FC236}">
                <a16:creationId xmlns:a16="http://schemas.microsoft.com/office/drawing/2014/main" id="{1B67C250-68A3-47F6-9E9A-E34A3B5C119E}"/>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2021</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2021</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a:t>
            </a:r>
            <a:r>
              <a:rPr lang="nl-NL" sz="1050" b="1" dirty="0">
                <a:solidFill>
                  <a:schemeClr val="tx1"/>
                </a:solidFill>
              </a:rPr>
              <a:t>81</a:t>
            </a:r>
            <a:r>
              <a:rPr lang="nl-NL" sz="1050" b="1" i="0" u="none" strike="noStrike" kern="1200" baseline="0" dirty="0">
                <a:solidFill>
                  <a:schemeClr val="tx1"/>
                </a:solidFill>
                <a:latin typeface="Corbel" panose="020B0503020204020204" pitchFamily="34" charset="0"/>
              </a:rPr>
              <a:t>%</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9"/>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9242" y="386813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Landelijk</a:t>
            </a: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296988" y="5003922"/>
            <a:ext cx="424436" cy="424436"/>
          </a:xfrm>
          <a:prstGeom prst="rect">
            <a:avLst/>
          </a:prstGeom>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9"/>
          <a:stretch>
            <a:fillRect/>
          </a:stretch>
        </p:blipFill>
        <p:spPr>
          <a:xfrm>
            <a:off x="4520254" y="3341473"/>
            <a:ext cx="271616" cy="308654"/>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3398345"/>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3421064"/>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3382121"/>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3427875"/>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3398345"/>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3370669"/>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3425932"/>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3428985"/>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3433970"/>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3453697"/>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3445311"/>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3469065"/>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 Placeholder 3">
            <a:extLst>
              <a:ext uri="{FF2B5EF4-FFF2-40B4-BE49-F238E27FC236}">
                <a16:creationId xmlns:a16="http://schemas.microsoft.com/office/drawing/2014/main" id="{C060361E-DB80-41E7-A15D-390366E3C1FA}"/>
              </a:ext>
            </a:extLst>
          </p:cNvPr>
          <p:cNvSpPr txBox="1">
            <a:spLocks/>
          </p:cNvSpPr>
          <p:nvPr/>
        </p:nvSpPr>
        <p:spPr>
          <a:xfrm rot="16200000">
            <a:off x="400736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06" name="Text Placeholder 3">
            <a:extLst>
              <a:ext uri="{FF2B5EF4-FFF2-40B4-BE49-F238E27FC236}">
                <a16:creationId xmlns:a16="http://schemas.microsoft.com/office/drawing/2014/main" id="{0948C077-0C87-4A16-BCA5-7929158C9682}"/>
              </a:ext>
            </a:extLst>
          </p:cNvPr>
          <p:cNvSpPr txBox="1">
            <a:spLocks/>
          </p:cNvSpPr>
          <p:nvPr/>
        </p:nvSpPr>
        <p:spPr>
          <a:xfrm rot="16200000">
            <a:off x="4096304"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07" name="Text Placeholder 3">
            <a:extLst>
              <a:ext uri="{FF2B5EF4-FFF2-40B4-BE49-F238E27FC236}">
                <a16:creationId xmlns:a16="http://schemas.microsoft.com/office/drawing/2014/main" id="{3D60A75B-60A0-4CA7-AA01-2035966E51E1}"/>
              </a:ext>
            </a:extLst>
          </p:cNvPr>
          <p:cNvSpPr txBox="1">
            <a:spLocks/>
          </p:cNvSpPr>
          <p:nvPr/>
        </p:nvSpPr>
        <p:spPr>
          <a:xfrm rot="16200000">
            <a:off x="418761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04" name="Graphic 103" descr="Group of people with solid fill">
            <a:extLst>
              <a:ext uri="{FF2B5EF4-FFF2-40B4-BE49-F238E27FC236}">
                <a16:creationId xmlns:a16="http://schemas.microsoft.com/office/drawing/2014/main" id="{95D7B398-BFC9-41B3-AE0F-FD68B3BBE63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271588" y="2292379"/>
            <a:ext cx="502057" cy="502057"/>
          </a:xfrm>
          <a:prstGeom prst="rect">
            <a:avLst/>
          </a:prstGeom>
        </p:spPr>
      </p:pic>
      <p:pic>
        <p:nvPicPr>
          <p:cNvPr id="113" name="Picture 112" descr="Logo, company name&#10;&#10;Description automatically generated">
            <a:extLst>
              <a:ext uri="{FF2B5EF4-FFF2-40B4-BE49-F238E27FC236}">
                <a16:creationId xmlns:a16="http://schemas.microsoft.com/office/drawing/2014/main" id="{61796525-4F7D-4176-B447-619AF6CD809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4" name="Picture 113" descr="A picture containing text, clipart&#10;&#10;Description automatically generated">
            <a:extLst>
              <a:ext uri="{FF2B5EF4-FFF2-40B4-BE49-F238E27FC236}">
                <a16:creationId xmlns:a16="http://schemas.microsoft.com/office/drawing/2014/main" id="{958BB8F3-94C9-4E4C-AD8D-EAA41E919EE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5" name="Picture 114" descr="Logo, company name&#10;&#10;Description automatically generated">
            <a:extLst>
              <a:ext uri="{FF2B5EF4-FFF2-40B4-BE49-F238E27FC236}">
                <a16:creationId xmlns:a16="http://schemas.microsoft.com/office/drawing/2014/main" id="{C29FF752-BC9C-4C72-A34F-77E28B7D7048}"/>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6" name="Rectangle 115">
            <a:extLst>
              <a:ext uri="{FF2B5EF4-FFF2-40B4-BE49-F238E27FC236}">
                <a16:creationId xmlns:a16="http://schemas.microsoft.com/office/drawing/2014/main" id="{EDAA33FB-F025-4DE6-93E6-79FC74C729FE}"/>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7" name="Rectangle 116">
            <a:extLst>
              <a:ext uri="{FF2B5EF4-FFF2-40B4-BE49-F238E27FC236}">
                <a16:creationId xmlns:a16="http://schemas.microsoft.com/office/drawing/2014/main" id="{8D0B3DF3-90CF-4242-B54A-D9C846C61658}"/>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8" name="Rectangle 117">
            <a:extLst>
              <a:ext uri="{FF2B5EF4-FFF2-40B4-BE49-F238E27FC236}">
                <a16:creationId xmlns:a16="http://schemas.microsoft.com/office/drawing/2014/main" id="{0F259AF2-C8DB-4B14-81DD-CFAF7E31D8DC}"/>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6" name="Picture 2">
            <a:extLst>
              <a:ext uri="{FF2B5EF4-FFF2-40B4-BE49-F238E27FC236}">
                <a16:creationId xmlns:a16="http://schemas.microsoft.com/office/drawing/2014/main" id="{DA0CEE50-4AEF-446A-B7CD-94AA12B7EB0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830852" y="-348592"/>
            <a:ext cx="552281" cy="306976"/>
          </a:xfrm>
          <a:prstGeom prst="rect">
            <a:avLst/>
          </a:prstGeom>
          <a:noFill/>
          <a:extLst>
            <a:ext uri="{909E8E84-426E-40DD-AFC4-6F175D3DCCD1}">
              <a14:hiddenFill xmlns:a14="http://schemas.microsoft.com/office/drawing/2010/main">
                <a:solidFill>
                  <a:srgbClr val="FFFFFF"/>
                </a:solidFill>
              </a14:hiddenFill>
            </a:ext>
          </a:extLst>
        </p:spPr>
      </p:pic>
      <p:sp>
        <p:nvSpPr>
          <p:cNvPr id="120" name="Rectangle 119">
            <a:extLst>
              <a:ext uri="{FF2B5EF4-FFF2-40B4-BE49-F238E27FC236}">
                <a16:creationId xmlns:a16="http://schemas.microsoft.com/office/drawing/2014/main" id="{17B3A8A8-EBC8-4283-8868-3408535EA3D2}"/>
              </a:ext>
            </a:extLst>
          </p:cNvPr>
          <p:cNvSpPr/>
          <p:nvPr/>
        </p:nvSpPr>
        <p:spPr>
          <a:xfrm>
            <a:off x="12573626" y="-296066"/>
            <a:ext cx="225048" cy="223800"/>
          </a:xfrm>
          <a:prstGeom prst="rect">
            <a:avLst/>
          </a:prstGeom>
          <a:solidFill>
            <a:srgbClr val="95C11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21" name="Picture 120" descr="A picture containing text, clipart&#10;&#10;Description automatically generated">
            <a:extLst>
              <a:ext uri="{FF2B5EF4-FFF2-40B4-BE49-F238E27FC236}">
                <a16:creationId xmlns:a16="http://schemas.microsoft.com/office/drawing/2014/main" id="{09CAFAD8-04D6-44E3-8386-00EB8866627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3391758"/>
            <a:ext cx="246088" cy="246240"/>
          </a:xfrm>
          <a:prstGeom prst="rect">
            <a:avLst/>
          </a:prstGeom>
        </p:spPr>
      </p:pic>
      <p:pic>
        <p:nvPicPr>
          <p:cNvPr id="122" name="Picture 121" descr="Logo, company name&#10;&#10;Description automatically generated">
            <a:extLst>
              <a:ext uri="{FF2B5EF4-FFF2-40B4-BE49-F238E27FC236}">
                <a16:creationId xmlns:a16="http://schemas.microsoft.com/office/drawing/2014/main" id="{D072F9E7-A976-45A2-8040-AF2EFC02846C}"/>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3372173"/>
            <a:ext cx="302010" cy="307462"/>
          </a:xfrm>
          <a:prstGeom prst="rect">
            <a:avLst/>
          </a:prstGeom>
        </p:spPr>
      </p:pic>
      <p:pic>
        <p:nvPicPr>
          <p:cNvPr id="123" name="Picture 122" descr="Logo, company name&#10;&#10;Description automatically generated">
            <a:extLst>
              <a:ext uri="{FF2B5EF4-FFF2-40B4-BE49-F238E27FC236}">
                <a16:creationId xmlns:a16="http://schemas.microsoft.com/office/drawing/2014/main" id="{F402AE5C-F706-4DCB-A8C4-D4B75D3076E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3450715"/>
            <a:ext cx="279452" cy="113644"/>
          </a:xfrm>
          <a:prstGeom prst="rect">
            <a:avLst/>
          </a:prstGeom>
        </p:spPr>
      </p:pic>
      <p:pic>
        <p:nvPicPr>
          <p:cNvPr id="124" name="Picture 2">
            <a:extLst>
              <a:ext uri="{FF2B5EF4-FFF2-40B4-BE49-F238E27FC236}">
                <a16:creationId xmlns:a16="http://schemas.microsoft.com/office/drawing/2014/main" id="{DC75DDA5-1F6E-46C4-B11F-3BE90FA2C27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3413834"/>
            <a:ext cx="318414" cy="176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5" name="Google Shape;1863;p20">
            <a:extLst>
              <a:ext uri="{FF2B5EF4-FFF2-40B4-BE49-F238E27FC236}">
                <a16:creationId xmlns:a16="http://schemas.microsoft.com/office/drawing/2014/main" id="{F2FE087C-9AD2-48FF-B918-97FD01478A51}"/>
              </a:ext>
            </a:extLst>
          </p:cNvPr>
          <p:cNvGraphicFramePr/>
          <p:nvPr>
            <p:extLst>
              <p:ext uri="{D42A27DB-BD31-4B8C-83A1-F6EECF244321}">
                <p14:modId xmlns:p14="http://schemas.microsoft.com/office/powerpoint/2010/main" val="3011998125"/>
              </p:ext>
            </p:extLst>
          </p:nvPr>
        </p:nvGraphicFramePr>
        <p:xfrm>
          <a:off x="4372149" y="4149091"/>
          <a:ext cx="7193996" cy="1884793"/>
        </p:xfrm>
        <a:graphic>
          <a:graphicData uri="http://schemas.openxmlformats.org/drawingml/2006/chart">
            <c:chart xmlns:c="http://schemas.openxmlformats.org/drawingml/2006/chart" xmlns:r="http://schemas.openxmlformats.org/officeDocument/2006/relationships" r:id="rId30"/>
          </a:graphicData>
        </a:graphic>
      </p:graphicFrame>
      <p:pic>
        <p:nvPicPr>
          <p:cNvPr id="156" name="Picture 155">
            <a:extLst>
              <a:ext uri="{FF2B5EF4-FFF2-40B4-BE49-F238E27FC236}">
                <a16:creationId xmlns:a16="http://schemas.microsoft.com/office/drawing/2014/main" id="{4420C2D4-7C82-492C-9708-A11112D135D4}"/>
              </a:ext>
            </a:extLst>
          </p:cNvPr>
          <p:cNvPicPr>
            <a:picLocks noChangeAspect="1"/>
          </p:cNvPicPr>
          <p:nvPr/>
        </p:nvPicPr>
        <p:blipFill>
          <a:blip r:embed="rId9"/>
          <a:stretch>
            <a:fillRect/>
          </a:stretch>
        </p:blipFill>
        <p:spPr>
          <a:xfrm>
            <a:off x="4520254" y="5817045"/>
            <a:ext cx="271616" cy="308654"/>
          </a:xfrm>
          <a:prstGeom prst="rect">
            <a:avLst/>
          </a:prstGeom>
        </p:spPr>
      </p:pic>
      <p:pic>
        <p:nvPicPr>
          <p:cNvPr id="157" name="Picture 2" descr="Afbeeldingsresultaat voor cda logo">
            <a:extLst>
              <a:ext uri="{FF2B5EF4-FFF2-40B4-BE49-F238E27FC236}">
                <a16:creationId xmlns:a16="http://schemas.microsoft.com/office/drawing/2014/main" id="{F5248C0B-00BB-4A5F-8154-BC6FCD4EA6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5873917"/>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Afbeeldingsresultaat voor D66 Logo">
            <a:extLst>
              <a:ext uri="{FF2B5EF4-FFF2-40B4-BE49-F238E27FC236}">
                <a16:creationId xmlns:a16="http://schemas.microsoft.com/office/drawing/2014/main" id="{04121E23-7C10-4BBD-ACCD-8A24CEBCFE3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5896636"/>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descr="Afbeeldingsresultaat voor pvv logo kleur">
            <a:extLst>
              <a:ext uri="{FF2B5EF4-FFF2-40B4-BE49-F238E27FC236}">
                <a16:creationId xmlns:a16="http://schemas.microsoft.com/office/drawing/2014/main" id="{7F8A61EF-65DE-41BD-8A28-714F7A62F6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5857693"/>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4" descr="Afbeeldingsresultaat voor groen links">
            <a:extLst>
              <a:ext uri="{FF2B5EF4-FFF2-40B4-BE49-F238E27FC236}">
                <a16:creationId xmlns:a16="http://schemas.microsoft.com/office/drawing/2014/main" id="{051D31AE-D792-4843-99CE-C309FBB799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5903447"/>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2" descr="Afbeeldingsresultaat voor SP Logo">
            <a:extLst>
              <a:ext uri="{FF2B5EF4-FFF2-40B4-BE49-F238E27FC236}">
                <a16:creationId xmlns:a16="http://schemas.microsoft.com/office/drawing/2014/main" id="{A25B7EED-B853-4996-8D4A-7673F0C00E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5873917"/>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8" descr="Afbeeldingsresultaat voor pvda logo kleur">
            <a:extLst>
              <a:ext uri="{FF2B5EF4-FFF2-40B4-BE49-F238E27FC236}">
                <a16:creationId xmlns:a16="http://schemas.microsoft.com/office/drawing/2014/main" id="{DA56A8D8-9190-4BF0-ABF7-B85D2552273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5846241"/>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6" descr="Afbeeldingsresultaat voor Christen unie">
            <a:extLst>
              <a:ext uri="{FF2B5EF4-FFF2-40B4-BE49-F238E27FC236}">
                <a16:creationId xmlns:a16="http://schemas.microsoft.com/office/drawing/2014/main" id="{CB0609B0-A2A0-498C-8E5B-0B33044F675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5901504"/>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0" descr="Afbeeldingsresultaat voor partij voor de dieren">
            <a:extLst>
              <a:ext uri="{FF2B5EF4-FFF2-40B4-BE49-F238E27FC236}">
                <a16:creationId xmlns:a16="http://schemas.microsoft.com/office/drawing/2014/main" id="{B798E472-9947-40A5-B487-3719FE7068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5904557"/>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6" descr="Afbeeldingsresultaat voor 50 plus">
            <a:extLst>
              <a:ext uri="{FF2B5EF4-FFF2-40B4-BE49-F238E27FC236}">
                <a16:creationId xmlns:a16="http://schemas.microsoft.com/office/drawing/2014/main" id="{144248E0-53BD-44BD-93D9-9B4CCD4544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5909542"/>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4" descr="Afbeeldingsresultaat voor sgp">
            <a:extLst>
              <a:ext uri="{FF2B5EF4-FFF2-40B4-BE49-F238E27FC236}">
                <a16:creationId xmlns:a16="http://schemas.microsoft.com/office/drawing/2014/main" id="{37486258-6959-421B-8524-84FB7D7314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5929269"/>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34" descr="Afbeeldingsresultaat voor denk logo politiek">
            <a:extLst>
              <a:ext uri="{FF2B5EF4-FFF2-40B4-BE49-F238E27FC236}">
                <a16:creationId xmlns:a16="http://schemas.microsoft.com/office/drawing/2014/main" id="{96A31AC5-DEA0-4F38-8624-CEC6A670D98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5920883"/>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2" descr="Afbeeldingsresultaat voor forum voor democratie logo">
            <a:extLst>
              <a:ext uri="{FF2B5EF4-FFF2-40B4-BE49-F238E27FC236}">
                <a16:creationId xmlns:a16="http://schemas.microsoft.com/office/drawing/2014/main" id="{70B93C6F-813A-4B7A-A6D2-755ED85B06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5944637"/>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69" name="Text Placeholder 3">
            <a:extLst>
              <a:ext uri="{FF2B5EF4-FFF2-40B4-BE49-F238E27FC236}">
                <a16:creationId xmlns:a16="http://schemas.microsoft.com/office/drawing/2014/main" id="{F8191813-E05B-4BB5-9780-906DE417CD4D}"/>
              </a:ext>
            </a:extLst>
          </p:cNvPr>
          <p:cNvSpPr txBox="1">
            <a:spLocks/>
          </p:cNvSpPr>
          <p:nvPr/>
        </p:nvSpPr>
        <p:spPr>
          <a:xfrm rot="16200000">
            <a:off x="400736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70" name="Text Placeholder 3">
            <a:extLst>
              <a:ext uri="{FF2B5EF4-FFF2-40B4-BE49-F238E27FC236}">
                <a16:creationId xmlns:a16="http://schemas.microsoft.com/office/drawing/2014/main" id="{AD7A32C7-986A-428C-9C23-B799346CEBFA}"/>
              </a:ext>
            </a:extLst>
          </p:cNvPr>
          <p:cNvSpPr txBox="1">
            <a:spLocks/>
          </p:cNvSpPr>
          <p:nvPr/>
        </p:nvSpPr>
        <p:spPr>
          <a:xfrm rot="16200000">
            <a:off x="4096304"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71" name="Text Placeholder 3">
            <a:extLst>
              <a:ext uri="{FF2B5EF4-FFF2-40B4-BE49-F238E27FC236}">
                <a16:creationId xmlns:a16="http://schemas.microsoft.com/office/drawing/2014/main" id="{B5790FA7-8C10-4BA4-859A-E9020626ED3D}"/>
              </a:ext>
            </a:extLst>
          </p:cNvPr>
          <p:cNvSpPr txBox="1">
            <a:spLocks/>
          </p:cNvSpPr>
          <p:nvPr/>
        </p:nvSpPr>
        <p:spPr>
          <a:xfrm rot="16200000">
            <a:off x="418761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72" name="Picture 171" descr="A picture containing text, clipart&#10;&#10;Description automatically generated">
            <a:extLst>
              <a:ext uri="{FF2B5EF4-FFF2-40B4-BE49-F238E27FC236}">
                <a16:creationId xmlns:a16="http://schemas.microsoft.com/office/drawing/2014/main" id="{79388AC8-376D-4F0B-A25B-5C7F6F110E7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5867330"/>
            <a:ext cx="246088" cy="246240"/>
          </a:xfrm>
          <a:prstGeom prst="rect">
            <a:avLst/>
          </a:prstGeom>
        </p:spPr>
      </p:pic>
      <p:pic>
        <p:nvPicPr>
          <p:cNvPr id="173" name="Picture 172" descr="Logo, company name&#10;&#10;Description automatically generated">
            <a:extLst>
              <a:ext uri="{FF2B5EF4-FFF2-40B4-BE49-F238E27FC236}">
                <a16:creationId xmlns:a16="http://schemas.microsoft.com/office/drawing/2014/main" id="{58A6A9D7-5CA1-40F5-930A-09A4BD42AF50}"/>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5847745"/>
            <a:ext cx="302010" cy="307462"/>
          </a:xfrm>
          <a:prstGeom prst="rect">
            <a:avLst/>
          </a:prstGeom>
        </p:spPr>
      </p:pic>
      <p:pic>
        <p:nvPicPr>
          <p:cNvPr id="174" name="Picture 173" descr="Logo, company name&#10;&#10;Description automatically generated">
            <a:extLst>
              <a:ext uri="{FF2B5EF4-FFF2-40B4-BE49-F238E27FC236}">
                <a16:creationId xmlns:a16="http://schemas.microsoft.com/office/drawing/2014/main" id="{0D7BBEC0-104D-422B-88C5-371B817B723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5926287"/>
            <a:ext cx="279452" cy="113644"/>
          </a:xfrm>
          <a:prstGeom prst="rect">
            <a:avLst/>
          </a:prstGeom>
        </p:spPr>
      </p:pic>
      <p:pic>
        <p:nvPicPr>
          <p:cNvPr id="175" name="Picture 2">
            <a:extLst>
              <a:ext uri="{FF2B5EF4-FFF2-40B4-BE49-F238E27FC236}">
                <a16:creationId xmlns:a16="http://schemas.microsoft.com/office/drawing/2014/main" id="{4C185F21-FE1D-4857-AEC9-57EE212B5A2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5889406"/>
            <a:ext cx="318414" cy="17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9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50B7517-95E9-46BF-80B0-54BC1B3F5D3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2" name="Text Placeholder 3">
            <a:extLst>
              <a:ext uri="{FF2B5EF4-FFF2-40B4-BE49-F238E27FC236}">
                <a16:creationId xmlns:a16="http://schemas.microsoft.com/office/drawing/2014/main" id="{F7C633C4-993B-427B-B067-EB0023339F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5" name="Text Placeholder 3">
            <a:extLst>
              <a:ext uri="{FF2B5EF4-FFF2-40B4-BE49-F238E27FC236}">
                <a16:creationId xmlns:a16="http://schemas.microsoft.com/office/drawing/2014/main" id="{A5DCBBF0-1E17-4F89-87DD-8F15483320ED}"/>
              </a:ext>
            </a:extLst>
          </p:cNvPr>
          <p:cNvSpPr txBox="1">
            <a:spLocks/>
          </p:cNvSpPr>
          <p:nvPr/>
        </p:nvSpPr>
        <p:spPr>
          <a:xfrm>
            <a:off x="4373563" y="1451990"/>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Putten</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04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18.977</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65,5%</a:t>
            </a:r>
            <a:endParaRPr lang="nl-NL" dirty="0">
              <a:solidFill>
                <a:schemeClr val="bg1">
                  <a:lumMod val="50000"/>
                </a:schemeClr>
              </a:solidFill>
            </a:endParaRPr>
          </a:p>
        </p:txBody>
      </p:sp>
      <p:graphicFrame>
        <p:nvGraphicFramePr>
          <p:cNvPr id="88" name="Google Shape;1863;p20">
            <a:extLst>
              <a:ext uri="{FF2B5EF4-FFF2-40B4-BE49-F238E27FC236}">
                <a16:creationId xmlns:a16="http://schemas.microsoft.com/office/drawing/2014/main" id="{58B9565C-4F38-4BBB-B08C-4F376343E23E}"/>
              </a:ext>
            </a:extLst>
          </p:cNvPr>
          <p:cNvGraphicFramePr/>
          <p:nvPr>
            <p:extLst>
              <p:ext uri="{D42A27DB-BD31-4B8C-83A1-F6EECF244321}">
                <p14:modId xmlns:p14="http://schemas.microsoft.com/office/powerpoint/2010/main" val="3286275837"/>
              </p:ext>
            </p:extLst>
          </p:nvPr>
        </p:nvGraphicFramePr>
        <p:xfrm>
          <a:off x="4372149" y="1622720"/>
          <a:ext cx="7193996" cy="19419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2" name="Google Shape;1863;p20">
            <a:extLst>
              <a:ext uri="{FF2B5EF4-FFF2-40B4-BE49-F238E27FC236}">
                <a16:creationId xmlns:a16="http://schemas.microsoft.com/office/drawing/2014/main" id="{924E3027-4896-4CAA-A32F-E2D6BEF730A4}"/>
              </a:ext>
            </a:extLst>
          </p:cNvPr>
          <p:cNvGraphicFramePr/>
          <p:nvPr>
            <p:extLst>
              <p:ext uri="{D42A27DB-BD31-4B8C-83A1-F6EECF244321}">
                <p14:modId xmlns:p14="http://schemas.microsoft.com/office/powerpoint/2010/main" val="2167680878"/>
              </p:ext>
            </p:extLst>
          </p:nvPr>
        </p:nvGraphicFramePr>
        <p:xfrm>
          <a:off x="4372149" y="4091070"/>
          <a:ext cx="7193996" cy="2217655"/>
        </p:xfrm>
        <a:graphic>
          <a:graphicData uri="http://schemas.openxmlformats.org/drawingml/2006/chart">
            <c:chart xmlns:c="http://schemas.openxmlformats.org/drawingml/2006/chart" xmlns:r="http://schemas.openxmlformats.org/officeDocument/2006/relationships" r:id="rId6"/>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Gemeenteraadverkiezingen Putten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838374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4" name="Text Placeholder 3">
            <a:extLst>
              <a:ext uri="{FF2B5EF4-FFF2-40B4-BE49-F238E27FC236}">
                <a16:creationId xmlns:a16="http://schemas.microsoft.com/office/drawing/2014/main" id="{9412CE1D-E94F-4B1E-83DB-B8791B8B06D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2018</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2018</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55,0%</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10"/>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10"/>
          <a:stretch>
            <a:fillRect/>
          </a:stretch>
        </p:blipFill>
        <p:spPr>
          <a:xfrm>
            <a:off x="4583869" y="3334339"/>
            <a:ext cx="297837" cy="338452"/>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9811" y="3377465"/>
            <a:ext cx="296714" cy="2967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60381" y="3401031"/>
            <a:ext cx="366344" cy="249584"/>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3563" y="3874215"/>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Overige partijen met ten minste 1 zetel in gemeenteraad in 2018, aantallen zetels </a:t>
            </a:r>
            <a:endParaRPr lang="nl-NL" sz="900" b="0" dirty="0">
              <a:solidFill>
                <a:schemeClr val="tx1"/>
              </a:solidFill>
              <a:latin typeface="+mj-lt"/>
              <a:ea typeface="Cambria" panose="02040503050406030204" pitchFamily="18" charset="0"/>
            </a:endParaRP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296988" y="5003922"/>
            <a:ext cx="424436" cy="424436"/>
          </a:xfrm>
          <a:prstGeom prst="rect">
            <a:avLst/>
          </a:prstGeom>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0537" y="3375663"/>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8396" y="3435642"/>
            <a:ext cx="412744" cy="18036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54406" y="3416970"/>
            <a:ext cx="381938" cy="21770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06460" y="3373514"/>
            <a:ext cx="289386" cy="30461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8266844" y="3432772"/>
            <a:ext cx="394234" cy="18610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51703" y="3438952"/>
            <a:ext cx="550963" cy="21166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47672" y="3409357"/>
            <a:ext cx="290088" cy="29008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47288" y="3446342"/>
            <a:ext cx="363960" cy="15997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08267" y="3446341"/>
            <a:ext cx="479362" cy="15896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89810" y="3461792"/>
            <a:ext cx="454664" cy="121352"/>
          </a:xfrm>
          <a:prstGeom prst="rect">
            <a:avLst/>
          </a:prstGeom>
          <a:noFill/>
          <a:extLst>
            <a:ext uri="{909E8E84-426E-40DD-AFC4-6F175D3DCCD1}">
              <a14:hiddenFill xmlns:a14="http://schemas.microsoft.com/office/drawing/2010/main">
                <a:solidFill>
                  <a:srgbClr val="FFFFFF"/>
                </a:solidFill>
              </a14:hiddenFill>
            </a:ext>
          </a:extLst>
        </p:spPr>
      </p:pic>
      <p:sp>
        <p:nvSpPr>
          <p:cNvPr id="78" name="Text Placeholder 3">
            <a:extLst>
              <a:ext uri="{FF2B5EF4-FFF2-40B4-BE49-F238E27FC236}">
                <a16:creationId xmlns:a16="http://schemas.microsoft.com/office/drawing/2014/main" id="{5D906275-D2E8-4A74-A7C9-8C1A09424B2B}"/>
              </a:ext>
            </a:extLst>
          </p:cNvPr>
          <p:cNvSpPr txBox="1">
            <a:spLocks/>
          </p:cNvSpPr>
          <p:nvPr/>
        </p:nvSpPr>
        <p:spPr>
          <a:xfrm rot="16200000">
            <a:off x="404536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2010</a:t>
            </a:r>
          </a:p>
          <a:p>
            <a:endParaRPr lang="nl-NL" sz="1800" b="0" dirty="0">
              <a:solidFill>
                <a:schemeClr val="tx1"/>
              </a:solidFill>
              <a:latin typeface="+mj-lt"/>
              <a:ea typeface="Cambria" panose="02040503050406030204" pitchFamily="18" charset="0"/>
            </a:endParaRPr>
          </a:p>
        </p:txBody>
      </p:sp>
      <p:sp>
        <p:nvSpPr>
          <p:cNvPr id="81" name="Text Placeholder 3">
            <a:extLst>
              <a:ext uri="{FF2B5EF4-FFF2-40B4-BE49-F238E27FC236}">
                <a16:creationId xmlns:a16="http://schemas.microsoft.com/office/drawing/2014/main" id="{FBA512C1-1942-424B-8BE3-397174F2DD30}"/>
              </a:ext>
            </a:extLst>
          </p:cNvPr>
          <p:cNvSpPr txBox="1">
            <a:spLocks/>
          </p:cNvSpPr>
          <p:nvPr/>
        </p:nvSpPr>
        <p:spPr>
          <a:xfrm rot="16200000">
            <a:off x="416525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2014</a:t>
            </a:r>
          </a:p>
          <a:p>
            <a:endParaRPr lang="nl-NL" sz="1800" b="0" dirty="0">
              <a:solidFill>
                <a:schemeClr val="tx1"/>
              </a:solidFill>
              <a:latin typeface="+mj-lt"/>
              <a:ea typeface="Cambria" panose="02040503050406030204" pitchFamily="18" charset="0"/>
            </a:endParaRPr>
          </a:p>
        </p:txBody>
      </p:sp>
      <p:sp>
        <p:nvSpPr>
          <p:cNvPr id="92" name="Text Placeholder 3">
            <a:extLst>
              <a:ext uri="{FF2B5EF4-FFF2-40B4-BE49-F238E27FC236}">
                <a16:creationId xmlns:a16="http://schemas.microsoft.com/office/drawing/2014/main" id="{36FC9002-50FD-4783-B85A-C59BDA1E6272}"/>
              </a:ext>
            </a:extLst>
          </p:cNvPr>
          <p:cNvSpPr txBox="1">
            <a:spLocks/>
          </p:cNvSpPr>
          <p:nvPr/>
        </p:nvSpPr>
        <p:spPr>
          <a:xfrm rot="16200000">
            <a:off x="428514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2018</a:t>
            </a:r>
          </a:p>
          <a:p>
            <a:endParaRPr lang="nl-NL" sz="1800" b="0" dirty="0">
              <a:solidFill>
                <a:schemeClr val="tx1"/>
              </a:solidFill>
              <a:latin typeface="+mj-lt"/>
              <a:ea typeface="Cambria" panose="02040503050406030204" pitchFamily="18" charset="0"/>
            </a:endParaRPr>
          </a:p>
        </p:txBody>
      </p:sp>
      <p:pic>
        <p:nvPicPr>
          <p:cNvPr id="3" name="Graphic 2" descr="Group of people with solid fill">
            <a:extLst>
              <a:ext uri="{FF2B5EF4-FFF2-40B4-BE49-F238E27FC236}">
                <a16:creationId xmlns:a16="http://schemas.microsoft.com/office/drawing/2014/main" id="{DD067CDA-D70B-44E3-A86E-D67006A9198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271588" y="2292379"/>
            <a:ext cx="502057" cy="502057"/>
          </a:xfrm>
          <a:prstGeom prst="rect">
            <a:avLst/>
          </a:prstGeom>
        </p:spPr>
      </p:pic>
    </p:spTree>
    <p:extLst>
      <p:ext uri="{BB962C8B-B14F-4D97-AF65-F5344CB8AC3E}">
        <p14:creationId xmlns:p14="http://schemas.microsoft.com/office/powerpoint/2010/main" val="257373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AF34C6-A216-4C67-BB72-DE8A6953E892}"/>
              </a:ext>
            </a:extLst>
          </p:cNvPr>
          <p:cNvSpPr/>
          <p:nvPr/>
        </p:nvSpPr>
        <p:spPr>
          <a:xfrm>
            <a:off x="-85725" y="242664"/>
            <a:ext cx="12363450" cy="594000"/>
          </a:xfrm>
          <a:prstGeom prst="rect">
            <a:avLst/>
          </a:prstGeom>
          <a:solidFill>
            <a:srgbClr val="8CC7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5" name="Text Placeholder 3">
            <a:extLst>
              <a:ext uri="{FF2B5EF4-FFF2-40B4-BE49-F238E27FC236}">
                <a16:creationId xmlns:a16="http://schemas.microsoft.com/office/drawing/2014/main" id="{C1DBE9D8-6F69-43FE-90AE-826FD769A4D3}"/>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751785"/>
            <a:ext cx="2207066"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97</a:t>
            </a:r>
            <a:endParaRPr lang="nl-NL" sz="3600" dirty="0">
              <a:solidFill>
                <a:srgbClr val="8CC777"/>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445694"/>
            <a:ext cx="2032002"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8,3%</a:t>
            </a:r>
            <a:endParaRPr lang="nl-NL" sz="3600" dirty="0">
              <a:solidFill>
                <a:srgbClr val="8CC777"/>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13,0%</a:t>
            </a:r>
            <a:endParaRPr lang="nl-NL" sz="3600" dirty="0">
              <a:solidFill>
                <a:srgbClr val="8CC777"/>
              </a:solidFill>
            </a:endParaRPr>
          </a:p>
        </p:txBody>
      </p:sp>
      <p:graphicFrame>
        <p:nvGraphicFramePr>
          <p:cNvPr id="60" name="Google Shape;1929;p24">
            <a:extLst>
              <a:ext uri="{FF2B5EF4-FFF2-40B4-BE49-F238E27FC236}">
                <a16:creationId xmlns:a16="http://schemas.microsoft.com/office/drawing/2014/main" id="{679B4378-28BA-41E1-AD48-15C266690643}"/>
              </a:ext>
            </a:extLst>
          </p:cNvPr>
          <p:cNvGraphicFramePr/>
          <p:nvPr>
            <p:extLst>
              <p:ext uri="{D42A27DB-BD31-4B8C-83A1-F6EECF244321}">
                <p14:modId xmlns:p14="http://schemas.microsoft.com/office/powerpoint/2010/main" val="3336168942"/>
              </p:ext>
            </p:extLst>
          </p:nvPr>
        </p:nvGraphicFramePr>
        <p:xfrm>
          <a:off x="4359407" y="2101549"/>
          <a:ext cx="7173781" cy="4204526"/>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hidden="1">
            <a:extLst>
              <a:ext uri="{FF2B5EF4-FFF2-40B4-BE49-F238E27FC236}">
                <a16:creationId xmlns:a16="http://schemas.microsoft.com/office/drawing/2014/main" id="{9EC73065-87C2-41E8-8773-061E354DEA05}"/>
              </a:ext>
            </a:extLst>
          </p:cNvPr>
          <p:cNvSpPr/>
          <p:nvPr/>
        </p:nvSpPr>
        <p:spPr>
          <a:xfrm rot="352102">
            <a:off x="8979364" y="4246796"/>
            <a:ext cx="1739762" cy="458951"/>
          </a:xfrm>
          <a:prstGeom prst="rect">
            <a:avLst/>
          </a:prstGeom>
          <a:solidFill>
            <a:schemeClr val="bg1">
              <a:lumMod val="95000"/>
            </a:schemeClr>
          </a:solidFill>
          <a:ln w="19050">
            <a:solidFill>
              <a:srgbClr val="8CC777"/>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Energie en duurzaamheid in Putten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5556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9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575250"/>
            <a:ext cx="10868400" cy="237365"/>
          </a:xfrm>
        </p:spPr>
        <p:txBody>
          <a:bodyPr/>
          <a:lstStyle/>
          <a:p>
            <a:pPr marL="0" indent="0">
              <a:buNone/>
            </a:pPr>
            <a:r>
              <a:rPr lang="nl-NL" dirty="0"/>
              <a:t>1   Het betreft hier het energieverbruik van alle type sectoren, en dus niet het gemiddeld energieverbruik in huis. 2   Het betreft hier ook verkeer op snelwegen en railverkeer</a:t>
            </a:r>
            <a:br>
              <a:rPr lang="nl-NL" dirty="0"/>
            </a:br>
            <a:r>
              <a:rPr lang="nl-NL" dirty="0"/>
              <a:t>Bron: Rijkswaterstaat </a:t>
            </a:r>
            <a:r>
              <a:rPr lang="nl-NL" dirty="0">
                <a:hlinkClick r:id="rId8"/>
              </a:rPr>
              <a:t>klimaatmonitor</a:t>
            </a:r>
            <a:r>
              <a:rPr lang="nl-NL" dirty="0"/>
              <a:t>;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39757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bekend energieverbruik</a:t>
            </a:r>
            <a:r>
              <a:rPr lang="nl-NL" sz="1050" b="1" baseline="30000" dirty="0">
                <a:solidFill>
                  <a:schemeClr val="tx1"/>
                </a:solidFill>
              </a:rPr>
              <a:t>1</a:t>
            </a:r>
            <a:r>
              <a:rPr lang="nl-NL" sz="1050" b="1" dirty="0">
                <a:solidFill>
                  <a:schemeClr val="tx1"/>
                </a:solidFill>
              </a:rPr>
              <a:t> in GJ per inwoner (2018)</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woningen met geregistreerde zonnepanelen (2019)</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1748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hernieuwbare energie (2018)</a:t>
            </a:r>
          </a:p>
        </p:txBody>
      </p:sp>
      <p:sp>
        <p:nvSpPr>
          <p:cNvPr id="34" name="Text Placeholder 3">
            <a:extLst>
              <a:ext uri="{FF2B5EF4-FFF2-40B4-BE49-F238E27FC236}">
                <a16:creationId xmlns:a16="http://schemas.microsoft.com/office/drawing/2014/main" id="{F7B3C50F-5DEF-4C70-851B-65EFD586682B}"/>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Energie:</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12,5%</a:t>
            </a:r>
          </a:p>
        </p:txBody>
      </p:sp>
      <p:pic>
        <p:nvPicPr>
          <p:cNvPr id="50" name="Graphic 49" descr="Fluorescent Light Blub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5039" y="1839012"/>
            <a:ext cx="533310" cy="533310"/>
          </a:xfrm>
          <a:prstGeom prst="rect">
            <a:avLst/>
          </a:prstGeom>
        </p:spPr>
      </p:pic>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7,4%</a:t>
            </a: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117 GJ/inwoner</a:t>
            </a:r>
          </a:p>
        </p:txBody>
      </p:sp>
      <p:pic>
        <p:nvPicPr>
          <p:cNvPr id="33" name="Graphic 32" descr="Solar Panels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58" name="Graphic 57" descr="Wind Turbines with solid fill">
            <a:extLst>
              <a:ext uri="{FF2B5EF4-FFF2-40B4-BE49-F238E27FC236}">
                <a16:creationId xmlns:a16="http://schemas.microsoft.com/office/drawing/2014/main" id="{7A63289A-68E5-42E9-BF0A-96C3128045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5039" y="3593004"/>
            <a:ext cx="533310" cy="533310"/>
          </a:xfrm>
          <a:prstGeom prst="rect">
            <a:avLst/>
          </a:prstGeom>
        </p:spPr>
      </p:pic>
      <p:sp>
        <p:nvSpPr>
          <p:cNvPr id="61" name="Text Placeholder 10">
            <a:extLst>
              <a:ext uri="{FF2B5EF4-FFF2-40B4-BE49-F238E27FC236}">
                <a16:creationId xmlns:a16="http://schemas.microsoft.com/office/drawing/2014/main" id="{27A72FE3-A384-424E-A10F-BE2659A3753D}"/>
              </a:ext>
            </a:extLst>
          </p:cNvPr>
          <p:cNvSpPr txBox="1">
            <a:spLocks/>
          </p:cNvSpPr>
          <p:nvPr/>
        </p:nvSpPr>
        <p:spPr>
          <a:xfrm>
            <a:off x="4382266" y="1449499"/>
            <a:ext cx="5683754" cy="248637"/>
          </a:xfrm>
          <a:prstGeom prst="rect">
            <a:avLst/>
          </a:prstGeom>
          <a:noFill/>
          <a:ln w="19050">
            <a:noFill/>
          </a:ln>
        </p:spPr>
        <p:txBody>
          <a:bodyPr vert="horz" lIns="36000" tIns="18000" rIns="36000" bIns="18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t>Energieverbruik naar type sector in 2019 als percentage van totaal</a:t>
            </a:r>
          </a:p>
        </p:txBody>
      </p:sp>
      <p:sp>
        <p:nvSpPr>
          <p:cNvPr id="62" name="Getal 1">
            <a:extLst>
              <a:ext uri="{FF2B5EF4-FFF2-40B4-BE49-F238E27FC236}">
                <a16:creationId xmlns:a16="http://schemas.microsoft.com/office/drawing/2014/main" id="{7000560F-A3E5-4762-AC2F-20A69CA97E23}"/>
              </a:ext>
            </a:extLst>
          </p:cNvPr>
          <p:cNvSpPr txBox="1">
            <a:spLocks/>
          </p:cNvSpPr>
          <p:nvPr/>
        </p:nvSpPr>
        <p:spPr>
          <a:xfrm>
            <a:off x="562357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Gebouwde omgeving</a:t>
            </a:r>
          </a:p>
        </p:txBody>
      </p:sp>
      <p:sp>
        <p:nvSpPr>
          <p:cNvPr id="63" name="Getal 1">
            <a:extLst>
              <a:ext uri="{FF2B5EF4-FFF2-40B4-BE49-F238E27FC236}">
                <a16:creationId xmlns:a16="http://schemas.microsoft.com/office/drawing/2014/main" id="{E07B35B7-593E-4A2F-8DA9-9E77724027E1}"/>
              </a:ext>
            </a:extLst>
          </p:cNvPr>
          <p:cNvSpPr txBox="1">
            <a:spLocks/>
          </p:cNvSpPr>
          <p:nvPr/>
        </p:nvSpPr>
        <p:spPr>
          <a:xfrm>
            <a:off x="7436824" y="1779337"/>
            <a:ext cx="1466782" cy="3954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Verkeer en vervoer</a:t>
            </a:r>
            <a:r>
              <a:rPr lang="nl-NL" sz="1050" b="0" baseline="30000" dirty="0">
                <a:solidFill>
                  <a:schemeClr val="tx1"/>
                </a:solidFill>
              </a:rPr>
              <a:t>2</a:t>
            </a:r>
            <a:endParaRPr lang="nl-NL" sz="1050" b="0" dirty="0">
              <a:solidFill>
                <a:schemeClr val="tx1"/>
              </a:solidFill>
            </a:endParaRPr>
          </a:p>
        </p:txBody>
      </p:sp>
      <p:sp>
        <p:nvSpPr>
          <p:cNvPr id="64" name="Getal 1">
            <a:extLst>
              <a:ext uri="{FF2B5EF4-FFF2-40B4-BE49-F238E27FC236}">
                <a16:creationId xmlns:a16="http://schemas.microsoft.com/office/drawing/2014/main" id="{972704DF-8C96-4E5B-A5A0-41F218A0C225}"/>
              </a:ext>
            </a:extLst>
          </p:cNvPr>
          <p:cNvSpPr txBox="1">
            <a:spLocks/>
          </p:cNvSpPr>
          <p:nvPr/>
        </p:nvSpPr>
        <p:spPr>
          <a:xfrm>
            <a:off x="957518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Industrie</a:t>
            </a:r>
            <a:endParaRPr lang="nl-NL" sz="1200" b="0" dirty="0">
              <a:solidFill>
                <a:schemeClr val="tx1"/>
              </a:solidFill>
            </a:endParaRPr>
          </a:p>
        </p:txBody>
      </p:sp>
      <p:sp>
        <p:nvSpPr>
          <p:cNvPr id="65" name="Getal 1">
            <a:extLst>
              <a:ext uri="{FF2B5EF4-FFF2-40B4-BE49-F238E27FC236}">
                <a16:creationId xmlns:a16="http://schemas.microsoft.com/office/drawing/2014/main" id="{42EDFF1F-FDED-4A6D-8A1D-E75FCD926CA2}"/>
              </a:ext>
            </a:extLst>
          </p:cNvPr>
          <p:cNvSpPr txBox="1">
            <a:spLocks/>
          </p:cNvSpPr>
          <p:nvPr/>
        </p:nvSpPr>
        <p:spPr>
          <a:xfrm>
            <a:off x="10738030"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Landbouw, bosbouw en visserij</a:t>
            </a:r>
          </a:p>
        </p:txBody>
      </p:sp>
    </p:spTree>
    <p:extLst>
      <p:ext uri="{BB962C8B-B14F-4D97-AF65-F5344CB8AC3E}">
        <p14:creationId xmlns:p14="http://schemas.microsoft.com/office/powerpoint/2010/main" val="20136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FB9159-04B7-4180-8056-F7406BA091E5}"/>
              </a:ext>
            </a:extLst>
          </p:cNvPr>
          <p:cNvGraphicFramePr>
            <a:graphicFrameLocks noChangeAspect="1"/>
          </p:cNvGraphicFramePr>
          <p:nvPr>
            <p:custDataLst>
              <p:tags r:id="rId2"/>
            </p:custDataLst>
            <p:extLst>
              <p:ext uri="{D42A27DB-BD31-4B8C-83A1-F6EECF244321}">
                <p14:modId xmlns:p14="http://schemas.microsoft.com/office/powerpoint/2010/main" val="813550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84"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62FB9159-04B7-4180-8056-F7406BA091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19EDB66-A2E7-4917-8F9D-4C6AD9BCFD98}"/>
              </a:ext>
            </a:extLst>
          </p:cNvPr>
          <p:cNvSpPr>
            <a:spLocks noGrp="1"/>
          </p:cNvSpPr>
          <p:nvPr>
            <p:ph type="body" sz="quarter" idx="20"/>
          </p:nvPr>
        </p:nvSpPr>
        <p:spPr/>
        <p:txBody>
          <a:bodyPr/>
          <a:lstStyle/>
          <a:p>
            <a:endParaRPr lang="nl-NL" dirty="0"/>
          </a:p>
        </p:txBody>
      </p:sp>
      <p:sp>
        <p:nvSpPr>
          <p:cNvPr id="15" name="Rectangle 14">
            <a:extLst>
              <a:ext uri="{FF2B5EF4-FFF2-40B4-BE49-F238E27FC236}">
                <a16:creationId xmlns:a16="http://schemas.microsoft.com/office/drawing/2014/main" id="{AD31D51D-6459-4B2D-9EFC-666C29F57B20}"/>
              </a:ext>
            </a:extLst>
          </p:cNvPr>
          <p:cNvSpPr/>
          <p:nvPr/>
        </p:nvSpPr>
        <p:spPr>
          <a:xfrm>
            <a:off x="662780" y="1268413"/>
            <a:ext cx="5433220" cy="506276"/>
          </a:xfrm>
          <a:prstGeom prst="rect">
            <a:avLst/>
          </a:prstGeom>
          <a:gradFill flip="none" rotWithShape="1">
            <a:gsLst>
              <a:gs pos="0">
                <a:schemeClr val="tx2"/>
              </a:gs>
              <a:gs pos="35000">
                <a:schemeClr val="accent1"/>
              </a:gs>
              <a:gs pos="100000">
                <a:schemeClr val="tx2">
                  <a:alpha val="4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US"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DEMOGRAFIE</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Rectangle 15">
            <a:extLst>
              <a:ext uri="{FF2B5EF4-FFF2-40B4-BE49-F238E27FC236}">
                <a16:creationId xmlns:a16="http://schemas.microsoft.com/office/drawing/2014/main" id="{12D34A1A-20BD-4019-9E57-096F350A5FFB}"/>
              </a:ext>
            </a:extLst>
          </p:cNvPr>
          <p:cNvSpPr/>
          <p:nvPr/>
        </p:nvSpPr>
        <p:spPr>
          <a:xfrm>
            <a:off x="662780" y="1970111"/>
            <a:ext cx="5433220" cy="506276"/>
          </a:xfrm>
          <a:prstGeom prst="rect">
            <a:avLst/>
          </a:prstGeom>
          <a:gradFill flip="none" rotWithShape="1">
            <a:gsLst>
              <a:gs pos="0">
                <a:srgbClr val="EC6224"/>
              </a:gs>
              <a:gs pos="35000">
                <a:srgbClr val="EC6224"/>
              </a:gs>
              <a:gs pos="100000">
                <a:srgbClr val="EC6224">
                  <a:alpha val="40000"/>
                </a:srgb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US" b="1" dirty="0">
                <a:solidFill>
                  <a:schemeClr val="bg1"/>
                </a:solidFill>
              </a:rPr>
              <a:t>ECONOMIE &amp; INKOMEN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16">
            <a:extLst>
              <a:ext uri="{FF2B5EF4-FFF2-40B4-BE49-F238E27FC236}">
                <a16:creationId xmlns:a16="http://schemas.microsoft.com/office/drawing/2014/main" id="{8C29EB2D-C1A6-406A-A752-CFE50100BCF3}"/>
              </a:ext>
            </a:extLst>
          </p:cNvPr>
          <p:cNvSpPr/>
          <p:nvPr/>
        </p:nvSpPr>
        <p:spPr>
          <a:xfrm>
            <a:off x="662780" y="2671809"/>
            <a:ext cx="5433220" cy="506276"/>
          </a:xfrm>
          <a:prstGeom prst="rect">
            <a:avLst/>
          </a:prstGeom>
          <a:gradFill>
            <a:gsLst>
              <a:gs pos="0">
                <a:srgbClr val="00B0F0"/>
              </a:gs>
              <a:gs pos="35000">
                <a:srgbClr val="00B0F0"/>
              </a:gs>
              <a:gs pos="100000">
                <a:srgbClr val="00B0F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WONEN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8" name="Rectangle 17">
            <a:extLst>
              <a:ext uri="{FF2B5EF4-FFF2-40B4-BE49-F238E27FC236}">
                <a16:creationId xmlns:a16="http://schemas.microsoft.com/office/drawing/2014/main" id="{24E7ECB4-912E-4578-8B0B-A4C49E113AF8}"/>
              </a:ext>
            </a:extLst>
          </p:cNvPr>
          <p:cNvSpPr/>
          <p:nvPr/>
        </p:nvSpPr>
        <p:spPr>
          <a:xfrm>
            <a:off x="662780" y="3373507"/>
            <a:ext cx="5433220" cy="506276"/>
          </a:xfrm>
          <a:prstGeom prst="rect">
            <a:avLst/>
          </a:prstGeom>
          <a:gradFill>
            <a:gsLst>
              <a:gs pos="0">
                <a:srgbClr val="FFC000"/>
              </a:gs>
              <a:gs pos="35000">
                <a:srgbClr val="FFC000"/>
              </a:gs>
              <a:gs pos="100000">
                <a:srgbClr val="FFC00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ZORG, JEUGD &amp; ONDERWIJS</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18">
            <a:extLst>
              <a:ext uri="{FF2B5EF4-FFF2-40B4-BE49-F238E27FC236}">
                <a16:creationId xmlns:a16="http://schemas.microsoft.com/office/drawing/2014/main" id="{B64E8E08-283B-4572-961B-AE99063B4E80}"/>
              </a:ext>
            </a:extLst>
          </p:cNvPr>
          <p:cNvSpPr/>
          <p:nvPr/>
        </p:nvSpPr>
        <p:spPr>
          <a:xfrm>
            <a:off x="662780" y="4075205"/>
            <a:ext cx="5433220" cy="506276"/>
          </a:xfrm>
          <a:prstGeom prst="rect">
            <a:avLst/>
          </a:prstGeom>
          <a:gradFill>
            <a:gsLst>
              <a:gs pos="0">
                <a:srgbClr val="002060"/>
              </a:gs>
              <a:gs pos="35000">
                <a:srgbClr val="002060"/>
              </a:gs>
              <a:gs pos="100000">
                <a:srgbClr val="00206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GB" b="1" dirty="0">
                <a:solidFill>
                  <a:schemeClr val="bg1"/>
                </a:solidFill>
              </a:rPr>
              <a:t>VEILIGHEID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0" name="Rectangle 19">
            <a:extLst>
              <a:ext uri="{FF2B5EF4-FFF2-40B4-BE49-F238E27FC236}">
                <a16:creationId xmlns:a16="http://schemas.microsoft.com/office/drawing/2014/main" id="{02DF6659-F8D4-4891-A1DA-EDB75F148D72}"/>
              </a:ext>
            </a:extLst>
          </p:cNvPr>
          <p:cNvSpPr/>
          <p:nvPr/>
        </p:nvSpPr>
        <p:spPr>
          <a:xfrm>
            <a:off x="662780" y="4776903"/>
            <a:ext cx="5433220" cy="506276"/>
          </a:xfrm>
          <a:prstGeom prst="rect">
            <a:avLst/>
          </a:prstGeom>
          <a:gradFill>
            <a:gsLst>
              <a:gs pos="0">
                <a:srgbClr val="7F7F7F"/>
              </a:gs>
              <a:gs pos="35000">
                <a:srgbClr val="7F7F7F"/>
              </a:gs>
              <a:gs pos="100000">
                <a:srgbClr val="7F7F7F">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POLITIEK</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20">
            <a:extLst>
              <a:ext uri="{FF2B5EF4-FFF2-40B4-BE49-F238E27FC236}">
                <a16:creationId xmlns:a16="http://schemas.microsoft.com/office/drawing/2014/main" id="{6C0F700C-E4F1-4239-8380-E1A74E343EC6}"/>
              </a:ext>
            </a:extLst>
          </p:cNvPr>
          <p:cNvSpPr/>
          <p:nvPr/>
        </p:nvSpPr>
        <p:spPr>
          <a:xfrm>
            <a:off x="662780" y="5478599"/>
            <a:ext cx="5433220" cy="506276"/>
          </a:xfrm>
          <a:prstGeom prst="rect">
            <a:avLst/>
          </a:prstGeom>
          <a:gradFill>
            <a:gsLst>
              <a:gs pos="0">
                <a:srgbClr val="8CC777"/>
              </a:gs>
              <a:gs pos="35000">
                <a:srgbClr val="8CC777"/>
              </a:gs>
              <a:gs pos="100000">
                <a:srgbClr val="8CC777">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ENERGIE &amp; DUURZAAMHEID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Title 4">
            <a:extLst>
              <a:ext uri="{FF2B5EF4-FFF2-40B4-BE49-F238E27FC236}">
                <a16:creationId xmlns:a16="http://schemas.microsoft.com/office/drawing/2014/main" id="{D127A89E-77A2-4D7F-AEF2-B17086624FD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a:solidFill>
                  <a:schemeClr val="tx1"/>
                </a:solidFill>
                <a:latin typeface="Corbel" panose="020B0503020204020204" pitchFamily="34" charset="0"/>
                <a:ea typeface="+mj-ea"/>
                <a:cs typeface="+mj-cs"/>
              </a:defRPr>
            </a:lvl1pPr>
          </a:lstStyle>
          <a:p>
            <a:pPr marL="0" indent="0">
              <a:buClrTx/>
              <a:buFontTx/>
            </a:pPr>
            <a:r>
              <a:rPr lang="nl-NL" dirty="0">
                <a:solidFill>
                  <a:srgbClr val="000000"/>
                </a:solidFill>
              </a:rPr>
              <a:t>Inhoud</a:t>
            </a:r>
          </a:p>
        </p:txBody>
      </p:sp>
    </p:spTree>
    <p:extLst>
      <p:ext uri="{BB962C8B-B14F-4D97-AF65-F5344CB8AC3E}">
        <p14:creationId xmlns:p14="http://schemas.microsoft.com/office/powerpoint/2010/main" val="36211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1C4F5F8-11BF-4915-8B2B-DA72935D3A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16"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21C4F5F8-11BF-4915-8B2B-DA72935D3A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938495C-C636-41FF-8B22-C41534702134}"/>
              </a:ext>
            </a:extLst>
          </p:cNvPr>
          <p:cNvSpPr>
            <a:spLocks noGrp="1"/>
          </p:cNvSpPr>
          <p:nvPr>
            <p:ph sz="quarter" idx="31"/>
          </p:nvPr>
        </p:nvSpPr>
        <p:spPr>
          <a:xfrm>
            <a:off x="4204356" y="1699963"/>
            <a:ext cx="7326824" cy="4644000"/>
          </a:xfrm>
        </p:spPr>
        <p:txBody>
          <a:bodyPr/>
          <a:lstStyle/>
          <a:p>
            <a:pPr marL="0" indent="0">
              <a:buNone/>
            </a:pPr>
            <a:r>
              <a:rPr lang="nl-NL" b="1" dirty="0">
                <a:solidFill>
                  <a:schemeClr val="tx1"/>
                </a:solidFill>
              </a:rPr>
              <a:t>Achtergrond en doel</a:t>
            </a:r>
          </a:p>
          <a:p>
            <a:pPr marL="0" indent="0">
              <a:buNone/>
            </a:pPr>
            <a:r>
              <a:rPr lang="nl-NL" dirty="0">
                <a:solidFill>
                  <a:schemeClr val="tx1"/>
                </a:solidFill>
              </a:rPr>
              <a:t>Gemeente in Beeld heeft als doel om snel en toegankelijk een overzicht te geven van een gemeente. De belangrijkste kerncijfers worden in acht thema’s gevisualiseerd. Door veel aandacht te besteden aan de visualisatie en de geselecteerde cijfers is de lezer in staat om snel een compleet beeld te krijgen.</a:t>
            </a:r>
          </a:p>
          <a:p>
            <a:pPr marL="0" indent="0">
              <a:buNone/>
            </a:pPr>
            <a:endParaRPr lang="nl-NL" dirty="0">
              <a:solidFill>
                <a:schemeClr val="tx1"/>
              </a:solidFill>
            </a:endParaRPr>
          </a:p>
          <a:p>
            <a:pPr marL="0" indent="0">
              <a:buNone/>
            </a:pPr>
            <a:r>
              <a:rPr lang="nl-NL" dirty="0">
                <a:solidFill>
                  <a:schemeClr val="tx1"/>
                </a:solidFill>
              </a:rPr>
              <a:t>De publicaties worden jaarlijks geactualiseerd en zijn beschikbaar als pdf en als powerpoint. De gehele publicatie of individuele slides kunnen vrijelijk hergebruikt worden.</a:t>
            </a:r>
          </a:p>
          <a:p>
            <a:pPr marL="0" indent="0">
              <a:buNone/>
            </a:pPr>
            <a:endParaRPr lang="nl-NL" dirty="0">
              <a:solidFill>
                <a:schemeClr val="tx1"/>
              </a:solidFill>
            </a:endParaRPr>
          </a:p>
          <a:p>
            <a:pPr marL="0" indent="0">
              <a:buNone/>
            </a:pPr>
            <a:r>
              <a:rPr lang="nl-NL" b="1" dirty="0">
                <a:solidFill>
                  <a:schemeClr val="tx1"/>
                </a:solidFill>
              </a:rPr>
              <a:t>Over open gemeente decks</a:t>
            </a:r>
          </a:p>
          <a:p>
            <a:pPr marL="0" indent="0">
              <a:buNone/>
            </a:pPr>
            <a:r>
              <a:rPr lang="nl-NL" dirty="0">
                <a:solidFill>
                  <a:schemeClr val="tx1"/>
                </a:solidFill>
              </a:rPr>
              <a:t>Gemeente in Beeld is onderdeel van de </a:t>
            </a:r>
            <a:r>
              <a:rPr lang="nl-NL" i="1" dirty="0">
                <a:solidFill>
                  <a:schemeClr val="tx1"/>
                </a:solidFill>
              </a:rPr>
              <a:t>open gemeente decks </a:t>
            </a:r>
            <a:r>
              <a:rPr lang="nl-NL" dirty="0">
                <a:solidFill>
                  <a:schemeClr val="tx1"/>
                </a:solidFill>
              </a:rPr>
              <a:t>van </a:t>
            </a:r>
            <a:r>
              <a:rPr lang="nl-NL" dirty="0" err="1">
                <a:solidFill>
                  <a:schemeClr val="tx1"/>
                </a:solidFill>
              </a:rPr>
              <a:t>it’s</a:t>
            </a:r>
            <a:r>
              <a:rPr lang="nl-NL" dirty="0">
                <a:solidFill>
                  <a:schemeClr val="tx1"/>
                </a:solidFill>
              </a:rPr>
              <a:t> public. Ook de Gemeentefondsmonitor is onderdeel van deze serie, daarnaast zijn er nog verschillende andere publicaties onder ontwikkeling.</a:t>
            </a:r>
          </a:p>
          <a:p>
            <a:pPr marL="0" indent="0">
              <a:buNone/>
            </a:pPr>
            <a:endParaRPr lang="nl-NL" i="1" dirty="0">
              <a:solidFill>
                <a:schemeClr val="tx1"/>
              </a:solidFill>
            </a:endParaRPr>
          </a:p>
          <a:p>
            <a:pPr marL="0" indent="0">
              <a:buNone/>
            </a:pPr>
            <a:r>
              <a:rPr lang="nl-NL" b="1" dirty="0">
                <a:solidFill>
                  <a:schemeClr val="tx1"/>
                </a:solidFill>
              </a:rPr>
              <a:t>Over it’s public</a:t>
            </a:r>
          </a:p>
          <a:p>
            <a:pPr marL="0" indent="0">
              <a:buNone/>
            </a:pPr>
            <a:r>
              <a:rPr lang="nl-NL" dirty="0" err="1">
                <a:solidFill>
                  <a:schemeClr val="tx1"/>
                </a:solidFill>
              </a:rPr>
              <a:t>it’s</a:t>
            </a:r>
            <a:r>
              <a:rPr lang="nl-NL" dirty="0">
                <a:solidFill>
                  <a:schemeClr val="tx1"/>
                </a:solidFill>
              </a:rPr>
              <a:t> public is een strategisch adviesbureau gericht op de publieke sector. Wij helpen organisaties om bij complexe problemen helder te krijgen wat er écht gebeurt. Dit doen we door inhoud en cijfers aan elkaar te verbinden. We duiken samen met een organisatie de diepte in en zorgen dat we tot een helder antwoord en handelingsperspectief komen.</a:t>
            </a:r>
          </a:p>
          <a:p>
            <a:pPr marL="0" indent="0">
              <a:buNone/>
            </a:pPr>
            <a:endParaRPr lang="nl-NL" b="1" dirty="0">
              <a:solidFill>
                <a:schemeClr val="tx1"/>
              </a:solidFill>
            </a:endParaRPr>
          </a:p>
          <a:p>
            <a:pPr marL="0" indent="0">
              <a:buNone/>
            </a:pPr>
            <a:endParaRPr lang="nl-NL" i="1" dirty="0">
              <a:solidFill>
                <a:schemeClr val="tx1"/>
              </a:solidFill>
            </a:endParaRPr>
          </a:p>
          <a:p>
            <a:pPr marL="0" indent="0">
              <a:buNone/>
            </a:pPr>
            <a:endParaRPr lang="nl-NL" b="1" dirty="0">
              <a:solidFill>
                <a:schemeClr val="tx1"/>
              </a:solidFill>
            </a:endParaRPr>
          </a:p>
        </p:txBody>
      </p:sp>
      <p:sp>
        <p:nvSpPr>
          <p:cNvPr id="14" name="Text Placeholder 13">
            <a:extLst>
              <a:ext uri="{FF2B5EF4-FFF2-40B4-BE49-F238E27FC236}">
                <a16:creationId xmlns:a16="http://schemas.microsoft.com/office/drawing/2014/main" id="{30013670-67A2-4A05-9B35-78A33F506D5A}"/>
              </a:ext>
            </a:extLst>
          </p:cNvPr>
          <p:cNvSpPr>
            <a:spLocks noGrp="1"/>
          </p:cNvSpPr>
          <p:nvPr>
            <p:ph type="body" sz="quarter" idx="20"/>
          </p:nvPr>
        </p:nvSpPr>
        <p:spPr>
          <a:xfrm>
            <a:off x="662780" y="6691150"/>
            <a:ext cx="10868400" cy="122400"/>
          </a:xfrm>
        </p:spPr>
        <p:txBody>
          <a:bodyPr/>
          <a:lstStyle/>
          <a:p>
            <a:endParaRPr lang="nl-NL"/>
          </a:p>
        </p:txBody>
      </p:sp>
      <p:sp>
        <p:nvSpPr>
          <p:cNvPr id="11" name="Text Placeholder 10">
            <a:extLst>
              <a:ext uri="{FF2B5EF4-FFF2-40B4-BE49-F238E27FC236}">
                <a16:creationId xmlns:a16="http://schemas.microsoft.com/office/drawing/2014/main" id="{86EA0298-C49D-488E-B244-AC142E6F1BFA}"/>
              </a:ext>
            </a:extLst>
          </p:cNvPr>
          <p:cNvSpPr>
            <a:spLocks noGrp="1"/>
          </p:cNvSpPr>
          <p:nvPr>
            <p:ph type="body" sz="quarter" idx="14"/>
          </p:nvPr>
        </p:nvSpPr>
        <p:spPr/>
        <p:txBody>
          <a:bodyPr/>
          <a:lstStyle/>
          <a:p>
            <a:endParaRPr lang="nl-NL"/>
          </a:p>
        </p:txBody>
      </p:sp>
      <p:sp>
        <p:nvSpPr>
          <p:cNvPr id="10" name="Title 9">
            <a:extLst>
              <a:ext uri="{FF2B5EF4-FFF2-40B4-BE49-F238E27FC236}">
                <a16:creationId xmlns:a16="http://schemas.microsoft.com/office/drawing/2014/main" id="{C884BA01-1E48-473A-B23E-477A577F043A}"/>
              </a:ext>
            </a:extLst>
          </p:cNvPr>
          <p:cNvSpPr>
            <a:spLocks noGrp="1"/>
          </p:cNvSpPr>
          <p:nvPr>
            <p:ph type="title"/>
          </p:nvPr>
        </p:nvSpPr>
        <p:spPr/>
        <p:txBody>
          <a:bodyPr vert="horz"/>
          <a:lstStyle/>
          <a:p>
            <a:r>
              <a:rPr lang="nl-NL" dirty="0"/>
              <a:t>Over Gemeente in Beeld</a:t>
            </a:r>
          </a:p>
        </p:txBody>
      </p:sp>
      <p:sp>
        <p:nvSpPr>
          <p:cNvPr id="37" name="Rectangle 36">
            <a:extLst>
              <a:ext uri="{FF2B5EF4-FFF2-40B4-BE49-F238E27FC236}">
                <a16:creationId xmlns:a16="http://schemas.microsoft.com/office/drawing/2014/main" id="{06DA4955-4B75-4C7C-A611-2878B23F4BC9}"/>
              </a:ext>
            </a:extLst>
          </p:cNvPr>
          <p:cNvSpPr/>
          <p:nvPr/>
        </p:nvSpPr>
        <p:spPr>
          <a:xfrm>
            <a:off x="0" y="6308725"/>
            <a:ext cx="658813" cy="549275"/>
          </a:xfrm>
          <a:prstGeom prst="rect">
            <a:avLst/>
          </a:prstGeom>
          <a:solidFill>
            <a:srgbClr val="F2F2F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8" name="TextBox 37">
            <a:extLst>
              <a:ext uri="{FF2B5EF4-FFF2-40B4-BE49-F238E27FC236}">
                <a16:creationId xmlns:a16="http://schemas.microsoft.com/office/drawing/2014/main" id="{70E41928-DF9B-4323-9822-17B5FD5821A2}"/>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Rectangle 38">
            <a:extLst>
              <a:ext uri="{FF2B5EF4-FFF2-40B4-BE49-F238E27FC236}">
                <a16:creationId xmlns:a16="http://schemas.microsoft.com/office/drawing/2014/main" id="{54181D0E-ACF9-44AD-B5D6-F37392F9683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1" name="TextBox 40">
            <a:extLst>
              <a:ext uri="{FF2B5EF4-FFF2-40B4-BE49-F238E27FC236}">
                <a16:creationId xmlns:a16="http://schemas.microsoft.com/office/drawing/2014/main" id="{EF546E58-A0E9-4012-A8AA-1CD21800CBF6}"/>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2FAC4412-6955-41B0-90B5-89FE7EA6022A}"/>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2BE195FE-3B29-4DD5-9E92-80C36F6AB03E}"/>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4" name="TextBox 43">
            <a:extLst>
              <a:ext uri="{FF2B5EF4-FFF2-40B4-BE49-F238E27FC236}">
                <a16:creationId xmlns:a16="http://schemas.microsoft.com/office/drawing/2014/main" id="{6E4F1EF8-E594-432D-BC64-98E7E5B110ED}"/>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5" name="TextBox 44">
            <a:extLst>
              <a:ext uri="{FF2B5EF4-FFF2-40B4-BE49-F238E27FC236}">
                <a16:creationId xmlns:a16="http://schemas.microsoft.com/office/drawing/2014/main" id="{ABF047D9-7C44-4C3D-90BD-D10B47EE2610}"/>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858BCCDF-7EF9-465C-A69E-87D39A8FE18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70F01853-C625-4EF6-AB86-C203FB81CABE}"/>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7341E435-5BE1-4D2D-BD92-5E5941A76214}"/>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1EE9B82-10EC-4214-9CD3-7A1B4CE6AB2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1C7C3F02-6FB7-4CFE-A7A3-33F4DF23B723}"/>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6FD821DD-7E22-4F79-ACD6-2B390F7C9435}"/>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00514EA9-CEC3-4B96-8441-BC958AD1D7F0}"/>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pic>
        <p:nvPicPr>
          <p:cNvPr id="2" name="Picture 1">
            <a:extLst>
              <a:ext uri="{FF2B5EF4-FFF2-40B4-BE49-F238E27FC236}">
                <a16:creationId xmlns:a16="http://schemas.microsoft.com/office/drawing/2014/main" id="{34257FB5-6EFB-4549-BD94-26C27D76C70E}"/>
              </a:ext>
            </a:extLst>
          </p:cNvPr>
          <p:cNvPicPr>
            <a:picLocks noChangeAspect="1"/>
          </p:cNvPicPr>
          <p:nvPr/>
        </p:nvPicPr>
        <p:blipFill>
          <a:blip r:embed="rId6"/>
          <a:stretch>
            <a:fillRect/>
          </a:stretch>
        </p:blipFill>
        <p:spPr>
          <a:xfrm>
            <a:off x="737387" y="1734004"/>
            <a:ext cx="1920001" cy="1080000"/>
          </a:xfrm>
          <a:prstGeom prst="rect">
            <a:avLst/>
          </a:prstGeom>
        </p:spPr>
      </p:pic>
      <p:pic>
        <p:nvPicPr>
          <p:cNvPr id="3" name="Picture 2">
            <a:extLst>
              <a:ext uri="{FF2B5EF4-FFF2-40B4-BE49-F238E27FC236}">
                <a16:creationId xmlns:a16="http://schemas.microsoft.com/office/drawing/2014/main" id="{93B82157-39FF-48A3-8EC3-B93388612BC0}"/>
              </a:ext>
            </a:extLst>
          </p:cNvPr>
          <p:cNvPicPr>
            <a:picLocks noChangeAspect="1"/>
          </p:cNvPicPr>
          <p:nvPr/>
        </p:nvPicPr>
        <p:blipFill>
          <a:blip r:embed="rId7"/>
          <a:stretch>
            <a:fillRect/>
          </a:stretch>
        </p:blipFill>
        <p:spPr>
          <a:xfrm>
            <a:off x="986785" y="2296551"/>
            <a:ext cx="1920000" cy="1080000"/>
          </a:xfrm>
          <a:prstGeom prst="rect">
            <a:avLst/>
          </a:prstGeom>
        </p:spPr>
      </p:pic>
      <p:pic>
        <p:nvPicPr>
          <p:cNvPr id="4" name="Picture 3">
            <a:extLst>
              <a:ext uri="{FF2B5EF4-FFF2-40B4-BE49-F238E27FC236}">
                <a16:creationId xmlns:a16="http://schemas.microsoft.com/office/drawing/2014/main" id="{08ECC9BB-AB9C-42F6-87DF-6638E738179E}"/>
              </a:ext>
            </a:extLst>
          </p:cNvPr>
          <p:cNvPicPr>
            <a:picLocks noChangeAspect="1"/>
          </p:cNvPicPr>
          <p:nvPr/>
        </p:nvPicPr>
        <p:blipFill>
          <a:blip r:embed="rId8"/>
          <a:stretch>
            <a:fillRect/>
          </a:stretch>
        </p:blipFill>
        <p:spPr>
          <a:xfrm>
            <a:off x="1236182" y="2859098"/>
            <a:ext cx="1920000" cy="1080000"/>
          </a:xfrm>
          <a:prstGeom prst="rect">
            <a:avLst/>
          </a:prstGeom>
        </p:spPr>
      </p:pic>
      <p:pic>
        <p:nvPicPr>
          <p:cNvPr id="5" name="Picture 4">
            <a:extLst>
              <a:ext uri="{FF2B5EF4-FFF2-40B4-BE49-F238E27FC236}">
                <a16:creationId xmlns:a16="http://schemas.microsoft.com/office/drawing/2014/main" id="{8EF5323A-47B4-4512-A3C0-3E36EC98F4A0}"/>
              </a:ext>
            </a:extLst>
          </p:cNvPr>
          <p:cNvPicPr>
            <a:picLocks noChangeAspect="1"/>
          </p:cNvPicPr>
          <p:nvPr/>
        </p:nvPicPr>
        <p:blipFill>
          <a:blip r:embed="rId9"/>
          <a:stretch>
            <a:fillRect/>
          </a:stretch>
        </p:blipFill>
        <p:spPr>
          <a:xfrm>
            <a:off x="1485579" y="3421645"/>
            <a:ext cx="1920000" cy="1080000"/>
          </a:xfrm>
          <a:prstGeom prst="rect">
            <a:avLst/>
          </a:prstGeom>
        </p:spPr>
      </p:pic>
      <p:pic>
        <p:nvPicPr>
          <p:cNvPr id="8" name="Picture 7">
            <a:extLst>
              <a:ext uri="{FF2B5EF4-FFF2-40B4-BE49-F238E27FC236}">
                <a16:creationId xmlns:a16="http://schemas.microsoft.com/office/drawing/2014/main" id="{625E1DEC-DFDC-406B-8F89-62E7C67CA07A}"/>
              </a:ext>
            </a:extLst>
          </p:cNvPr>
          <p:cNvPicPr>
            <a:picLocks noChangeAspect="1"/>
          </p:cNvPicPr>
          <p:nvPr/>
        </p:nvPicPr>
        <p:blipFill>
          <a:blip r:embed="rId10"/>
          <a:stretch>
            <a:fillRect/>
          </a:stretch>
        </p:blipFill>
        <p:spPr>
          <a:xfrm>
            <a:off x="1734976" y="3984192"/>
            <a:ext cx="1920000" cy="1080000"/>
          </a:xfrm>
          <a:prstGeom prst="rect">
            <a:avLst/>
          </a:prstGeom>
        </p:spPr>
      </p:pic>
      <p:pic>
        <p:nvPicPr>
          <p:cNvPr id="6" name="Picture 5">
            <a:extLst>
              <a:ext uri="{FF2B5EF4-FFF2-40B4-BE49-F238E27FC236}">
                <a16:creationId xmlns:a16="http://schemas.microsoft.com/office/drawing/2014/main" id="{8DF96223-D9C1-487C-B742-3C0D5F2425C0}"/>
              </a:ext>
            </a:extLst>
          </p:cNvPr>
          <p:cNvPicPr>
            <a:picLocks noChangeAspect="1"/>
          </p:cNvPicPr>
          <p:nvPr/>
        </p:nvPicPr>
        <p:blipFill>
          <a:blip r:embed="rId11"/>
          <a:stretch>
            <a:fillRect/>
          </a:stretch>
        </p:blipFill>
        <p:spPr>
          <a:xfrm>
            <a:off x="1984373" y="4546739"/>
            <a:ext cx="1920000" cy="1080000"/>
          </a:xfrm>
          <a:prstGeom prst="rect">
            <a:avLst/>
          </a:prstGeom>
        </p:spPr>
      </p:pic>
      <p:pic>
        <p:nvPicPr>
          <p:cNvPr id="7" name="Picture 6">
            <a:extLst>
              <a:ext uri="{FF2B5EF4-FFF2-40B4-BE49-F238E27FC236}">
                <a16:creationId xmlns:a16="http://schemas.microsoft.com/office/drawing/2014/main" id="{C1FB0484-0788-4E46-B305-EC03F9D44312}"/>
              </a:ext>
            </a:extLst>
          </p:cNvPr>
          <p:cNvPicPr>
            <a:picLocks noChangeAspect="1"/>
          </p:cNvPicPr>
          <p:nvPr/>
        </p:nvPicPr>
        <p:blipFill>
          <a:blip r:embed="rId12"/>
          <a:stretch>
            <a:fillRect/>
          </a:stretch>
        </p:blipFill>
        <p:spPr>
          <a:xfrm>
            <a:off x="2233771" y="5109284"/>
            <a:ext cx="1920000" cy="1080000"/>
          </a:xfrm>
          <a:prstGeom prst="rect">
            <a:avLst/>
          </a:prstGeom>
        </p:spPr>
      </p:pic>
    </p:spTree>
    <p:extLst>
      <p:ext uri="{BB962C8B-B14F-4D97-AF65-F5344CB8AC3E}">
        <p14:creationId xmlns:p14="http://schemas.microsoft.com/office/powerpoint/2010/main" val="122832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06AF17-6A25-4A82-9B5B-592BDF20942A}"/>
              </a:ext>
            </a:extLst>
          </p:cNvPr>
          <p:cNvGraphicFramePr>
            <a:graphicFrameLocks noChangeAspect="1"/>
          </p:cNvGraphicFramePr>
          <p:nvPr>
            <p:custDataLst>
              <p:tags r:id="rId2"/>
            </p:custDataLst>
            <p:extLst>
              <p:ext uri="{D42A27DB-BD31-4B8C-83A1-F6EECF244321}">
                <p14:modId xmlns:p14="http://schemas.microsoft.com/office/powerpoint/2010/main" val="3123449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40" name="think-cell Slide" r:id="rId5" imgW="306" imgH="306" progId="TCLayout.ActiveDocument.1">
                  <p:embed/>
                </p:oleObj>
              </mc:Choice>
              <mc:Fallback>
                <p:oleObj name="think-cell Slide" r:id="rId5" imgW="306" imgH="30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D304145F-5A28-4C38-BA84-671072AE49C0}"/>
              </a:ext>
            </a:extLst>
          </p:cNvPr>
          <p:cNvSpPr>
            <a:spLocks noGrp="1"/>
          </p:cNvSpPr>
          <p:nvPr>
            <p:ph type="body" sz="quarter" idx="24"/>
          </p:nvPr>
        </p:nvSpPr>
        <p:spPr/>
        <p:txBody>
          <a:bodyPr/>
          <a:lstStyle/>
          <a:p>
            <a:pPr marL="0" indent="0">
              <a:buNone/>
            </a:pPr>
            <a:r>
              <a:rPr lang="nl-NL" dirty="0"/>
              <a:t>Foto voorkant: Gemeenteatlas.nl</a:t>
            </a:r>
          </a:p>
        </p:txBody>
      </p:sp>
      <p:sp>
        <p:nvSpPr>
          <p:cNvPr id="9" name="Text Placeholder 8">
            <a:extLst>
              <a:ext uri="{FF2B5EF4-FFF2-40B4-BE49-F238E27FC236}">
                <a16:creationId xmlns:a16="http://schemas.microsoft.com/office/drawing/2014/main" id="{AE09DFED-C487-44F7-8B50-AE7F37C367D5}"/>
              </a:ext>
            </a:extLst>
          </p:cNvPr>
          <p:cNvSpPr>
            <a:spLocks noGrp="1"/>
          </p:cNvSpPr>
          <p:nvPr>
            <p:ph type="body" sz="quarter" idx="23"/>
          </p:nvPr>
        </p:nvSpPr>
        <p:spPr/>
        <p:txBody>
          <a:bodyPr/>
          <a:lstStyle/>
          <a:p>
            <a:r>
              <a:rPr lang="nl-NL" dirty="0"/>
              <a:t>Kees van der </a:t>
            </a:r>
            <a:r>
              <a:rPr lang="nl-NL" dirty="0" err="1"/>
              <a:t>Meeren</a:t>
            </a:r>
            <a:r>
              <a:rPr lang="nl-NL" dirty="0"/>
              <a:t> (</a:t>
            </a:r>
            <a:r>
              <a:rPr lang="nl-NL" dirty="0">
                <a:hlinkClick r:id="rId7">
                  <a:extLst>
                    <a:ext uri="{A12FA001-AC4F-418D-AE19-62706E023703}">
                      <ahyp:hlinkClr xmlns:ahyp="http://schemas.microsoft.com/office/drawing/2018/hyperlinkcolor" val="tx"/>
                    </a:ext>
                  </a:extLst>
                </a:hlinkClick>
              </a:rPr>
              <a:t>kees.vandermeeren@itspublic.nl</a:t>
            </a:r>
            <a:r>
              <a:rPr lang="nl-NL" dirty="0"/>
              <a:t>)</a:t>
            </a:r>
          </a:p>
          <a:p>
            <a:r>
              <a:rPr lang="nl-NL" dirty="0"/>
              <a:t>Thijs Jacobs (</a:t>
            </a:r>
            <a:r>
              <a:rPr lang="nl-NL" dirty="0">
                <a:hlinkClick r:id="rId8">
                  <a:extLst>
                    <a:ext uri="{A12FA001-AC4F-418D-AE19-62706E023703}">
                      <ahyp:hlinkClr xmlns:ahyp="http://schemas.microsoft.com/office/drawing/2018/hyperlinkcolor" val="tx"/>
                    </a:ext>
                  </a:extLst>
                </a:hlinkClick>
              </a:rPr>
              <a:t>Thijs.jacobs@itspublic.nl</a:t>
            </a:r>
            <a:r>
              <a:rPr lang="nl-NL" dirty="0"/>
              <a:t>)</a:t>
            </a:r>
          </a:p>
          <a:p>
            <a:endParaRPr lang="nl-NL" dirty="0"/>
          </a:p>
        </p:txBody>
      </p:sp>
    </p:spTree>
    <p:extLst>
      <p:ext uri="{BB962C8B-B14F-4D97-AF65-F5344CB8AC3E}">
        <p14:creationId xmlns:p14="http://schemas.microsoft.com/office/powerpoint/2010/main" val="30628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B50B4-D7EE-40A3-929F-52FE22F7512A}"/>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Title 4">
            <a:extLst>
              <a:ext uri="{FF2B5EF4-FFF2-40B4-BE49-F238E27FC236}">
                <a16:creationId xmlns:a16="http://schemas.microsoft.com/office/drawing/2014/main" id="{82EE9F01-CB63-46F8-A274-312AACB0BA7E}"/>
              </a:ext>
            </a:extLst>
          </p:cNvPr>
          <p:cNvSpPr>
            <a:spLocks noGrp="1"/>
          </p:cNvSpPr>
          <p:nvPr>
            <p:ph type="title"/>
          </p:nvPr>
        </p:nvSpPr>
        <p:spPr>
          <a:xfrm>
            <a:off x="662780" y="479474"/>
            <a:ext cx="10866441" cy="347199"/>
          </a:xfrm>
        </p:spPr>
        <p:txBody>
          <a:bodyPr vert="horz"/>
          <a:lstStyle/>
          <a:p>
            <a:r>
              <a:rPr lang="nl-NL">
                <a:solidFill>
                  <a:schemeClr val="bg1"/>
                </a:solidFill>
              </a:rPr>
              <a:t>Historische bevolkingsontwikkeling Putten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586123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0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BA9E6489-C81F-40F4-9D02-619D9997CEFB}"/>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Rectangle 31">
            <a:extLst>
              <a:ext uri="{FF2B5EF4-FFF2-40B4-BE49-F238E27FC236}">
                <a16:creationId xmlns:a16="http://schemas.microsoft.com/office/drawing/2014/main" id="{CA523030-57BC-4E2D-B833-1E643764A900}"/>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3" name="Rectangle 32">
            <a:extLst>
              <a:ext uri="{FF2B5EF4-FFF2-40B4-BE49-F238E27FC236}">
                <a16:creationId xmlns:a16="http://schemas.microsoft.com/office/drawing/2014/main" id="{D609F9FC-E1FB-41C6-B6BA-A2270C79A6D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9" name="Getal 1">
            <a:extLst>
              <a:ext uri="{FF2B5EF4-FFF2-40B4-BE49-F238E27FC236}">
                <a16:creationId xmlns:a16="http://schemas.microsoft.com/office/drawing/2014/main" id="{3DC79886-7334-4926-BE91-141DD06FDBE8}"/>
              </a:ext>
            </a:extLst>
          </p:cNvPr>
          <p:cNvSpPr txBox="1">
            <a:spLocks/>
          </p:cNvSpPr>
          <p:nvPr/>
        </p:nvSpPr>
        <p:spPr>
          <a:xfrm>
            <a:off x="1781967" y="1961400"/>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3600">
                <a:solidFill>
                  <a:srgbClr val="22777B"/>
                </a:solidFill>
              </a:rPr>
              <a:t>24.112</a:t>
            </a:r>
            <a:endParaRPr lang="nl-NL" sz="3600" dirty="0">
              <a:solidFill>
                <a:srgbClr val="22777B"/>
              </a:solidFill>
            </a:endParaRPr>
          </a:p>
        </p:txBody>
      </p:sp>
      <p:sp>
        <p:nvSpPr>
          <p:cNvPr id="40" name="Getal 1">
            <a:extLst>
              <a:ext uri="{FF2B5EF4-FFF2-40B4-BE49-F238E27FC236}">
                <a16:creationId xmlns:a16="http://schemas.microsoft.com/office/drawing/2014/main" id="{853E6923-4715-4093-8936-BF262473B898}"/>
              </a:ext>
            </a:extLst>
          </p:cNvPr>
          <p:cNvSpPr txBox="1">
            <a:spLocks/>
          </p:cNvSpPr>
          <p:nvPr/>
        </p:nvSpPr>
        <p:spPr>
          <a:xfrm>
            <a:off x="1785142" y="3436629"/>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+1.415</a:t>
            </a:r>
            <a:endParaRPr lang="nl-NL" sz="3600" dirty="0">
              <a:solidFill>
                <a:srgbClr val="22777B"/>
              </a:solidFill>
            </a:endParaRPr>
          </a:p>
        </p:txBody>
      </p:sp>
      <p:sp>
        <p:nvSpPr>
          <p:cNvPr id="42" name="Rectangle 41">
            <a:extLst>
              <a:ext uri="{FF2B5EF4-FFF2-40B4-BE49-F238E27FC236}">
                <a16:creationId xmlns:a16="http://schemas.microsoft.com/office/drawing/2014/main" id="{A75EB0BC-2D8C-431F-A401-E1BF76D23696}"/>
              </a:ext>
            </a:extLst>
          </p:cNvPr>
          <p:cNvSpPr/>
          <p:nvPr/>
        </p:nvSpPr>
        <p:spPr>
          <a:xfrm>
            <a:off x="308254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+87</a:t>
            </a:r>
            <a:endParaRPr lang="nl-NL" sz="1050" dirty="0">
              <a:solidFill>
                <a:srgbClr val="22777B"/>
              </a:solidFill>
            </a:endParaRPr>
          </a:p>
        </p:txBody>
      </p:sp>
      <p:sp>
        <p:nvSpPr>
          <p:cNvPr id="43" name="Rectangle 42">
            <a:extLst>
              <a:ext uri="{FF2B5EF4-FFF2-40B4-BE49-F238E27FC236}">
                <a16:creationId xmlns:a16="http://schemas.microsoft.com/office/drawing/2014/main" id="{F2EBB1B1-901E-4C83-9956-C54871B83B3C}"/>
              </a:ext>
            </a:extLst>
          </p:cNvPr>
          <p:cNvSpPr/>
          <p:nvPr/>
        </p:nvSpPr>
        <p:spPr>
          <a:xfrm>
            <a:off x="313896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-56</a:t>
            </a:r>
            <a:endParaRPr lang="nl-NL" sz="1050" dirty="0">
              <a:solidFill>
                <a:srgbClr val="22777B"/>
              </a:solidFill>
            </a:endParaRPr>
          </a:p>
        </p:txBody>
      </p:sp>
      <p:sp>
        <p:nvSpPr>
          <p:cNvPr id="44" name="Rectangle 43">
            <a:extLst>
              <a:ext uri="{FF2B5EF4-FFF2-40B4-BE49-F238E27FC236}">
                <a16:creationId xmlns:a16="http://schemas.microsoft.com/office/drawing/2014/main" id="{5953B778-EEFF-4F2A-823A-9031208C614E}"/>
              </a:ext>
            </a:extLst>
          </p:cNvPr>
          <p:cNvSpPr/>
          <p:nvPr/>
        </p:nvSpPr>
        <p:spPr>
          <a:xfrm>
            <a:off x="313896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+37</a:t>
            </a:r>
            <a:endParaRPr lang="nl-NL" sz="1050" dirty="0">
              <a:solidFill>
                <a:srgbClr val="22777B"/>
              </a:solidFill>
            </a:endParaRPr>
          </a:p>
        </p:txBody>
      </p:sp>
      <p:graphicFrame>
        <p:nvGraphicFramePr>
          <p:cNvPr id="48" name="Google Shape;1929;p24">
            <a:extLst>
              <a:ext uri="{FF2B5EF4-FFF2-40B4-BE49-F238E27FC236}">
                <a16:creationId xmlns:a16="http://schemas.microsoft.com/office/drawing/2014/main" id="{1EFF029E-19CD-4284-9343-544FBCB41FDB}"/>
              </a:ext>
            </a:extLst>
          </p:cNvPr>
          <p:cNvGraphicFramePr/>
          <p:nvPr>
            <p:extLst>
              <p:ext uri="{D42A27DB-BD31-4B8C-83A1-F6EECF244321}">
                <p14:modId xmlns:p14="http://schemas.microsoft.com/office/powerpoint/2010/main" val="630335734"/>
              </p:ext>
            </p:extLst>
          </p:nvPr>
        </p:nvGraphicFramePr>
        <p:xfrm>
          <a:off x="4373563" y="1661230"/>
          <a:ext cx="6230685" cy="4728892"/>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 Placeholder 3">
            <a:extLst>
              <a:ext uri="{FF2B5EF4-FFF2-40B4-BE49-F238E27FC236}">
                <a16:creationId xmlns:a16="http://schemas.microsoft.com/office/drawing/2014/main" id="{472974F9-9EE5-4923-AC2D-40CCCD56C1C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5" name="text 1">
            <a:extLst>
              <a:ext uri="{FF2B5EF4-FFF2-40B4-BE49-F238E27FC236}">
                <a16:creationId xmlns:a16="http://schemas.microsoft.com/office/drawing/2014/main" id="{C738D12C-84BE-49DC-92AE-D96E4E10F8A1}"/>
              </a:ext>
            </a:extLst>
          </p:cNvPr>
          <p:cNvSpPr txBox="1">
            <a:spLocks/>
          </p:cNvSpPr>
          <p:nvPr/>
        </p:nvSpPr>
        <p:spPr>
          <a:xfrm>
            <a:off x="1774823" y="3916073"/>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a:solidFill>
                  <a:schemeClr val="tx1"/>
                </a:solidFill>
              </a:rPr>
              <a:t>Dit is een groei van 6%</a:t>
            </a:r>
            <a:endParaRPr lang="nl-NL" sz="1200" dirty="0">
              <a:solidFill>
                <a:schemeClr val="tx1"/>
              </a:solidFill>
            </a:endParaRPr>
          </a:p>
        </p:txBody>
      </p:sp>
      <p:sp>
        <p:nvSpPr>
          <p:cNvPr id="62" name="Rectangle 61" hidden="1">
            <a:extLst>
              <a:ext uri="{FF2B5EF4-FFF2-40B4-BE49-F238E27FC236}">
                <a16:creationId xmlns:a16="http://schemas.microsoft.com/office/drawing/2014/main" id="{A49F9153-E89B-4D5A-A44E-D4CC1A2AD3F5}"/>
              </a:ext>
            </a:extLst>
          </p:cNvPr>
          <p:cNvSpPr/>
          <p:nvPr/>
        </p:nvSpPr>
        <p:spPr>
          <a:xfrm rot="21368897">
            <a:off x="4841349" y="1943630"/>
            <a:ext cx="1739762" cy="458951"/>
          </a:xfrm>
          <a:prstGeom prst="rect">
            <a:avLst/>
          </a:prstGeom>
          <a:solidFill>
            <a:schemeClr val="bg1">
              <a:lumMod val="95000"/>
            </a:schemeClr>
          </a:solidFill>
          <a:ln w="19050">
            <a:solidFill>
              <a:schemeClr val="tx2"/>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6903"/>
            <a:ext cx="10866440" cy="388800"/>
          </a:xfrm>
        </p:spPr>
        <p:txBody>
          <a:bodyPr lIns="36000" tIns="18000" rIns="36000" bIns="18000"/>
          <a:lstStyle/>
          <a:p>
            <a:r>
              <a:rPr lang="nl-NL" sz="1200" dirty="0">
                <a:solidFill>
                  <a:schemeClr val="tx1"/>
                </a:solidFill>
                <a:latin typeface="+mj-lt"/>
                <a:ea typeface="Cambria" panose="02040503050406030204" pitchFamily="18" charset="0"/>
              </a:rPr>
              <a:t>Aantal inwoners (x 1.000) per leeftijdsgroep, 2000-2020</a:t>
            </a:r>
          </a:p>
          <a:p>
            <a:endParaRPr lang="nl-NL" dirty="0">
              <a:solidFill>
                <a:schemeClr val="tx1">
                  <a:lumMod val="85000"/>
                  <a:lumOff val="15000"/>
                </a:schemeClr>
              </a:solidFill>
            </a:endParaRPr>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85142" y="168381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Inwoners (2020) </a:t>
            </a:r>
            <a:endParaRPr lang="nl-NL" sz="3200" dirty="0">
              <a:solidFill>
                <a:srgbClr val="22777B"/>
              </a:solidFill>
            </a:endParaRPr>
          </a:p>
        </p:txBody>
      </p:sp>
      <p:sp>
        <p:nvSpPr>
          <p:cNvPr id="29" name="Getal 1">
            <a:extLst>
              <a:ext uri="{FF2B5EF4-FFF2-40B4-BE49-F238E27FC236}">
                <a16:creationId xmlns:a16="http://schemas.microsoft.com/office/drawing/2014/main" id="{6D336652-A42E-4ADD-9414-D3360BF3E4DC}"/>
              </a:ext>
            </a:extLst>
          </p:cNvPr>
          <p:cNvSpPr txBox="1">
            <a:spLocks/>
          </p:cNvSpPr>
          <p:nvPr/>
        </p:nvSpPr>
        <p:spPr>
          <a:xfrm>
            <a:off x="1785142" y="3254209"/>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Ontwikkeling (2000-2020)</a:t>
            </a:r>
            <a:endParaRPr lang="nl-NL" sz="3200" dirty="0">
              <a:solidFill>
                <a:srgbClr val="22777B"/>
              </a:solidFill>
            </a:endParaRPr>
          </a:p>
        </p:txBody>
      </p:sp>
      <p:sp>
        <p:nvSpPr>
          <p:cNvPr id="59" name="Rectangle 58">
            <a:extLst>
              <a:ext uri="{FF2B5EF4-FFF2-40B4-BE49-F238E27FC236}">
                <a16:creationId xmlns:a16="http://schemas.microsoft.com/office/drawing/2014/main" id="{F6B208C5-AF81-4E12-8A03-40716340574B}"/>
              </a:ext>
            </a:extLst>
          </p:cNvPr>
          <p:cNvSpPr/>
          <p:nvPr/>
        </p:nvSpPr>
        <p:spPr>
          <a:xfrm>
            <a:off x="1785143" y="4763839"/>
            <a:ext cx="2318647" cy="733825"/>
          </a:xfrm>
          <a:prstGeom prst="rect">
            <a:avLst/>
          </a:prstGeom>
          <a:no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buNone/>
            </a:pP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Drijvers ontwikkeling </a:t>
            </a:r>
            <a:b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b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(2000-2019)</a:t>
            </a:r>
            <a:endParaRPr lang="nl-NL" sz="1050" dirty="0">
              <a:solidFill>
                <a:srgbClr val="22777B"/>
              </a:solidFill>
            </a:endParaRPr>
          </a:p>
        </p:txBody>
      </p:sp>
      <p:pic>
        <p:nvPicPr>
          <p:cNvPr id="25" name="Graphic 24" descr="Group with solid fill">
            <a:extLst>
              <a:ext uri="{FF2B5EF4-FFF2-40B4-BE49-F238E27FC236}">
                <a16:creationId xmlns:a16="http://schemas.microsoft.com/office/drawing/2014/main" id="{96EFF79A-3A11-4DE0-93B4-6625AC4CB5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8203" y="2022892"/>
            <a:ext cx="375425" cy="375425"/>
          </a:xfrm>
          <a:prstGeom prst="rect">
            <a:avLst/>
          </a:prstGeom>
        </p:spPr>
      </p:pic>
      <p:pic>
        <p:nvPicPr>
          <p:cNvPr id="27" name="Graphic 26" descr="Baby with solid fill">
            <a:extLst>
              <a:ext uri="{FF2B5EF4-FFF2-40B4-BE49-F238E27FC236}">
                <a16:creationId xmlns:a16="http://schemas.microsoft.com/office/drawing/2014/main" id="{DF4C6996-B78C-463C-9392-71F7FB07D13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55978" y="5302450"/>
            <a:ext cx="195214" cy="195214"/>
          </a:xfrm>
          <a:prstGeom prst="rect">
            <a:avLst/>
          </a:prstGeom>
        </p:spPr>
      </p:pic>
      <p:pic>
        <p:nvPicPr>
          <p:cNvPr id="28" name="Graphic 27">
            <a:extLst>
              <a:ext uri="{FF2B5EF4-FFF2-40B4-BE49-F238E27FC236}">
                <a16:creationId xmlns:a16="http://schemas.microsoft.com/office/drawing/2014/main" id="{D90CD3C3-A83D-4534-9815-7EE87617026C}"/>
              </a:ext>
            </a:extLst>
          </p:cNvPr>
          <p:cNvPicPr>
            <a:picLocks noChangeAspect="1"/>
          </p:cNvPicPr>
          <p:nvPr/>
        </p:nvPicPr>
        <p: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48751" y="5529482"/>
            <a:ext cx="173900" cy="184694"/>
          </a:xfrm>
          <a:prstGeom prst="rect">
            <a:avLst/>
          </a:prstGeom>
        </p:spPr>
      </p:pic>
      <p:pic>
        <p:nvPicPr>
          <p:cNvPr id="30" name="Graphic 29" descr="Earth globe: Africa and Europe with solid fill">
            <a:extLst>
              <a:ext uri="{FF2B5EF4-FFF2-40B4-BE49-F238E27FC236}">
                <a16:creationId xmlns:a16="http://schemas.microsoft.com/office/drawing/2014/main" id="{A476680F-28B2-4A06-BC88-1A357F8BBCA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468912" y="5763599"/>
            <a:ext cx="169346" cy="169346"/>
          </a:xfrm>
          <a:prstGeom prst="rect">
            <a:avLst/>
          </a:prstGeom>
        </p:spPr>
      </p:pic>
      <p:sp>
        <p:nvSpPr>
          <p:cNvPr id="35" name="Text Placeholder 3">
            <a:extLst>
              <a:ext uri="{FF2B5EF4-FFF2-40B4-BE49-F238E27FC236}">
                <a16:creationId xmlns:a16="http://schemas.microsoft.com/office/drawing/2014/main" id="{54C1CA3C-E2B5-4EC7-AC59-0DC5A4FCA014}"/>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36" name="Slide Number Placeholder">
            <a:extLst>
              <a:ext uri="{FF2B5EF4-FFF2-40B4-BE49-F238E27FC236}">
                <a16:creationId xmlns:a16="http://schemas.microsoft.com/office/drawing/2014/main" id="{9BB49DAA-6A36-4896-90F7-3C3F13542C6B}"/>
              </a:ext>
            </a:extLst>
          </p:cNvPr>
          <p:cNvSpPr>
            <a:spLocks noGrp="1"/>
          </p:cNvSpPr>
          <p:nvPr>
            <p:ph type="sldNum" sz="quarter" idx="12"/>
          </p:nvPr>
        </p:nvSpPr>
        <p:spPr>
          <a:xfrm>
            <a:off x="10510048" y="6641138"/>
            <a:ext cx="1023140" cy="163513"/>
          </a:xfrm>
          <a:prstGeom prst="rect">
            <a:avLst/>
          </a:prstGeom>
        </p:spPr>
        <p:txBody>
          <a:bodyPr/>
          <a:lstStyle>
            <a:lvl1pPr rtl="0">
              <a:defRPr/>
            </a:lvl1pPr>
          </a:lstStyle>
          <a:p>
            <a:fld id="{D6FE5A1D-D6E9-4E98-99B9-FD6028F44BD1}" type="slidenum">
              <a:rPr lang="nl-NL" smtClean="0"/>
              <a:pPr/>
              <a:t>3</a:t>
            </a:fld>
            <a:endParaRPr lang="nl-NL" dirty="0"/>
          </a:p>
        </p:txBody>
      </p:sp>
      <p:grpSp>
        <p:nvGrpSpPr>
          <p:cNvPr id="49" name="Group 48">
            <a:extLst>
              <a:ext uri="{FF2B5EF4-FFF2-40B4-BE49-F238E27FC236}">
                <a16:creationId xmlns:a16="http://schemas.microsoft.com/office/drawing/2014/main" id="{AAB62142-94A4-406F-AD2C-580018A71840}"/>
              </a:ext>
            </a:extLst>
          </p:cNvPr>
          <p:cNvGrpSpPr/>
          <p:nvPr/>
        </p:nvGrpSpPr>
        <p:grpSpPr>
          <a:xfrm>
            <a:off x="10773976" y="4614868"/>
            <a:ext cx="758680" cy="1370708"/>
            <a:chOff x="10763930" y="4631790"/>
            <a:chExt cx="614513" cy="1181378"/>
          </a:xfrm>
        </p:grpSpPr>
        <p:sp>
          <p:nvSpPr>
            <p:cNvPr id="50" name="Rectangle 49">
              <a:extLst>
                <a:ext uri="{FF2B5EF4-FFF2-40B4-BE49-F238E27FC236}">
                  <a16:creationId xmlns:a16="http://schemas.microsoft.com/office/drawing/2014/main" id="{E0473D76-3E9F-4669-A556-D29082702406}"/>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51" name="TextBox 50">
              <a:extLst>
                <a:ext uri="{FF2B5EF4-FFF2-40B4-BE49-F238E27FC236}">
                  <a16:creationId xmlns:a16="http://schemas.microsoft.com/office/drawing/2014/main" id="{458409B0-B8F1-4439-9EA6-99C6DB93C984}"/>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52" name="TextBox 51">
              <a:extLst>
                <a:ext uri="{FF2B5EF4-FFF2-40B4-BE49-F238E27FC236}">
                  <a16:creationId xmlns:a16="http://schemas.microsoft.com/office/drawing/2014/main" id="{A95423DA-BFF1-4C8F-AA4C-8ED77644C877}"/>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53" name="TextBox 52">
              <a:extLst>
                <a:ext uri="{FF2B5EF4-FFF2-40B4-BE49-F238E27FC236}">
                  <a16:creationId xmlns:a16="http://schemas.microsoft.com/office/drawing/2014/main" id="{93405B21-D72D-4E1F-8631-02BDF876283F}"/>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54" name="TextBox 53">
              <a:extLst>
                <a:ext uri="{FF2B5EF4-FFF2-40B4-BE49-F238E27FC236}">
                  <a16:creationId xmlns:a16="http://schemas.microsoft.com/office/drawing/2014/main" id="{53695058-3C43-4881-BEB8-03DE44094269}"/>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57" name="TextBox 56">
              <a:extLst>
                <a:ext uri="{FF2B5EF4-FFF2-40B4-BE49-F238E27FC236}">
                  <a16:creationId xmlns:a16="http://schemas.microsoft.com/office/drawing/2014/main" id="{EA895EC1-2034-4FB2-8685-2A5874163EC5}"/>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58" name="TextBox 57">
              <a:extLst>
                <a:ext uri="{FF2B5EF4-FFF2-40B4-BE49-F238E27FC236}">
                  <a16:creationId xmlns:a16="http://schemas.microsoft.com/office/drawing/2014/main" id="{028B6F49-C5DE-4432-942F-1F4D6E18047F}"/>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0" name="TextBox 59">
              <a:extLst>
                <a:ext uri="{FF2B5EF4-FFF2-40B4-BE49-F238E27FC236}">
                  <a16:creationId xmlns:a16="http://schemas.microsoft.com/office/drawing/2014/main" id="{1E28246B-74C2-4563-BFA0-3319D9C88448}"/>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grpSp>
        <p:nvGrpSpPr>
          <p:cNvPr id="14" name="Group 13">
            <a:extLst>
              <a:ext uri="{FF2B5EF4-FFF2-40B4-BE49-F238E27FC236}">
                <a16:creationId xmlns:a16="http://schemas.microsoft.com/office/drawing/2014/main" id="{AD4A0F3C-837C-4B06-9AD3-F9C1AFC33380}"/>
              </a:ext>
            </a:extLst>
          </p:cNvPr>
          <p:cNvGrpSpPr/>
          <p:nvPr/>
        </p:nvGrpSpPr>
        <p:grpSpPr>
          <a:xfrm>
            <a:off x="1338203" y="3572499"/>
            <a:ext cx="425524" cy="252309"/>
            <a:chOff x="-372017" y="3070204"/>
            <a:chExt cx="445131" cy="263935"/>
          </a:xfrm>
        </p:grpSpPr>
        <p:pic>
          <p:nvPicPr>
            <p:cNvPr id="3" name="Graphic 2" descr="Man with solid fill">
              <a:extLst>
                <a:ext uri="{FF2B5EF4-FFF2-40B4-BE49-F238E27FC236}">
                  <a16:creationId xmlns:a16="http://schemas.microsoft.com/office/drawing/2014/main" id="{14A2F3C4-DCDB-42DE-9B50-EEAE5113842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2017" y="3147733"/>
              <a:ext cx="183801" cy="183801"/>
            </a:xfrm>
            <a:prstGeom prst="rect">
              <a:avLst/>
            </a:prstGeom>
          </p:spPr>
        </p:pic>
        <p:pic>
          <p:nvPicPr>
            <p:cNvPr id="64" name="Graphic 63" descr="Man with solid fill">
              <a:extLst>
                <a:ext uri="{FF2B5EF4-FFF2-40B4-BE49-F238E27FC236}">
                  <a16:creationId xmlns:a16="http://schemas.microsoft.com/office/drawing/2014/main" id="{C302617E-56D0-4400-B7D5-58E343EE55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1054" y="3114522"/>
              <a:ext cx="219617" cy="219617"/>
            </a:xfrm>
            <a:prstGeom prst="rect">
              <a:avLst/>
            </a:prstGeom>
          </p:spPr>
        </p:pic>
        <p:pic>
          <p:nvPicPr>
            <p:cNvPr id="65" name="Graphic 64" descr="Man with solid fill">
              <a:extLst>
                <a:ext uri="{FF2B5EF4-FFF2-40B4-BE49-F238E27FC236}">
                  <a16:creationId xmlns:a16="http://schemas.microsoft.com/office/drawing/2014/main" id="{9F9E8921-510B-4FB4-AFE7-8C2D5C3962A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8216" y="3070204"/>
              <a:ext cx="261330" cy="261330"/>
            </a:xfrm>
            <a:prstGeom prst="rect">
              <a:avLst/>
            </a:prstGeom>
          </p:spPr>
        </p:pic>
      </p:grpSp>
      <p:sp>
        <p:nvSpPr>
          <p:cNvPr id="37" name="Text Placeholder 15">
            <a:extLst>
              <a:ext uri="{FF2B5EF4-FFF2-40B4-BE49-F238E27FC236}">
                <a16:creationId xmlns:a16="http://schemas.microsoft.com/office/drawing/2014/main" id="{2A3CC222-AABB-4B28-AA0C-A5F5C6403052}"/>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8"/>
              </a:rPr>
              <a:t>CBS</a:t>
            </a:r>
            <a:r>
              <a:rPr lang="nl-NL" dirty="0"/>
              <a:t> regionale kerncijfers; </a:t>
            </a:r>
            <a:r>
              <a:rPr lang="nl-NL" dirty="0" err="1"/>
              <a:t>it’s</a:t>
            </a:r>
            <a:r>
              <a:rPr lang="nl-NL" dirty="0"/>
              <a:t> public analyse</a:t>
            </a:r>
          </a:p>
        </p:txBody>
      </p:sp>
      <p:sp>
        <p:nvSpPr>
          <p:cNvPr id="41" name="Rectangle 40">
            <a:extLst>
              <a:ext uri="{FF2B5EF4-FFF2-40B4-BE49-F238E27FC236}">
                <a16:creationId xmlns:a16="http://schemas.microsoft.com/office/drawing/2014/main" id="{6A72C71D-3EAD-44AE-ACBB-4F73B70E739F}"/>
              </a:ext>
            </a:extLst>
          </p:cNvPr>
          <p:cNvSpPr/>
          <p:nvPr/>
        </p:nvSpPr>
        <p:spPr>
          <a:xfrm>
            <a:off x="1785144" y="5322187"/>
            <a:ext cx="1650578" cy="79685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nSpc>
                <a:spcPct val="100000"/>
              </a:lnSpc>
              <a:buNone/>
            </a:pPr>
            <a:r>
              <a:rPr lang="nl-NL" sz="1050" dirty="0">
                <a:solidFill>
                  <a:srgbClr val="22777B"/>
                </a:solidFill>
              </a:rPr>
              <a:t>Geboorteoverschot:</a:t>
            </a:r>
          </a:p>
          <a:p>
            <a:pPr marL="0" indent="0">
              <a:lnSpc>
                <a:spcPct val="100000"/>
              </a:lnSpc>
              <a:buNone/>
            </a:pPr>
            <a:r>
              <a:rPr lang="nl-NL" sz="1050" dirty="0">
                <a:solidFill>
                  <a:srgbClr val="22777B"/>
                </a:solidFill>
              </a:rPr>
              <a:t>Binnenlandse verhuizingen:</a:t>
            </a:r>
          </a:p>
          <a:p>
            <a:pPr marL="0" indent="0">
              <a:lnSpc>
                <a:spcPct val="100000"/>
              </a:lnSpc>
              <a:buNone/>
            </a:pPr>
            <a:r>
              <a:rPr lang="nl-NL" sz="1050" dirty="0">
                <a:solidFill>
                  <a:srgbClr val="22777B"/>
                </a:solidFill>
              </a:rPr>
              <a:t>Internationale verhuizingen:</a:t>
            </a:r>
          </a:p>
        </p:txBody>
      </p:sp>
      <p:sp>
        <p:nvSpPr>
          <p:cNvPr id="45" name="Rectangle 44">
            <a:extLst>
              <a:ext uri="{FF2B5EF4-FFF2-40B4-BE49-F238E27FC236}">
                <a16:creationId xmlns:a16="http://schemas.microsoft.com/office/drawing/2014/main" id="{77057665-6B4A-4BA7-8576-5B2928527F14}"/>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6" name="Rectangle 45">
            <a:extLst>
              <a:ext uri="{FF2B5EF4-FFF2-40B4-BE49-F238E27FC236}">
                <a16:creationId xmlns:a16="http://schemas.microsoft.com/office/drawing/2014/main" id="{3123A8C7-8D5F-4CEE-9360-47E46DB54D5C}"/>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7" name="Rectangle 46">
            <a:extLst>
              <a:ext uri="{FF2B5EF4-FFF2-40B4-BE49-F238E27FC236}">
                <a16:creationId xmlns:a16="http://schemas.microsoft.com/office/drawing/2014/main" id="{E8F4F42E-B63E-4002-A942-6923C0874E2A}"/>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61" name="text 1">
            <a:extLst>
              <a:ext uri="{FF2B5EF4-FFF2-40B4-BE49-F238E27FC236}">
                <a16:creationId xmlns:a16="http://schemas.microsoft.com/office/drawing/2014/main" id="{717002FC-CB6C-4EEB-87AE-514E647FF6FE}"/>
              </a:ext>
            </a:extLst>
          </p:cNvPr>
          <p:cNvSpPr txBox="1">
            <a:spLocks/>
          </p:cNvSpPr>
          <p:nvPr/>
        </p:nvSpPr>
        <p:spPr>
          <a:xfrm>
            <a:off x="1774823" y="4147866"/>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dirty="0">
                <a:solidFill>
                  <a:schemeClr val="tx1"/>
                </a:solidFill>
              </a:rPr>
              <a:t>Landelijk was er 10% groei</a:t>
            </a:r>
          </a:p>
        </p:txBody>
      </p:sp>
    </p:spTree>
    <p:extLst>
      <p:ext uri="{BB962C8B-B14F-4D97-AF65-F5344CB8AC3E}">
        <p14:creationId xmlns:p14="http://schemas.microsoft.com/office/powerpoint/2010/main" val="399497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18271ED-8034-429E-B512-0A42137BB186}"/>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Prognose bevolkingsontwikkeling Putten</a:t>
            </a:r>
            <a:endParaRPr lang="nl-NL" dirty="0">
              <a:solidFill>
                <a:schemeClr val="bg1"/>
              </a:solidFill>
            </a:endParaRPr>
          </a:p>
        </p:txBody>
      </p:sp>
      <p:sp>
        <p:nvSpPr>
          <p:cNvPr id="34" name="Rectangle 33">
            <a:extLst>
              <a:ext uri="{FF2B5EF4-FFF2-40B4-BE49-F238E27FC236}">
                <a16:creationId xmlns:a16="http://schemas.microsoft.com/office/drawing/2014/main" id="{5DFCC90A-68F7-401F-9A47-D36A0A7A3E7A}"/>
              </a:ext>
            </a:extLst>
          </p:cNvPr>
          <p:cNvSpPr/>
          <p:nvPr/>
        </p:nvSpPr>
        <p:spPr>
          <a:xfrm>
            <a:off x="669390" y="132875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5" name="Rectangle 34">
            <a:extLst>
              <a:ext uri="{FF2B5EF4-FFF2-40B4-BE49-F238E27FC236}">
                <a16:creationId xmlns:a16="http://schemas.microsoft.com/office/drawing/2014/main" id="{1943253C-87AB-4050-94CF-071448C90916}"/>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6" name="Rectangle 35">
            <a:extLst>
              <a:ext uri="{FF2B5EF4-FFF2-40B4-BE49-F238E27FC236}">
                <a16:creationId xmlns:a16="http://schemas.microsoft.com/office/drawing/2014/main" id="{071017E8-5F87-4C0E-98EE-BEAE05286B32}"/>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Getal 1">
            <a:extLst>
              <a:ext uri="{FF2B5EF4-FFF2-40B4-BE49-F238E27FC236}">
                <a16:creationId xmlns:a16="http://schemas.microsoft.com/office/drawing/2014/main" id="{1FA3E667-0FC4-49B5-AA44-BA4DD09E4C22}"/>
              </a:ext>
            </a:extLst>
          </p:cNvPr>
          <p:cNvSpPr txBox="1">
            <a:spLocks/>
          </p:cNvSpPr>
          <p:nvPr/>
        </p:nvSpPr>
        <p:spPr>
          <a:xfrm>
            <a:off x="1774825" y="1732028"/>
            <a:ext cx="2647912" cy="4731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+70</a:t>
            </a:r>
            <a:endParaRPr lang="nl-NL" sz="3600" dirty="0">
              <a:solidFill>
                <a:srgbClr val="22777B"/>
              </a:solidFill>
            </a:endParaRPr>
          </a:p>
        </p:txBody>
      </p:sp>
      <p:sp>
        <p:nvSpPr>
          <p:cNvPr id="53" name="Getal 2">
            <a:extLst>
              <a:ext uri="{FF2B5EF4-FFF2-40B4-BE49-F238E27FC236}">
                <a16:creationId xmlns:a16="http://schemas.microsoft.com/office/drawing/2014/main" id="{7AD4490C-5ACC-4576-8715-A8112D8183B8}"/>
              </a:ext>
            </a:extLst>
          </p:cNvPr>
          <p:cNvSpPr txBox="1">
            <a:spLocks/>
          </p:cNvSpPr>
          <p:nvPr/>
        </p:nvSpPr>
        <p:spPr>
          <a:xfrm>
            <a:off x="1774825" y="2201886"/>
            <a:ext cx="2647912" cy="62010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+0,3%</a:t>
            </a:r>
            <a:endParaRPr lang="nl-NL" sz="3600" dirty="0">
              <a:solidFill>
                <a:srgbClr val="22777B"/>
              </a:solidFill>
            </a:endParaRPr>
          </a:p>
        </p:txBody>
      </p:sp>
      <p:sp>
        <p:nvSpPr>
          <p:cNvPr id="54" name="Getal 3">
            <a:extLst>
              <a:ext uri="{FF2B5EF4-FFF2-40B4-BE49-F238E27FC236}">
                <a16:creationId xmlns:a16="http://schemas.microsoft.com/office/drawing/2014/main" id="{3BE661ED-CF63-47DF-839C-6D369DF43C17}"/>
              </a:ext>
            </a:extLst>
          </p:cNvPr>
          <p:cNvSpPr txBox="1">
            <a:spLocks/>
          </p:cNvSpPr>
          <p:nvPr/>
        </p:nvSpPr>
        <p:spPr>
          <a:xfrm>
            <a:off x="1780385" y="3487636"/>
            <a:ext cx="2647912" cy="60086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+30</a:t>
            </a:r>
            <a:endParaRPr lang="nl-NL" sz="3600" dirty="0">
              <a:solidFill>
                <a:srgbClr val="22777B"/>
              </a:solidFill>
            </a:endParaRPr>
          </a:p>
        </p:txBody>
      </p:sp>
      <p:sp>
        <p:nvSpPr>
          <p:cNvPr id="59" name="Getal 4">
            <a:extLst>
              <a:ext uri="{FF2B5EF4-FFF2-40B4-BE49-F238E27FC236}">
                <a16:creationId xmlns:a16="http://schemas.microsoft.com/office/drawing/2014/main" id="{E5508ADD-4CBB-4335-9775-399D62539634}"/>
              </a:ext>
            </a:extLst>
          </p:cNvPr>
          <p:cNvSpPr txBox="1">
            <a:spLocks/>
          </p:cNvSpPr>
          <p:nvPr/>
        </p:nvSpPr>
        <p:spPr>
          <a:xfrm>
            <a:off x="1780385" y="3963986"/>
            <a:ext cx="2647912" cy="47501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+0,1%</a:t>
            </a:r>
            <a:endParaRPr lang="nl-NL" sz="3600" dirty="0">
              <a:solidFill>
                <a:srgbClr val="22777B"/>
              </a:solidFill>
            </a:endParaRPr>
          </a:p>
        </p:txBody>
      </p:sp>
      <p:sp>
        <p:nvSpPr>
          <p:cNvPr id="71" name="Rectangle 70">
            <a:extLst>
              <a:ext uri="{FF2B5EF4-FFF2-40B4-BE49-F238E27FC236}">
                <a16:creationId xmlns:a16="http://schemas.microsoft.com/office/drawing/2014/main" id="{6FAFF158-4FC2-442E-9D6C-FA089A25C915}"/>
              </a:ext>
            </a:extLst>
          </p:cNvPr>
          <p:cNvSpPr/>
          <p:nvPr/>
        </p:nvSpPr>
        <p:spPr>
          <a:xfrm>
            <a:off x="308493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-11</a:t>
            </a:r>
            <a:endParaRPr lang="nl-NL" sz="1050" dirty="0">
              <a:solidFill>
                <a:srgbClr val="22777B"/>
              </a:solidFill>
            </a:endParaRPr>
          </a:p>
        </p:txBody>
      </p:sp>
      <p:sp>
        <p:nvSpPr>
          <p:cNvPr id="72" name="Rectangle 71">
            <a:extLst>
              <a:ext uri="{FF2B5EF4-FFF2-40B4-BE49-F238E27FC236}">
                <a16:creationId xmlns:a16="http://schemas.microsoft.com/office/drawing/2014/main" id="{2308BEC8-E0E0-48B1-9FE7-839144882AE8}"/>
              </a:ext>
            </a:extLst>
          </p:cNvPr>
          <p:cNvSpPr/>
          <p:nvPr/>
        </p:nvSpPr>
        <p:spPr>
          <a:xfrm>
            <a:off x="314135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-20</a:t>
            </a:r>
            <a:endParaRPr lang="nl-NL" sz="1050" dirty="0">
              <a:solidFill>
                <a:srgbClr val="22777B"/>
              </a:solidFill>
            </a:endParaRPr>
          </a:p>
        </p:txBody>
      </p:sp>
      <p:sp>
        <p:nvSpPr>
          <p:cNvPr id="73" name="Rectangle 72">
            <a:extLst>
              <a:ext uri="{FF2B5EF4-FFF2-40B4-BE49-F238E27FC236}">
                <a16:creationId xmlns:a16="http://schemas.microsoft.com/office/drawing/2014/main" id="{06057D7F-FCC9-48C4-BDDE-2FE4B98B6D63}"/>
              </a:ext>
            </a:extLst>
          </p:cNvPr>
          <p:cNvSpPr/>
          <p:nvPr/>
        </p:nvSpPr>
        <p:spPr>
          <a:xfrm>
            <a:off x="314135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+64</a:t>
            </a:r>
            <a:endParaRPr lang="nl-NL" sz="1050" dirty="0">
              <a:solidFill>
                <a:srgbClr val="22777B"/>
              </a:solidFill>
            </a:endParaRPr>
          </a:p>
        </p:txBody>
      </p:sp>
      <p:graphicFrame>
        <p:nvGraphicFramePr>
          <p:cNvPr id="43" name="Google Shape;1929;p24">
            <a:extLst>
              <a:ext uri="{FF2B5EF4-FFF2-40B4-BE49-F238E27FC236}">
                <a16:creationId xmlns:a16="http://schemas.microsoft.com/office/drawing/2014/main" id="{EF04173B-3642-4FC2-81D6-C1E7F5B7D7D5}"/>
              </a:ext>
            </a:extLst>
          </p:cNvPr>
          <p:cNvGraphicFramePr/>
          <p:nvPr>
            <p:extLst>
              <p:ext uri="{D42A27DB-BD31-4B8C-83A1-F6EECF244321}">
                <p14:modId xmlns:p14="http://schemas.microsoft.com/office/powerpoint/2010/main" val="3519373003"/>
              </p:ext>
            </p:extLst>
          </p:nvPr>
        </p:nvGraphicFramePr>
        <p:xfrm>
          <a:off x="4373563" y="1683815"/>
          <a:ext cx="6390456" cy="4624910"/>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 Placeholder 3">
            <a:extLst>
              <a:ext uri="{FF2B5EF4-FFF2-40B4-BE49-F238E27FC236}">
                <a16:creationId xmlns:a16="http://schemas.microsoft.com/office/drawing/2014/main" id="{90ECC81C-8A60-451A-90EE-744D0F5879C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17670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7547"/>
            <a:ext cx="10866440" cy="388800"/>
          </a:xfrm>
        </p:spPr>
        <p:txBody>
          <a:bodyPr lIns="36000" tIns="18000" rIns="36000" bIns="18000"/>
          <a:lstStyle/>
          <a:p>
            <a:r>
              <a:rPr lang="nl-NL" sz="1200" dirty="0">
                <a:solidFill>
                  <a:schemeClr val="tx1"/>
                </a:solidFill>
                <a:ea typeface="Cambria" panose="02040503050406030204" pitchFamily="18" charset="0"/>
              </a:rPr>
              <a:t>Aantal inwoners (x 1.000) per leeftijdsgroep, 2000-2050</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prognose; </a:t>
            </a:r>
            <a:r>
              <a:rPr lang="nl-NL" dirty="0" err="1"/>
              <a:t>it’s</a:t>
            </a:r>
            <a:r>
              <a:rPr lang="nl-NL" dirty="0"/>
              <a:t> public analyse</a:t>
            </a:r>
          </a:p>
        </p:txBody>
      </p:sp>
      <p:sp>
        <p:nvSpPr>
          <p:cNvPr id="37" name="Getal">
            <a:extLst>
              <a:ext uri="{FF2B5EF4-FFF2-40B4-BE49-F238E27FC236}">
                <a16:creationId xmlns:a16="http://schemas.microsoft.com/office/drawing/2014/main" id="{8EFDB7C9-8BF0-4540-B4E9-2FC45FC03A9A}"/>
              </a:ext>
            </a:extLst>
          </p:cNvPr>
          <p:cNvSpPr txBox="1">
            <a:spLocks/>
          </p:cNvSpPr>
          <p:nvPr/>
        </p:nvSpPr>
        <p:spPr>
          <a:xfrm>
            <a:off x="1788206" y="1567928"/>
            <a:ext cx="2647912" cy="29112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Historische groei per jaar (2000-2020)</a:t>
            </a:r>
            <a:r>
              <a:rPr lang="nl-NL" sz="1400" dirty="0">
                <a:solidFill>
                  <a:schemeClr val="tx1"/>
                </a:solidFill>
              </a:rPr>
              <a:t> </a:t>
            </a:r>
            <a:endParaRPr lang="nl-NL" sz="3600" dirty="0">
              <a:solidFill>
                <a:srgbClr val="22777B"/>
              </a:solidFill>
            </a:endParaRPr>
          </a:p>
        </p:txBody>
      </p:sp>
      <p:sp>
        <p:nvSpPr>
          <p:cNvPr id="38" name="Getal">
            <a:extLst>
              <a:ext uri="{FF2B5EF4-FFF2-40B4-BE49-F238E27FC236}">
                <a16:creationId xmlns:a16="http://schemas.microsoft.com/office/drawing/2014/main" id="{7531FFE2-8ECE-4EED-B228-858A6E45E1F6}"/>
              </a:ext>
            </a:extLst>
          </p:cNvPr>
          <p:cNvSpPr txBox="1">
            <a:spLocks/>
          </p:cNvSpPr>
          <p:nvPr/>
        </p:nvSpPr>
        <p:spPr>
          <a:xfrm>
            <a:off x="1786329" y="3273958"/>
            <a:ext cx="2647912" cy="210981"/>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Verwachte groei per jaar (2020-2050)</a:t>
            </a:r>
            <a:endParaRPr lang="nl-NL" sz="3600" dirty="0">
              <a:solidFill>
                <a:srgbClr val="22777B"/>
              </a:solidFill>
            </a:endParaRPr>
          </a:p>
        </p:txBody>
      </p:sp>
      <p:sp>
        <p:nvSpPr>
          <p:cNvPr id="40" name="Rectangle 39">
            <a:extLst>
              <a:ext uri="{FF2B5EF4-FFF2-40B4-BE49-F238E27FC236}">
                <a16:creationId xmlns:a16="http://schemas.microsoft.com/office/drawing/2014/main" id="{A622F235-73D6-4AAF-B3B9-3345D8DB7970}"/>
              </a:ext>
            </a:extLst>
          </p:cNvPr>
          <p:cNvSpPr/>
          <p:nvPr/>
        </p:nvSpPr>
        <p:spPr>
          <a:xfrm>
            <a:off x="1786329" y="4982637"/>
            <a:ext cx="2386766" cy="698839"/>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Groei per jaar 2020-2050 naar leeftijdsgroep</a:t>
            </a:r>
            <a:endParaRPr lang="nl-NL" sz="1200" b="1" dirty="0">
              <a:solidFill>
                <a:schemeClr val="tx1"/>
              </a:solidFill>
            </a:endParaRPr>
          </a:p>
        </p:txBody>
      </p:sp>
      <p:grpSp>
        <p:nvGrpSpPr>
          <p:cNvPr id="31" name="Group 30">
            <a:extLst>
              <a:ext uri="{FF2B5EF4-FFF2-40B4-BE49-F238E27FC236}">
                <a16:creationId xmlns:a16="http://schemas.microsoft.com/office/drawing/2014/main" id="{F555213E-9E1B-4EED-BAC2-9A36AAA7C644}"/>
              </a:ext>
            </a:extLst>
          </p:cNvPr>
          <p:cNvGrpSpPr/>
          <p:nvPr/>
        </p:nvGrpSpPr>
        <p:grpSpPr>
          <a:xfrm>
            <a:off x="1338203" y="3785533"/>
            <a:ext cx="425524" cy="252309"/>
            <a:chOff x="-372017" y="3070204"/>
            <a:chExt cx="445131" cy="263935"/>
          </a:xfrm>
        </p:grpSpPr>
        <p:pic>
          <p:nvPicPr>
            <p:cNvPr id="32" name="Graphic 31" descr="Man with solid fill">
              <a:extLst>
                <a:ext uri="{FF2B5EF4-FFF2-40B4-BE49-F238E27FC236}">
                  <a16:creationId xmlns:a16="http://schemas.microsoft.com/office/drawing/2014/main" id="{C472C0B3-AC33-4A56-ABAB-43ECC2DA3D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33" name="Graphic 32" descr="Man with solid fill">
              <a:extLst>
                <a:ext uri="{FF2B5EF4-FFF2-40B4-BE49-F238E27FC236}">
                  <a16:creationId xmlns:a16="http://schemas.microsoft.com/office/drawing/2014/main" id="{7877566A-E95E-4F06-81A6-CA3B8D2446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39" name="Graphic 38" descr="Man with solid fill">
              <a:extLst>
                <a:ext uri="{FF2B5EF4-FFF2-40B4-BE49-F238E27FC236}">
                  <a16:creationId xmlns:a16="http://schemas.microsoft.com/office/drawing/2014/main" id="{3318C7D9-FADE-45A6-ACD0-52B27AB6C0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grpSp>
        <p:nvGrpSpPr>
          <p:cNvPr id="45" name="Group 44">
            <a:extLst>
              <a:ext uri="{FF2B5EF4-FFF2-40B4-BE49-F238E27FC236}">
                <a16:creationId xmlns:a16="http://schemas.microsoft.com/office/drawing/2014/main" id="{A31B3F89-66C1-46A6-810F-6CBDE16A3C05}"/>
              </a:ext>
            </a:extLst>
          </p:cNvPr>
          <p:cNvGrpSpPr/>
          <p:nvPr/>
        </p:nvGrpSpPr>
        <p:grpSpPr>
          <a:xfrm>
            <a:off x="1338203" y="2028639"/>
            <a:ext cx="425524" cy="252309"/>
            <a:chOff x="-372017" y="3070204"/>
            <a:chExt cx="445131" cy="263935"/>
          </a:xfrm>
        </p:grpSpPr>
        <p:pic>
          <p:nvPicPr>
            <p:cNvPr id="56" name="Graphic 55" descr="Man with solid fill">
              <a:extLst>
                <a:ext uri="{FF2B5EF4-FFF2-40B4-BE49-F238E27FC236}">
                  <a16:creationId xmlns:a16="http://schemas.microsoft.com/office/drawing/2014/main" id="{F61058FE-6AAA-4630-9056-3D5ED8587D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57" name="Graphic 56" descr="Man with solid fill">
              <a:extLst>
                <a:ext uri="{FF2B5EF4-FFF2-40B4-BE49-F238E27FC236}">
                  <a16:creationId xmlns:a16="http://schemas.microsoft.com/office/drawing/2014/main" id="{C4052E58-5ADA-489B-B690-8D21332642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58" name="Graphic 57" descr="Man with solid fill">
              <a:extLst>
                <a:ext uri="{FF2B5EF4-FFF2-40B4-BE49-F238E27FC236}">
                  <a16:creationId xmlns:a16="http://schemas.microsoft.com/office/drawing/2014/main" id="{BFF7CB11-E84C-49D0-82AF-091F97324D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sp>
        <p:nvSpPr>
          <p:cNvPr id="42" name="Text Placeholder 3">
            <a:extLst>
              <a:ext uri="{FF2B5EF4-FFF2-40B4-BE49-F238E27FC236}">
                <a16:creationId xmlns:a16="http://schemas.microsoft.com/office/drawing/2014/main" id="{3C8E782B-8402-4498-B8DC-5479B017B64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grpSp>
        <p:nvGrpSpPr>
          <p:cNvPr id="61" name="Group 60">
            <a:extLst>
              <a:ext uri="{FF2B5EF4-FFF2-40B4-BE49-F238E27FC236}">
                <a16:creationId xmlns:a16="http://schemas.microsoft.com/office/drawing/2014/main" id="{989234C1-8C7B-4AAF-A63D-C2C8A85A9687}"/>
              </a:ext>
            </a:extLst>
          </p:cNvPr>
          <p:cNvGrpSpPr/>
          <p:nvPr/>
        </p:nvGrpSpPr>
        <p:grpSpPr>
          <a:xfrm>
            <a:off x="10773976" y="4614868"/>
            <a:ext cx="758680" cy="1370708"/>
            <a:chOff x="10763930" y="4631790"/>
            <a:chExt cx="614513" cy="1181378"/>
          </a:xfrm>
        </p:grpSpPr>
        <p:sp>
          <p:nvSpPr>
            <p:cNvPr id="62" name="Rectangle 61">
              <a:extLst>
                <a:ext uri="{FF2B5EF4-FFF2-40B4-BE49-F238E27FC236}">
                  <a16:creationId xmlns:a16="http://schemas.microsoft.com/office/drawing/2014/main" id="{BF61E03F-FD8E-4F3C-AA68-8547D6041E95}"/>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63" name="TextBox 62">
              <a:extLst>
                <a:ext uri="{FF2B5EF4-FFF2-40B4-BE49-F238E27FC236}">
                  <a16:creationId xmlns:a16="http://schemas.microsoft.com/office/drawing/2014/main" id="{6C3F8573-EE35-463C-8D35-4F4DC5E2BA49}"/>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64" name="TextBox 63">
              <a:extLst>
                <a:ext uri="{FF2B5EF4-FFF2-40B4-BE49-F238E27FC236}">
                  <a16:creationId xmlns:a16="http://schemas.microsoft.com/office/drawing/2014/main" id="{9402E399-01CB-461A-8E79-3F99BB3B9973}"/>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65" name="TextBox 64">
              <a:extLst>
                <a:ext uri="{FF2B5EF4-FFF2-40B4-BE49-F238E27FC236}">
                  <a16:creationId xmlns:a16="http://schemas.microsoft.com/office/drawing/2014/main" id="{F5C13898-0E1B-4EC3-A680-E8F49751E2E8}"/>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66" name="TextBox 65">
              <a:extLst>
                <a:ext uri="{FF2B5EF4-FFF2-40B4-BE49-F238E27FC236}">
                  <a16:creationId xmlns:a16="http://schemas.microsoft.com/office/drawing/2014/main" id="{545DF1D9-9A7B-4015-B630-5776A3E28D4E}"/>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67" name="TextBox 66">
              <a:extLst>
                <a:ext uri="{FF2B5EF4-FFF2-40B4-BE49-F238E27FC236}">
                  <a16:creationId xmlns:a16="http://schemas.microsoft.com/office/drawing/2014/main" id="{83AE1231-E4BF-4D28-B3DB-B9903E5C8573}"/>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68" name="TextBox 67">
              <a:extLst>
                <a:ext uri="{FF2B5EF4-FFF2-40B4-BE49-F238E27FC236}">
                  <a16:creationId xmlns:a16="http://schemas.microsoft.com/office/drawing/2014/main" id="{F8B135B9-1848-4AFA-B7EB-3F898AC11C74}"/>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9" name="TextBox 68">
              <a:extLst>
                <a:ext uri="{FF2B5EF4-FFF2-40B4-BE49-F238E27FC236}">
                  <a16:creationId xmlns:a16="http://schemas.microsoft.com/office/drawing/2014/main" id="{AE1B2D64-C5A5-456F-8B07-309713AB1DEF}"/>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cxnSp>
        <p:nvCxnSpPr>
          <p:cNvPr id="5" name="Straight Arrow Connector 4">
            <a:extLst>
              <a:ext uri="{FF2B5EF4-FFF2-40B4-BE49-F238E27FC236}">
                <a16:creationId xmlns:a16="http://schemas.microsoft.com/office/drawing/2014/main" id="{B191FAE7-FD8E-4164-8812-41E787DE9D65}"/>
              </a:ext>
            </a:extLst>
          </p:cNvPr>
          <p:cNvCxnSpPr>
            <a:cxnSpLocks/>
          </p:cNvCxnSpPr>
          <p:nvPr/>
        </p:nvCxnSpPr>
        <p:spPr>
          <a:xfrm>
            <a:off x="1426055" y="4102782"/>
            <a:ext cx="245583"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266CB7F-99B7-4A60-ADA6-3AF1E5B3F9B2}"/>
              </a:ext>
            </a:extLst>
          </p:cNvPr>
          <p:cNvCxnSpPr>
            <a:cxnSpLocks/>
          </p:cNvCxnSpPr>
          <p:nvPr/>
        </p:nvCxnSpPr>
        <p:spPr>
          <a:xfrm flipH="1">
            <a:off x="1426055" y="2356794"/>
            <a:ext cx="206756"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6C42E5-9D4B-4EE7-9688-75338EBBFA56}"/>
              </a:ext>
            </a:extLst>
          </p:cNvPr>
          <p:cNvSpPr/>
          <p:nvPr/>
        </p:nvSpPr>
        <p:spPr>
          <a:xfrm>
            <a:off x="5220728"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4C314EE9-228A-43C4-A528-989278949356}"/>
              </a:ext>
            </a:extLst>
          </p:cNvPr>
          <p:cNvSpPr/>
          <p:nvPr/>
        </p:nvSpPr>
        <p:spPr>
          <a:xfrm>
            <a:off x="627921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59F48A9A-0D48-4245-A06A-D2350193EEE5}"/>
              </a:ext>
            </a:extLst>
          </p:cNvPr>
          <p:cNvSpPr/>
          <p:nvPr/>
        </p:nvSpPr>
        <p:spPr>
          <a:xfrm>
            <a:off x="838106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CD3720EA-4968-4B5B-902F-1B69527F95DF}"/>
              </a:ext>
            </a:extLst>
          </p:cNvPr>
          <p:cNvSpPr/>
          <p:nvPr/>
        </p:nvSpPr>
        <p:spPr>
          <a:xfrm>
            <a:off x="9433986"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15789110-7D6D-481A-A7D0-BA303669CF73}"/>
              </a:ext>
            </a:extLst>
          </p:cNvPr>
          <p:cNvSpPr/>
          <p:nvPr/>
        </p:nvSpPr>
        <p:spPr>
          <a:xfrm>
            <a:off x="1786329" y="5328469"/>
            <a:ext cx="1307391" cy="64370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100" dirty="0">
                <a:solidFill>
                  <a:srgbClr val="22777B"/>
                </a:solidFill>
              </a:rPr>
              <a:t>Ontwikkeling 0-19:</a:t>
            </a:r>
          </a:p>
          <a:p>
            <a:pPr marL="0" indent="0">
              <a:buNone/>
            </a:pPr>
            <a:r>
              <a:rPr lang="nl-NL" sz="1100" dirty="0">
                <a:solidFill>
                  <a:srgbClr val="22777B"/>
                </a:solidFill>
              </a:rPr>
              <a:t>Ontwikkeling 20-64:</a:t>
            </a:r>
          </a:p>
          <a:p>
            <a:pPr marL="0" indent="0">
              <a:buNone/>
            </a:pPr>
            <a:r>
              <a:rPr lang="nl-NL" sz="1100" dirty="0">
                <a:solidFill>
                  <a:srgbClr val="22777B"/>
                </a:solidFill>
              </a:rPr>
              <a:t>Ontwikkeling 65+:</a:t>
            </a:r>
          </a:p>
        </p:txBody>
      </p:sp>
      <p:sp>
        <p:nvSpPr>
          <p:cNvPr id="74" name="Rectangle 73">
            <a:extLst>
              <a:ext uri="{FF2B5EF4-FFF2-40B4-BE49-F238E27FC236}">
                <a16:creationId xmlns:a16="http://schemas.microsoft.com/office/drawing/2014/main" id="{65E3FBE7-DB67-4775-9316-AFBEBCA3520D}"/>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5" name="Rectangle 74">
            <a:extLst>
              <a:ext uri="{FF2B5EF4-FFF2-40B4-BE49-F238E27FC236}">
                <a16:creationId xmlns:a16="http://schemas.microsoft.com/office/drawing/2014/main" id="{A9CE7F35-A1B5-493C-8C16-2EF8C5C11CC2}"/>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6" name="Rectangle 75">
            <a:extLst>
              <a:ext uri="{FF2B5EF4-FFF2-40B4-BE49-F238E27FC236}">
                <a16:creationId xmlns:a16="http://schemas.microsoft.com/office/drawing/2014/main" id="{AC252508-1FD8-49D1-A03A-9C6EFA42374F}"/>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Tree>
    <p:extLst>
      <p:ext uri="{BB962C8B-B14F-4D97-AF65-F5344CB8AC3E}">
        <p14:creationId xmlns:p14="http://schemas.microsoft.com/office/powerpoint/2010/main" val="363470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D16BE9-643F-43D5-853D-1E48F5A28BD2}"/>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7" name="Text Placeholder 3">
            <a:extLst>
              <a:ext uri="{FF2B5EF4-FFF2-40B4-BE49-F238E27FC236}">
                <a16:creationId xmlns:a16="http://schemas.microsoft.com/office/drawing/2014/main" id="{848E947F-18B9-4DAA-946E-187D9385385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3" name="Text Placeholder 11">
            <a:extLst>
              <a:ext uri="{FF2B5EF4-FFF2-40B4-BE49-F238E27FC236}">
                <a16:creationId xmlns:a16="http://schemas.microsoft.com/office/drawing/2014/main" id="{7C05A5B2-70DC-4D01-8933-BE9F3E179BF9}"/>
              </a:ext>
            </a:extLst>
          </p:cNvPr>
          <p:cNvSpPr txBox="1">
            <a:spLocks/>
          </p:cNvSpPr>
          <p:nvPr/>
        </p:nvSpPr>
        <p:spPr>
          <a:xfrm>
            <a:off x="4675425"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Putten</a:t>
            </a:r>
            <a:endParaRPr lang="nl-NL" sz="1200"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5150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56"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30" name="Google Shape;1863;p20">
            <a:extLst>
              <a:ext uri="{FF2B5EF4-FFF2-40B4-BE49-F238E27FC236}">
                <a16:creationId xmlns:a16="http://schemas.microsoft.com/office/drawing/2014/main" id="{F5DCA1F9-FDD4-46DC-A59D-DD121651D960}"/>
              </a:ext>
            </a:extLst>
          </p:cNvPr>
          <p:cNvGraphicFramePr/>
          <p:nvPr>
            <p:extLst>
              <p:ext uri="{D42A27DB-BD31-4B8C-83A1-F6EECF244321}">
                <p14:modId xmlns:p14="http://schemas.microsoft.com/office/powerpoint/2010/main" val="938718704"/>
              </p:ext>
            </p:extLst>
          </p:nvPr>
        </p:nvGraphicFramePr>
        <p:xfrm>
          <a:off x="4422308" y="2207178"/>
          <a:ext cx="1594771" cy="4060309"/>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 Placeholder 11">
            <a:extLst>
              <a:ext uri="{FF2B5EF4-FFF2-40B4-BE49-F238E27FC236}">
                <a16:creationId xmlns:a16="http://schemas.microsoft.com/office/drawing/2014/main" id="{08DD6A48-BB2E-4C95-BC61-B397C3C0FA0B}"/>
              </a:ext>
            </a:extLst>
          </p:cNvPr>
          <p:cNvSpPr txBox="1">
            <a:spLocks/>
          </p:cNvSpPr>
          <p:nvPr/>
        </p:nvSpPr>
        <p:spPr>
          <a:xfrm>
            <a:off x="6494318"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0" name="Google Shape;1863;p20">
            <a:extLst>
              <a:ext uri="{FF2B5EF4-FFF2-40B4-BE49-F238E27FC236}">
                <a16:creationId xmlns:a16="http://schemas.microsoft.com/office/drawing/2014/main" id="{1D233C3D-1921-468C-841D-A5FE8C1EDF13}"/>
              </a:ext>
            </a:extLst>
          </p:cNvPr>
          <p:cNvGraphicFramePr/>
          <p:nvPr>
            <p:extLst>
              <p:ext uri="{D42A27DB-BD31-4B8C-83A1-F6EECF244321}">
                <p14:modId xmlns:p14="http://schemas.microsoft.com/office/powerpoint/2010/main" val="2098159643"/>
              </p:ext>
            </p:extLst>
          </p:nvPr>
        </p:nvGraphicFramePr>
        <p:xfrm>
          <a:off x="6208635" y="2207178"/>
          <a:ext cx="1594771" cy="4060309"/>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 Placeholder 11">
            <a:extLst>
              <a:ext uri="{FF2B5EF4-FFF2-40B4-BE49-F238E27FC236}">
                <a16:creationId xmlns:a16="http://schemas.microsoft.com/office/drawing/2014/main" id="{9D7E2396-4063-4B08-9E2B-33F189CD567D}"/>
              </a:ext>
            </a:extLst>
          </p:cNvPr>
          <p:cNvSpPr txBox="1">
            <a:spLocks/>
          </p:cNvSpPr>
          <p:nvPr/>
        </p:nvSpPr>
        <p:spPr>
          <a:xfrm>
            <a:off x="8391026"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Putten</a:t>
            </a:r>
            <a:endParaRPr lang="nl-NL" sz="1600" b="0" dirty="0"/>
          </a:p>
        </p:txBody>
      </p:sp>
      <p:graphicFrame>
        <p:nvGraphicFramePr>
          <p:cNvPr id="23" name="Google Shape;1863;p20">
            <a:extLst>
              <a:ext uri="{FF2B5EF4-FFF2-40B4-BE49-F238E27FC236}">
                <a16:creationId xmlns:a16="http://schemas.microsoft.com/office/drawing/2014/main" id="{5656A2A3-19ED-40D9-8D40-03F94B24370E}"/>
              </a:ext>
            </a:extLst>
          </p:cNvPr>
          <p:cNvGraphicFramePr/>
          <p:nvPr>
            <p:extLst>
              <p:ext uri="{D42A27DB-BD31-4B8C-83A1-F6EECF244321}">
                <p14:modId xmlns:p14="http://schemas.microsoft.com/office/powerpoint/2010/main" val="3505646693"/>
              </p:ext>
            </p:extLst>
          </p:nvPr>
        </p:nvGraphicFramePr>
        <p:xfrm>
          <a:off x="8137910" y="2207178"/>
          <a:ext cx="1594771" cy="4060309"/>
        </p:xfrm>
        <a:graphic>
          <a:graphicData uri="http://schemas.openxmlformats.org/drawingml/2006/chart">
            <c:chart xmlns:c="http://schemas.openxmlformats.org/drawingml/2006/chart" xmlns:r="http://schemas.openxmlformats.org/officeDocument/2006/relationships" r:id="rId9"/>
          </a:graphicData>
        </a:graphic>
      </p:graphicFrame>
      <p:sp>
        <p:nvSpPr>
          <p:cNvPr id="46" name="Text Placeholder 11">
            <a:extLst>
              <a:ext uri="{FF2B5EF4-FFF2-40B4-BE49-F238E27FC236}">
                <a16:creationId xmlns:a16="http://schemas.microsoft.com/office/drawing/2014/main" id="{B65BC67A-0F7B-4897-AA20-25251C41EC6C}"/>
              </a:ext>
            </a:extLst>
          </p:cNvPr>
          <p:cNvSpPr txBox="1">
            <a:spLocks/>
          </p:cNvSpPr>
          <p:nvPr/>
        </p:nvSpPr>
        <p:spPr>
          <a:xfrm>
            <a:off x="10147553"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2" name="Google Shape;1863;p20">
            <a:extLst>
              <a:ext uri="{FF2B5EF4-FFF2-40B4-BE49-F238E27FC236}">
                <a16:creationId xmlns:a16="http://schemas.microsoft.com/office/drawing/2014/main" id="{B5F69A43-0FD7-45B2-A70C-A4C2B1B33E5F}"/>
              </a:ext>
            </a:extLst>
          </p:cNvPr>
          <p:cNvGraphicFramePr/>
          <p:nvPr>
            <p:extLst>
              <p:ext uri="{D42A27DB-BD31-4B8C-83A1-F6EECF244321}">
                <p14:modId xmlns:p14="http://schemas.microsoft.com/office/powerpoint/2010/main" val="660510893"/>
              </p:ext>
            </p:extLst>
          </p:nvPr>
        </p:nvGraphicFramePr>
        <p:xfrm>
          <a:off x="9894437" y="2207178"/>
          <a:ext cx="1594771" cy="4060309"/>
        </p:xfrm>
        <a:graphic>
          <a:graphicData uri="http://schemas.openxmlformats.org/drawingml/2006/chart">
            <c:chart xmlns:c="http://schemas.openxmlformats.org/drawingml/2006/chart" xmlns:r="http://schemas.openxmlformats.org/officeDocument/2006/relationships" r:id="rId10"/>
          </a:graphicData>
        </a:graphic>
      </p:graphicFrame>
      <p:sp>
        <p:nvSpPr>
          <p:cNvPr id="21" name="Rectangle 20">
            <a:extLst>
              <a:ext uri="{FF2B5EF4-FFF2-40B4-BE49-F238E27FC236}">
                <a16:creationId xmlns:a16="http://schemas.microsoft.com/office/drawing/2014/main" id="{369480A5-AC06-4A0F-8B5D-2006EF583544}"/>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9" name="Rectangle 28">
            <a:extLst>
              <a:ext uri="{FF2B5EF4-FFF2-40B4-BE49-F238E27FC236}">
                <a16:creationId xmlns:a16="http://schemas.microsoft.com/office/drawing/2014/main" id="{2CAA9057-D53E-4C49-932C-3646BAE6077D}"/>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1" name="Rectangle 30">
            <a:extLst>
              <a:ext uri="{FF2B5EF4-FFF2-40B4-BE49-F238E27FC236}">
                <a16:creationId xmlns:a16="http://schemas.microsoft.com/office/drawing/2014/main" id="{DC480CFF-1FF3-421C-BF5A-C7FEF1BB2BAB}"/>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Getal 1">
            <a:extLst>
              <a:ext uri="{FF2B5EF4-FFF2-40B4-BE49-F238E27FC236}">
                <a16:creationId xmlns:a16="http://schemas.microsoft.com/office/drawing/2014/main" id="{D0C5D799-1CE3-457F-9EC6-6546AACF986A}"/>
              </a:ext>
            </a:extLst>
          </p:cNvPr>
          <p:cNvSpPr txBox="1">
            <a:spLocks/>
          </p:cNvSpPr>
          <p:nvPr/>
        </p:nvSpPr>
        <p:spPr>
          <a:xfrm>
            <a:off x="1781967" y="1878470"/>
            <a:ext cx="2647912" cy="5365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en-GB" sz="3600">
                <a:solidFill>
                  <a:srgbClr val="22777B"/>
                </a:solidFill>
              </a:rPr>
              <a:t>42 jaar</a:t>
            </a:r>
            <a:endParaRPr lang="nl-NL" sz="3600" dirty="0">
              <a:solidFill>
                <a:srgbClr val="22777B"/>
              </a:solidFill>
            </a:endParaRPr>
          </a:p>
        </p:txBody>
      </p:sp>
      <p:sp>
        <p:nvSpPr>
          <p:cNvPr id="34" name="Getal 2">
            <a:extLst>
              <a:ext uri="{FF2B5EF4-FFF2-40B4-BE49-F238E27FC236}">
                <a16:creationId xmlns:a16="http://schemas.microsoft.com/office/drawing/2014/main" id="{07804BA0-182E-4E23-B6E8-9EB78B621EF5}"/>
              </a:ext>
            </a:extLst>
          </p:cNvPr>
          <p:cNvSpPr txBox="1">
            <a:spLocks/>
          </p:cNvSpPr>
          <p:nvPr/>
        </p:nvSpPr>
        <p:spPr>
          <a:xfrm>
            <a:off x="1785142" y="3573710"/>
            <a:ext cx="2647912" cy="51647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24%</a:t>
            </a:r>
            <a:endParaRPr lang="nl-NL" sz="3600" dirty="0">
              <a:solidFill>
                <a:srgbClr val="22777B"/>
              </a:solidFill>
            </a:endParaRPr>
          </a:p>
        </p:txBody>
      </p:sp>
      <p:sp>
        <p:nvSpPr>
          <p:cNvPr id="37" name="Getal 3">
            <a:extLst>
              <a:ext uri="{FF2B5EF4-FFF2-40B4-BE49-F238E27FC236}">
                <a16:creationId xmlns:a16="http://schemas.microsoft.com/office/drawing/2014/main" id="{ACF029FC-1F0C-4304-890F-181867AB1707}"/>
              </a:ext>
            </a:extLst>
          </p:cNvPr>
          <p:cNvSpPr txBox="1">
            <a:spLocks/>
          </p:cNvSpPr>
          <p:nvPr/>
        </p:nvSpPr>
        <p:spPr>
          <a:xfrm>
            <a:off x="1785142" y="5231382"/>
            <a:ext cx="2647912" cy="5062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21%</a:t>
            </a:r>
            <a:endParaRPr lang="nl-NL" sz="3600" dirty="0">
              <a:solidFill>
                <a:srgbClr val="22777B"/>
              </a:solidFill>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Groene en grijze druk in Putten</a:t>
            </a:r>
            <a:endParaRPr lang="nl-NL" dirty="0">
              <a:solidFill>
                <a:schemeClr val="bg1"/>
              </a:solidFill>
            </a:endParaRP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4373563"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groene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Groene druk is het percentage inwoners van 0-19 jaar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8044386"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grijze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Grijze druk is het percentage inwoners van 65+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25" name="Text Placeholder 3">
            <a:extLst>
              <a:ext uri="{FF2B5EF4-FFF2-40B4-BE49-F238E27FC236}">
                <a16:creationId xmlns:a16="http://schemas.microsoft.com/office/drawing/2014/main" id="{DCC4579A-2354-45E9-88BC-6B51BD920C52}"/>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26" name="Text Placeholder 15">
            <a:extLst>
              <a:ext uri="{FF2B5EF4-FFF2-40B4-BE49-F238E27FC236}">
                <a16:creationId xmlns:a16="http://schemas.microsoft.com/office/drawing/2014/main" id="{C7487575-C9AA-4519-B3FE-E6F0F21302AE}"/>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1"/>
              </a:rPr>
              <a:t>CBS</a:t>
            </a:r>
            <a:r>
              <a:rPr lang="nl-NL" dirty="0"/>
              <a:t> regionale kerncijfers; </a:t>
            </a:r>
            <a:r>
              <a:rPr lang="nl-NL" dirty="0">
                <a:hlinkClick r:id="rId12"/>
              </a:rPr>
              <a:t>CBS</a:t>
            </a:r>
            <a:r>
              <a:rPr lang="nl-NL" dirty="0"/>
              <a:t> prognose; </a:t>
            </a:r>
            <a:r>
              <a:rPr lang="nl-NL" dirty="0" err="1"/>
              <a:t>it’s</a:t>
            </a:r>
            <a:r>
              <a:rPr lang="nl-NL" dirty="0"/>
              <a:t> public analyse</a:t>
            </a:r>
          </a:p>
        </p:txBody>
      </p:sp>
      <p:sp>
        <p:nvSpPr>
          <p:cNvPr id="35" name="Getal 1">
            <a:extLst>
              <a:ext uri="{FF2B5EF4-FFF2-40B4-BE49-F238E27FC236}">
                <a16:creationId xmlns:a16="http://schemas.microsoft.com/office/drawing/2014/main" id="{81DF3EB2-38C4-437C-AB3F-AAB0FF552F53}"/>
              </a:ext>
            </a:extLst>
          </p:cNvPr>
          <p:cNvSpPr txBox="1">
            <a:spLocks/>
          </p:cNvSpPr>
          <p:nvPr/>
        </p:nvSpPr>
        <p:spPr>
          <a:xfrm>
            <a:off x="1785142" y="160088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Gemiddelde leeftijd (2020)</a:t>
            </a:r>
            <a:endParaRPr lang="nl-NL" sz="3200" dirty="0">
              <a:solidFill>
                <a:srgbClr val="22777B"/>
              </a:solidFill>
            </a:endParaRPr>
          </a:p>
        </p:txBody>
      </p:sp>
      <p:sp>
        <p:nvSpPr>
          <p:cNvPr id="36" name="Getal 1">
            <a:extLst>
              <a:ext uri="{FF2B5EF4-FFF2-40B4-BE49-F238E27FC236}">
                <a16:creationId xmlns:a16="http://schemas.microsoft.com/office/drawing/2014/main" id="{1A672B7F-4983-4115-8D6B-A1B80D1DBB97}"/>
              </a:ext>
            </a:extLst>
          </p:cNvPr>
          <p:cNvSpPr txBox="1">
            <a:spLocks/>
          </p:cNvSpPr>
          <p:nvPr/>
        </p:nvSpPr>
        <p:spPr>
          <a:xfrm>
            <a:off x="1785142" y="3223170"/>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Percentage inwoners van 65+</a:t>
            </a:r>
          </a:p>
          <a:p>
            <a:pPr marL="0" indent="0">
              <a:buClrTx/>
              <a:buFontTx/>
            </a:pPr>
            <a:r>
              <a:rPr lang="nl-NL" sz="1200" dirty="0">
                <a:solidFill>
                  <a:schemeClr val="tx1"/>
                </a:solidFill>
              </a:rPr>
              <a:t> 1 jan 2020</a:t>
            </a:r>
            <a:endParaRPr lang="nl-NL" sz="3200" dirty="0">
              <a:solidFill>
                <a:srgbClr val="22777B"/>
              </a:solidFill>
            </a:endParaRPr>
          </a:p>
        </p:txBody>
      </p:sp>
      <p:sp>
        <p:nvSpPr>
          <p:cNvPr id="38" name="Getal 1">
            <a:extLst>
              <a:ext uri="{FF2B5EF4-FFF2-40B4-BE49-F238E27FC236}">
                <a16:creationId xmlns:a16="http://schemas.microsoft.com/office/drawing/2014/main" id="{336D3555-CDCB-4C42-938D-650BF7B09AF2}"/>
              </a:ext>
            </a:extLst>
          </p:cNvPr>
          <p:cNvSpPr txBox="1">
            <a:spLocks/>
          </p:cNvSpPr>
          <p:nvPr/>
        </p:nvSpPr>
        <p:spPr>
          <a:xfrm>
            <a:off x="1785142" y="4923496"/>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1200" dirty="0">
                <a:solidFill>
                  <a:schemeClr val="tx1"/>
                </a:solidFill>
              </a:rPr>
              <a:t>Percentage inwoners van 0-19 jaar </a:t>
            </a:r>
          </a:p>
          <a:p>
            <a:pPr marL="0" indent="0">
              <a:buClrTx/>
            </a:pPr>
            <a:r>
              <a:rPr lang="nl-NL" sz="1200" dirty="0">
                <a:solidFill>
                  <a:schemeClr val="tx1"/>
                </a:solidFill>
              </a:rPr>
              <a:t>1 jan 2020</a:t>
            </a:r>
            <a:endParaRPr lang="nl-NL" sz="3200" dirty="0">
              <a:solidFill>
                <a:srgbClr val="22777B"/>
              </a:solidFill>
            </a:endParaRPr>
          </a:p>
        </p:txBody>
      </p:sp>
      <p:sp>
        <p:nvSpPr>
          <p:cNvPr id="40" name="Getal 1">
            <a:extLst>
              <a:ext uri="{FF2B5EF4-FFF2-40B4-BE49-F238E27FC236}">
                <a16:creationId xmlns:a16="http://schemas.microsoft.com/office/drawing/2014/main" id="{E1DA8883-E9C0-4E06-9EBF-411130CFB472}"/>
              </a:ext>
            </a:extLst>
          </p:cNvPr>
          <p:cNvSpPr txBox="1">
            <a:spLocks/>
          </p:cNvSpPr>
          <p:nvPr/>
        </p:nvSpPr>
        <p:spPr>
          <a:xfrm>
            <a:off x="1785142" y="2434328"/>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42 jaar</a:t>
            </a:r>
            <a:endParaRPr lang="nl-NL" sz="3200" dirty="0">
              <a:solidFill>
                <a:srgbClr val="22777B"/>
              </a:solidFill>
            </a:endParaRPr>
          </a:p>
        </p:txBody>
      </p:sp>
      <p:sp>
        <p:nvSpPr>
          <p:cNvPr id="42" name="Getal 1">
            <a:extLst>
              <a:ext uri="{FF2B5EF4-FFF2-40B4-BE49-F238E27FC236}">
                <a16:creationId xmlns:a16="http://schemas.microsoft.com/office/drawing/2014/main" id="{9BBCE3A8-52DE-4398-8B47-95F1A58671E7}"/>
              </a:ext>
            </a:extLst>
          </p:cNvPr>
          <p:cNvSpPr txBox="1">
            <a:spLocks/>
          </p:cNvSpPr>
          <p:nvPr/>
        </p:nvSpPr>
        <p:spPr>
          <a:xfrm>
            <a:off x="1785142" y="4094102"/>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19%</a:t>
            </a:r>
            <a:endParaRPr lang="nl-NL" sz="3200" dirty="0">
              <a:solidFill>
                <a:srgbClr val="22777B"/>
              </a:solidFill>
            </a:endParaRPr>
          </a:p>
        </p:txBody>
      </p:sp>
      <p:sp>
        <p:nvSpPr>
          <p:cNvPr id="43" name="Getal 1">
            <a:extLst>
              <a:ext uri="{FF2B5EF4-FFF2-40B4-BE49-F238E27FC236}">
                <a16:creationId xmlns:a16="http://schemas.microsoft.com/office/drawing/2014/main" id="{A94E909E-01C3-4CBC-AE9F-3B3D7ACCE6CD}"/>
              </a:ext>
            </a:extLst>
          </p:cNvPr>
          <p:cNvSpPr txBox="1">
            <a:spLocks/>
          </p:cNvSpPr>
          <p:nvPr/>
        </p:nvSpPr>
        <p:spPr>
          <a:xfrm>
            <a:off x="1785142" y="5756016"/>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22%</a:t>
            </a:r>
            <a:endParaRPr lang="nl-NL" sz="3200" dirty="0">
              <a:solidFill>
                <a:srgbClr val="22777B"/>
              </a:solidFill>
            </a:endParaRPr>
          </a:p>
        </p:txBody>
      </p:sp>
      <p:pic>
        <p:nvPicPr>
          <p:cNvPr id="51" name="Graphic 50" descr="Man with solid fill">
            <a:extLst>
              <a:ext uri="{FF2B5EF4-FFF2-40B4-BE49-F238E27FC236}">
                <a16:creationId xmlns:a16="http://schemas.microsoft.com/office/drawing/2014/main" id="{596AA61C-4C66-4DDE-AE49-D9A5D3382F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92581" y="1929561"/>
            <a:ext cx="459082" cy="459078"/>
          </a:xfrm>
          <a:prstGeom prst="rect">
            <a:avLst/>
          </a:prstGeom>
        </p:spPr>
      </p:pic>
      <p:grpSp>
        <p:nvGrpSpPr>
          <p:cNvPr id="7" name="Group 6">
            <a:extLst>
              <a:ext uri="{FF2B5EF4-FFF2-40B4-BE49-F238E27FC236}">
                <a16:creationId xmlns:a16="http://schemas.microsoft.com/office/drawing/2014/main" id="{04804297-0E5A-465F-8FB9-A70FB0D89617}"/>
              </a:ext>
            </a:extLst>
          </p:cNvPr>
          <p:cNvGrpSpPr/>
          <p:nvPr/>
        </p:nvGrpSpPr>
        <p:grpSpPr>
          <a:xfrm>
            <a:off x="1212280" y="3623618"/>
            <a:ext cx="510106" cy="381302"/>
            <a:chOff x="1212280" y="3623618"/>
            <a:chExt cx="510106" cy="381302"/>
          </a:xfrm>
        </p:grpSpPr>
        <p:sp>
          <p:nvSpPr>
            <p:cNvPr id="6" name="Rectangle 5">
              <a:extLst>
                <a:ext uri="{FF2B5EF4-FFF2-40B4-BE49-F238E27FC236}">
                  <a16:creationId xmlns:a16="http://schemas.microsoft.com/office/drawing/2014/main" id="{420C85B3-A00A-46D4-9FFC-16542BC0E3D2}"/>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lang="en-GB" sz="900" b="1" dirty="0">
                  <a:solidFill>
                    <a:srgbClr val="FFFFFF"/>
                  </a:solidFill>
                </a:rPr>
                <a:t>65+</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4" name="Graphic 53" descr="Man with solid fill">
              <a:extLst>
                <a:ext uri="{FF2B5EF4-FFF2-40B4-BE49-F238E27FC236}">
                  <a16:creationId xmlns:a16="http://schemas.microsoft.com/office/drawing/2014/main" id="{492C5B3D-B1AB-4A39-BCFA-5D3B33E2D3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grpSp>
        <p:nvGrpSpPr>
          <p:cNvPr id="56" name="Group 55">
            <a:extLst>
              <a:ext uri="{FF2B5EF4-FFF2-40B4-BE49-F238E27FC236}">
                <a16:creationId xmlns:a16="http://schemas.microsoft.com/office/drawing/2014/main" id="{615DA8DF-6024-48FE-B8E9-E93DCF0223AF}"/>
              </a:ext>
            </a:extLst>
          </p:cNvPr>
          <p:cNvGrpSpPr/>
          <p:nvPr/>
        </p:nvGrpSpPr>
        <p:grpSpPr>
          <a:xfrm>
            <a:off x="1212280" y="5315292"/>
            <a:ext cx="510106" cy="381302"/>
            <a:chOff x="1212280" y="3623618"/>
            <a:chExt cx="510106" cy="381302"/>
          </a:xfrm>
        </p:grpSpPr>
        <p:sp>
          <p:nvSpPr>
            <p:cNvPr id="57" name="Rectangle 56">
              <a:extLst>
                <a:ext uri="{FF2B5EF4-FFF2-40B4-BE49-F238E27FC236}">
                  <a16:creationId xmlns:a16="http://schemas.microsoft.com/office/drawing/2014/main" id="{9D5DDC1D-E914-44EE-9D37-0410029D7FBD}"/>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kumimoji="0" lang="en-GB"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19-</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8" name="Graphic 57" descr="Man with solid fill">
              <a:extLst>
                <a:ext uri="{FF2B5EF4-FFF2-40B4-BE49-F238E27FC236}">
                  <a16:creationId xmlns:a16="http://schemas.microsoft.com/office/drawing/2014/main" id="{ADD2EB5A-031A-4A7C-A378-BC959A887F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spTree>
    <p:extLst>
      <p:ext uri="{BB962C8B-B14F-4D97-AF65-F5344CB8AC3E}">
        <p14:creationId xmlns:p14="http://schemas.microsoft.com/office/powerpoint/2010/main" val="214735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6CB760-2C22-4524-9FF7-B7A31A64671D}"/>
              </a:ext>
            </a:extLst>
          </p:cNvPr>
          <p:cNvSpPr/>
          <p:nvPr/>
        </p:nvSpPr>
        <p:spPr>
          <a:xfrm>
            <a:off x="4370665"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50" b="1"/>
              <a:t>Deze top 10 is goed voor 77% van de verhuizers naar Putten toe</a:t>
            </a:r>
            <a:endParaRPr lang="nl-NL" sz="1050" b="1" dirty="0"/>
          </a:p>
        </p:txBody>
      </p:sp>
      <p:sp>
        <p:nvSpPr>
          <p:cNvPr id="17" name="Rectangle 16">
            <a:extLst>
              <a:ext uri="{FF2B5EF4-FFF2-40B4-BE49-F238E27FC236}">
                <a16:creationId xmlns:a16="http://schemas.microsoft.com/office/drawing/2014/main" id="{88CE08BB-27A7-4E16-A628-ED6571672C67}"/>
              </a:ext>
            </a:extLst>
          </p:cNvPr>
          <p:cNvSpPr/>
          <p:nvPr/>
        </p:nvSpPr>
        <p:spPr>
          <a:xfrm>
            <a:off x="9797914"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Deze top 10 is goed voor 50% van de verhuizers weg uit Putten</a:t>
            </a:r>
            <a:endParaRPr kumimoji="0" lang="nl-NL" sz="105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4" name="Rectangle 13">
            <a:extLst>
              <a:ext uri="{FF2B5EF4-FFF2-40B4-BE49-F238E27FC236}">
                <a16:creationId xmlns:a16="http://schemas.microsoft.com/office/drawing/2014/main" id="{C5A14C2F-0626-4638-AB95-F8A4F05BA391}"/>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Text Placeholder 3">
            <a:extLst>
              <a:ext uri="{FF2B5EF4-FFF2-40B4-BE49-F238E27FC236}">
                <a16:creationId xmlns:a16="http://schemas.microsoft.com/office/drawing/2014/main" id="{D73C16C0-176E-4EC1-8C62-5020F2C322C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9" name="Google Shape;1867;p20">
            <a:extLst>
              <a:ext uri="{FF2B5EF4-FFF2-40B4-BE49-F238E27FC236}">
                <a16:creationId xmlns:a16="http://schemas.microsoft.com/office/drawing/2014/main" id="{94D6E2D6-4162-42FA-BD51-4706561FBC75}"/>
              </a:ext>
            </a:extLst>
          </p:cNvPr>
          <p:cNvGraphicFramePr/>
          <p:nvPr>
            <p:extLst>
              <p:ext uri="{D42A27DB-BD31-4B8C-83A1-F6EECF244321}">
                <p14:modId xmlns:p14="http://schemas.microsoft.com/office/powerpoint/2010/main" val="3543391684"/>
              </p:ext>
            </p:extLst>
          </p:nvPr>
        </p:nvGraphicFramePr>
        <p:xfrm>
          <a:off x="729086" y="1720102"/>
          <a:ext cx="5100320" cy="4496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oogle Shape;1867;p20">
            <a:extLst>
              <a:ext uri="{FF2B5EF4-FFF2-40B4-BE49-F238E27FC236}">
                <a16:creationId xmlns:a16="http://schemas.microsoft.com/office/drawing/2014/main" id="{F233F3E4-B95F-44AD-A921-76627D7A042A}"/>
              </a:ext>
            </a:extLst>
          </p:cNvPr>
          <p:cNvGraphicFramePr/>
          <p:nvPr>
            <p:extLst>
              <p:ext uri="{D42A27DB-BD31-4B8C-83A1-F6EECF244321}">
                <p14:modId xmlns:p14="http://schemas.microsoft.com/office/powerpoint/2010/main" val="348297363"/>
              </p:ext>
            </p:extLst>
          </p:nvPr>
        </p:nvGraphicFramePr>
        <p:xfrm>
          <a:off x="6169666" y="1720102"/>
          <a:ext cx="5359554" cy="4496343"/>
        </p:xfrm>
        <a:graphic>
          <a:graphicData uri="http://schemas.openxmlformats.org/drawingml/2006/chart">
            <c:chart xmlns:c="http://schemas.openxmlformats.org/drawingml/2006/chart" xmlns:r="http://schemas.openxmlformats.org/officeDocument/2006/relationships" r:id="rId6"/>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Verhuizingen van en naar Putten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530200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80"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ext Placeholder 3">
            <a:extLst>
              <a:ext uri="{FF2B5EF4-FFF2-40B4-BE49-F238E27FC236}">
                <a16:creationId xmlns:a16="http://schemas.microsoft.com/office/drawing/2014/main" id="{E4833327-7FCC-46D3-9A32-EA2C5A2DAB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verhuizingen; it’s public analyse</a:t>
            </a: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66278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herkomst, 2019</a:t>
            </a: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623722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bestemming, 2019</a:t>
            </a:r>
          </a:p>
        </p:txBody>
      </p:sp>
    </p:spTree>
    <p:extLst>
      <p:ext uri="{BB962C8B-B14F-4D97-AF65-F5344CB8AC3E}">
        <p14:creationId xmlns:p14="http://schemas.microsoft.com/office/powerpoint/2010/main" val="135002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6D848E3-1653-4195-8096-8F33FF63F37B}"/>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CA25DDE5-9669-4600-8F0E-8E36057D3E19}"/>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4" name="Text Placeholder 11">
            <a:extLst>
              <a:ext uri="{FF2B5EF4-FFF2-40B4-BE49-F238E27FC236}">
                <a16:creationId xmlns:a16="http://schemas.microsoft.com/office/drawing/2014/main" id="{9B37FC53-C671-486C-A016-958B4E584D9F}"/>
              </a:ext>
            </a:extLst>
          </p:cNvPr>
          <p:cNvSpPr txBox="1">
            <a:spLocks/>
          </p:cNvSpPr>
          <p:nvPr/>
        </p:nvSpPr>
        <p:spPr>
          <a:xfrm>
            <a:off x="5201788"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solidFill>
                  <a:srgbClr val="000000"/>
                </a:solidFill>
              </a:rPr>
              <a:t>Putten</a:t>
            </a:r>
            <a:endParaRPr lang="nl-NL" sz="1200" b="0" dirty="0">
              <a:solidFill>
                <a:srgbClr val="000000"/>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58813" y="3030318"/>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7" name="Getal 1">
            <a:extLst>
              <a:ext uri="{FF2B5EF4-FFF2-40B4-BE49-F238E27FC236}">
                <a16:creationId xmlns:a16="http://schemas.microsoft.com/office/drawing/2014/main" id="{A50C2759-0BDA-449F-91C7-D812C378DF8B}"/>
              </a:ext>
            </a:extLst>
          </p:cNvPr>
          <p:cNvSpPr txBox="1">
            <a:spLocks/>
          </p:cNvSpPr>
          <p:nvPr/>
        </p:nvSpPr>
        <p:spPr>
          <a:xfrm>
            <a:off x="1780586" y="195936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8.400</a:t>
            </a:r>
            <a:endParaRPr lang="nl-NL" sz="3600" dirty="0">
              <a:solidFill>
                <a:srgbClr val="EC6224"/>
              </a:solidFill>
            </a:endParaRPr>
          </a:p>
        </p:txBody>
      </p:sp>
      <p:sp>
        <p:nvSpPr>
          <p:cNvPr id="49" name="Getal 1">
            <a:extLst>
              <a:ext uri="{FF2B5EF4-FFF2-40B4-BE49-F238E27FC236}">
                <a16:creationId xmlns:a16="http://schemas.microsoft.com/office/drawing/2014/main" id="{4C2E5F92-E3B0-4BF9-9AC5-19A32A342F80}"/>
              </a:ext>
            </a:extLst>
          </p:cNvPr>
          <p:cNvSpPr txBox="1">
            <a:spLocks/>
          </p:cNvSpPr>
          <p:nvPr/>
        </p:nvSpPr>
        <p:spPr>
          <a:xfrm>
            <a:off x="1786329" y="3646767"/>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13.000</a:t>
            </a:r>
            <a:endParaRPr lang="nl-NL" sz="3600" dirty="0">
              <a:solidFill>
                <a:srgbClr val="EC6224"/>
              </a:solidFill>
            </a:endParaRPr>
          </a:p>
        </p:txBody>
      </p:sp>
      <p:sp>
        <p:nvSpPr>
          <p:cNvPr id="35" name="Rectangle 34">
            <a:extLst>
              <a:ext uri="{FF2B5EF4-FFF2-40B4-BE49-F238E27FC236}">
                <a16:creationId xmlns:a16="http://schemas.microsoft.com/office/drawing/2014/main" id="{3E52CD9A-0A2C-4A2A-B548-9C44C66AC690}"/>
              </a:ext>
            </a:extLst>
          </p:cNvPr>
          <p:cNvSpPr/>
          <p:nvPr/>
        </p:nvSpPr>
        <p:spPr>
          <a:xfrm>
            <a:off x="1786329" y="5426640"/>
            <a:ext cx="2386766" cy="729683"/>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36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0,73</a:t>
            </a:r>
            <a:endParaRPr kumimoji="0" lang="nl-NL" sz="36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graphicFrame>
        <p:nvGraphicFramePr>
          <p:cNvPr id="57" name="Google Shape;1929;p24">
            <a:extLst>
              <a:ext uri="{FF2B5EF4-FFF2-40B4-BE49-F238E27FC236}">
                <a16:creationId xmlns:a16="http://schemas.microsoft.com/office/drawing/2014/main" id="{AC2F6064-39F0-4A7D-840F-605F7A5190CB}"/>
              </a:ext>
            </a:extLst>
          </p:cNvPr>
          <p:cNvGraphicFramePr/>
          <p:nvPr>
            <p:extLst>
              <p:ext uri="{D42A27DB-BD31-4B8C-83A1-F6EECF244321}">
                <p14:modId xmlns:p14="http://schemas.microsoft.com/office/powerpoint/2010/main" val="3372949124"/>
              </p:ext>
            </p:extLst>
          </p:nvPr>
        </p:nvGraphicFramePr>
        <p:xfrm>
          <a:off x="4382468" y="2208938"/>
          <a:ext cx="6106300" cy="4121725"/>
        </p:xfrm>
        <a:graphic>
          <a:graphicData uri="http://schemas.openxmlformats.org/drawingml/2006/chart">
            <c:chart xmlns:c="http://schemas.openxmlformats.org/drawingml/2006/chart" xmlns:r="http://schemas.openxmlformats.org/officeDocument/2006/relationships" r:id="rId5"/>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Samenstelling beroepsbevolking Putten</a:t>
            </a:r>
            <a:endParaRPr lang="nl-NL" dirty="0">
              <a:solidFill>
                <a:schemeClr val="bg1"/>
              </a:solidFill>
            </a:endParaRPr>
          </a:p>
        </p:txBody>
      </p:sp>
      <p:sp>
        <p:nvSpPr>
          <p:cNvPr id="36" name="Rectangle 35">
            <a:extLst>
              <a:ext uri="{FF2B5EF4-FFF2-40B4-BE49-F238E27FC236}">
                <a16:creationId xmlns:a16="http://schemas.microsoft.com/office/drawing/2014/main" id="{ED607FE1-C78E-4C84-B8B0-1E2E1D48440E}"/>
              </a:ext>
            </a:extLst>
          </p:cNvPr>
          <p:cNvSpPr/>
          <p:nvPr/>
        </p:nvSpPr>
        <p:spPr>
          <a:xfrm>
            <a:off x="1783790" y="5103580"/>
            <a:ext cx="2386766" cy="41634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Aantal banen per persoon in beroepsbevolking (2019)</a:t>
            </a: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04"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9" name="Text Placeholder 3">
            <a:extLst>
              <a:ext uri="{FF2B5EF4-FFF2-40B4-BE49-F238E27FC236}">
                <a16:creationId xmlns:a16="http://schemas.microsoft.com/office/drawing/2014/main" id="{C35CFBCF-125E-4AA5-9DCE-3EC12A01CAA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Arbeidsdeelname; it’s public analyse</a:t>
            </a:r>
          </a:p>
        </p:txBody>
      </p:sp>
      <p:sp>
        <p:nvSpPr>
          <p:cNvPr id="23" name="Rectangle 22">
            <a:extLst>
              <a:ext uri="{FF2B5EF4-FFF2-40B4-BE49-F238E27FC236}">
                <a16:creationId xmlns:a16="http://schemas.microsoft.com/office/drawing/2014/main" id="{5C8115A4-C928-4FAB-912A-006D0365747C}"/>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grpSp>
        <p:nvGrpSpPr>
          <p:cNvPr id="43" name="Group 42">
            <a:extLst>
              <a:ext uri="{FF2B5EF4-FFF2-40B4-BE49-F238E27FC236}">
                <a16:creationId xmlns:a16="http://schemas.microsoft.com/office/drawing/2014/main" id="{67687E7D-24C7-4963-B027-B7932D76C534}"/>
              </a:ext>
            </a:extLst>
          </p:cNvPr>
          <p:cNvGrpSpPr/>
          <p:nvPr/>
        </p:nvGrpSpPr>
        <p:grpSpPr>
          <a:xfrm>
            <a:off x="1328586" y="5544867"/>
            <a:ext cx="200649" cy="168254"/>
            <a:chOff x="905678" y="5483385"/>
            <a:chExt cx="554386" cy="464879"/>
          </a:xfrm>
        </p:grpSpPr>
        <p:pic>
          <p:nvPicPr>
            <p:cNvPr id="48" name="Graphic 47" descr="Briefcase with solid fill">
              <a:extLst>
                <a:ext uri="{FF2B5EF4-FFF2-40B4-BE49-F238E27FC236}">
                  <a16:creationId xmlns:a16="http://schemas.microsoft.com/office/drawing/2014/main" id="{31BC75F6-98D9-42E4-A8BF-E4655A994A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05678" y="5483385"/>
              <a:ext cx="277858" cy="277858"/>
            </a:xfrm>
            <a:prstGeom prst="rect">
              <a:avLst/>
            </a:prstGeom>
          </p:spPr>
        </p:pic>
        <p:pic>
          <p:nvPicPr>
            <p:cNvPr id="50" name="Graphic 49" descr="Single gear with solid fill">
              <a:extLst>
                <a:ext uri="{FF2B5EF4-FFF2-40B4-BE49-F238E27FC236}">
                  <a16:creationId xmlns:a16="http://schemas.microsoft.com/office/drawing/2014/main" id="{87C7E19F-1143-42D5-A720-91311DEFA8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1198" y="5589398"/>
              <a:ext cx="358866" cy="358866"/>
            </a:xfrm>
            <a:prstGeom prst="rect">
              <a:avLst/>
            </a:prstGeom>
          </p:spPr>
        </p:pic>
      </p:grpSp>
      <p:cxnSp>
        <p:nvCxnSpPr>
          <p:cNvPr id="51" name="Straight Connector 50">
            <a:extLst>
              <a:ext uri="{FF2B5EF4-FFF2-40B4-BE49-F238E27FC236}">
                <a16:creationId xmlns:a16="http://schemas.microsoft.com/office/drawing/2014/main" id="{D0132AE0-E045-4391-9622-2C6E18CACC9B}"/>
              </a:ext>
            </a:extLst>
          </p:cNvPr>
          <p:cNvCxnSpPr/>
          <p:nvPr/>
        </p:nvCxnSpPr>
        <p:spPr>
          <a:xfrm flipV="1">
            <a:off x="1340363" y="5579042"/>
            <a:ext cx="319666" cy="304352"/>
          </a:xfrm>
          <a:prstGeom prst="line">
            <a:avLst/>
          </a:prstGeom>
          <a:ln>
            <a:solidFill>
              <a:srgbClr val="EC6224"/>
            </a:solidFill>
          </a:ln>
        </p:spPr>
        <p:style>
          <a:lnRef idx="1">
            <a:schemeClr val="accent1"/>
          </a:lnRef>
          <a:fillRef idx="0">
            <a:schemeClr val="accent1"/>
          </a:fillRef>
          <a:effectRef idx="0">
            <a:schemeClr val="accent1"/>
          </a:effectRef>
          <a:fontRef idx="minor">
            <a:schemeClr val="tx1"/>
          </a:fontRef>
        </p:style>
      </p:cxnSp>
      <p:pic>
        <p:nvPicPr>
          <p:cNvPr id="52" name="Graphic 51" descr="Group with solid fill">
            <a:extLst>
              <a:ext uri="{FF2B5EF4-FFF2-40B4-BE49-F238E27FC236}">
                <a16:creationId xmlns:a16="http://schemas.microsoft.com/office/drawing/2014/main" id="{BC370F73-2A71-431F-9333-6D98DCDD0E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29235" y="5722962"/>
            <a:ext cx="176869" cy="176869"/>
          </a:xfrm>
          <a:prstGeom prst="rect">
            <a:avLst/>
          </a:prstGeom>
        </p:spPr>
      </p:pic>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82467" y="1450923"/>
            <a:ext cx="10866440" cy="388800"/>
          </a:xfrm>
          <a:prstGeom prst="rect">
            <a:avLst/>
          </a:prstGeom>
        </p:spPr>
        <p:txBody>
          <a:bodyPr vert="horz" lIns="18000" tIns="18000" rIns="18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latin typeface="+mj-lt"/>
                <a:ea typeface="Cambria" panose="02040503050406030204" pitchFamily="18" charset="0"/>
              </a:rPr>
              <a:t>Beroepsniveau van inwoners, % van totale beroepsbevolking, 2019</a:t>
            </a:r>
          </a:p>
        </p:txBody>
      </p:sp>
      <p:sp>
        <p:nvSpPr>
          <p:cNvPr id="56" name="Text Placeholder 11">
            <a:extLst>
              <a:ext uri="{FF2B5EF4-FFF2-40B4-BE49-F238E27FC236}">
                <a16:creationId xmlns:a16="http://schemas.microsoft.com/office/drawing/2014/main" id="{53E3F72B-0593-401C-ACE2-5E55907DB59B}"/>
              </a:ext>
            </a:extLst>
          </p:cNvPr>
          <p:cNvSpPr txBox="1">
            <a:spLocks/>
          </p:cNvSpPr>
          <p:nvPr/>
        </p:nvSpPr>
        <p:spPr>
          <a:xfrm>
            <a:off x="8116935"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solidFill>
                  <a:srgbClr val="000000"/>
                </a:solidFill>
              </a:rPr>
              <a:t>Nederland</a:t>
            </a:r>
          </a:p>
        </p:txBody>
      </p:sp>
      <p:sp>
        <p:nvSpPr>
          <p:cNvPr id="69" name="TextBox 68">
            <a:extLst>
              <a:ext uri="{FF2B5EF4-FFF2-40B4-BE49-F238E27FC236}">
                <a16:creationId xmlns:a16="http://schemas.microsoft.com/office/drawing/2014/main" id="{4EB642A7-56E7-439D-99BB-DE295E4762BD}"/>
              </a:ext>
            </a:extLst>
          </p:cNvPr>
          <p:cNvSpPr txBox="1"/>
          <p:nvPr/>
        </p:nvSpPr>
        <p:spPr>
          <a:xfrm>
            <a:off x="9903919" y="2566237"/>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arts, ingenieur, sales manager</a:t>
            </a:r>
            <a:endParaRPr lang="nl-NL" sz="1000" noProof="0" dirty="0">
              <a:solidFill>
                <a:schemeClr val="tx1">
                  <a:lumMod val="65000"/>
                  <a:lumOff val="35000"/>
                </a:schemeClr>
              </a:solidFill>
            </a:endParaRPr>
          </a:p>
        </p:txBody>
      </p:sp>
      <p:sp>
        <p:nvSpPr>
          <p:cNvPr id="70" name="TextBox 69">
            <a:extLst>
              <a:ext uri="{FF2B5EF4-FFF2-40B4-BE49-F238E27FC236}">
                <a16:creationId xmlns:a16="http://schemas.microsoft.com/office/drawing/2014/main" id="{134BF7A2-5F7F-4E4D-A4D5-7D41CC9528EF}"/>
              </a:ext>
            </a:extLst>
          </p:cNvPr>
          <p:cNvSpPr txBox="1"/>
          <p:nvPr/>
        </p:nvSpPr>
        <p:spPr>
          <a:xfrm>
            <a:off x="9903919" y="350518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technisch personeel, fysiotherapeut</a:t>
            </a:r>
            <a:endParaRPr lang="nl-NL" sz="1000" noProof="0" dirty="0">
              <a:solidFill>
                <a:schemeClr val="tx1">
                  <a:lumMod val="65000"/>
                  <a:lumOff val="35000"/>
                </a:schemeClr>
              </a:solidFill>
            </a:endParaRPr>
          </a:p>
        </p:txBody>
      </p:sp>
      <p:sp>
        <p:nvSpPr>
          <p:cNvPr id="71" name="TextBox 70">
            <a:extLst>
              <a:ext uri="{FF2B5EF4-FFF2-40B4-BE49-F238E27FC236}">
                <a16:creationId xmlns:a16="http://schemas.microsoft.com/office/drawing/2014/main" id="{B9AB9F44-636D-49CB-BF23-315CE824C2FD}"/>
              </a:ext>
            </a:extLst>
          </p:cNvPr>
          <p:cNvSpPr txBox="1"/>
          <p:nvPr/>
        </p:nvSpPr>
        <p:spPr>
          <a:xfrm>
            <a:off x="9903919" y="457813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politieagent, slager, kapper</a:t>
            </a:r>
            <a:endParaRPr lang="nl-NL" sz="1000" noProof="0" dirty="0">
              <a:solidFill>
                <a:schemeClr val="tx1">
                  <a:lumMod val="65000"/>
                  <a:lumOff val="35000"/>
                </a:schemeClr>
              </a:solidFill>
            </a:endParaRPr>
          </a:p>
        </p:txBody>
      </p:sp>
      <p:sp>
        <p:nvSpPr>
          <p:cNvPr id="72" name="TextBox 71">
            <a:extLst>
              <a:ext uri="{FF2B5EF4-FFF2-40B4-BE49-F238E27FC236}">
                <a16:creationId xmlns:a16="http://schemas.microsoft.com/office/drawing/2014/main" id="{F68BBB55-50B9-4B21-A94F-AA8B4A0B3EA1}"/>
              </a:ext>
            </a:extLst>
          </p:cNvPr>
          <p:cNvSpPr txBox="1"/>
          <p:nvPr/>
        </p:nvSpPr>
        <p:spPr>
          <a:xfrm>
            <a:off x="9903919" y="5451226"/>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glazenwasser, vuilnisman, frietbakker</a:t>
            </a:r>
            <a:endParaRPr lang="nl-NL" sz="1000" noProof="0" dirty="0">
              <a:solidFill>
                <a:schemeClr val="tx1">
                  <a:lumMod val="65000"/>
                  <a:lumOff val="35000"/>
                </a:schemeClr>
              </a:solidFill>
            </a:endParaRPr>
          </a:p>
        </p:txBody>
      </p:sp>
      <p:sp>
        <p:nvSpPr>
          <p:cNvPr id="31" name="Getal 1">
            <a:extLst>
              <a:ext uri="{FF2B5EF4-FFF2-40B4-BE49-F238E27FC236}">
                <a16:creationId xmlns:a16="http://schemas.microsoft.com/office/drawing/2014/main" id="{8A5C55FF-EEFE-4776-93E3-D967B2BC3E77}"/>
              </a:ext>
            </a:extLst>
          </p:cNvPr>
          <p:cNvSpPr txBox="1">
            <a:spLocks/>
          </p:cNvSpPr>
          <p:nvPr/>
        </p:nvSpPr>
        <p:spPr>
          <a:xfrm>
            <a:off x="1788206" y="178233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Aantal banen (2019)</a:t>
            </a:r>
            <a:endParaRPr lang="nl-NL" sz="3600" dirty="0">
              <a:solidFill>
                <a:srgbClr val="EC6224"/>
              </a:solidFill>
            </a:endParaRPr>
          </a:p>
        </p:txBody>
      </p:sp>
      <p:sp>
        <p:nvSpPr>
          <p:cNvPr id="32" name="Getal 1">
            <a:extLst>
              <a:ext uri="{FF2B5EF4-FFF2-40B4-BE49-F238E27FC236}">
                <a16:creationId xmlns:a16="http://schemas.microsoft.com/office/drawing/2014/main" id="{4D6C321A-795F-4994-A1BB-1F1D5C858B22}"/>
              </a:ext>
            </a:extLst>
          </p:cNvPr>
          <p:cNvSpPr txBox="1">
            <a:spLocks/>
          </p:cNvSpPr>
          <p:nvPr/>
        </p:nvSpPr>
        <p:spPr>
          <a:xfrm>
            <a:off x="1786329" y="3438796"/>
            <a:ext cx="2647912" cy="699219"/>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Beroepsbevolking (2019)</a:t>
            </a:r>
            <a:br>
              <a:rPr lang="nl-NL" sz="1050" dirty="0">
                <a:solidFill>
                  <a:schemeClr val="tx1"/>
                </a:solidFill>
              </a:rPr>
            </a:br>
            <a:endParaRPr lang="nl-NL" sz="3600" dirty="0">
              <a:solidFill>
                <a:srgbClr val="EC6224"/>
              </a:solidFill>
            </a:endParaRPr>
          </a:p>
        </p:txBody>
      </p:sp>
      <p:pic>
        <p:nvPicPr>
          <p:cNvPr id="33" name="Graphic 32" descr="Group with solid fill">
            <a:extLst>
              <a:ext uri="{FF2B5EF4-FFF2-40B4-BE49-F238E27FC236}">
                <a16:creationId xmlns:a16="http://schemas.microsoft.com/office/drawing/2014/main" id="{69E48EE3-73CF-40B4-B3C9-78F4DC5C3D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84428" y="3663841"/>
            <a:ext cx="412968" cy="412968"/>
          </a:xfrm>
          <a:prstGeom prst="rect">
            <a:avLst/>
          </a:prstGeom>
        </p:spPr>
      </p:pic>
      <p:grpSp>
        <p:nvGrpSpPr>
          <p:cNvPr id="42" name="Group 41">
            <a:extLst>
              <a:ext uri="{FF2B5EF4-FFF2-40B4-BE49-F238E27FC236}">
                <a16:creationId xmlns:a16="http://schemas.microsoft.com/office/drawing/2014/main" id="{DB924035-EA7F-4488-9F2D-810145BE37FA}"/>
              </a:ext>
            </a:extLst>
          </p:cNvPr>
          <p:cNvGrpSpPr/>
          <p:nvPr/>
        </p:nvGrpSpPr>
        <p:grpSpPr>
          <a:xfrm>
            <a:off x="1271451" y="1980791"/>
            <a:ext cx="489444" cy="410422"/>
            <a:chOff x="1178020" y="1970979"/>
            <a:chExt cx="554386" cy="464879"/>
          </a:xfrm>
          <a:solidFill>
            <a:srgbClr val="EC6224"/>
          </a:solidFill>
        </p:grpSpPr>
        <p:pic>
          <p:nvPicPr>
            <p:cNvPr id="45" name="Graphic 44" descr="Briefcase with solid fill">
              <a:extLst>
                <a:ext uri="{FF2B5EF4-FFF2-40B4-BE49-F238E27FC236}">
                  <a16:creationId xmlns:a16="http://schemas.microsoft.com/office/drawing/2014/main" id="{5764B997-F4F1-4779-BB43-46AFD3A825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178020" y="1970979"/>
              <a:ext cx="277858" cy="277858"/>
            </a:xfrm>
            <a:prstGeom prst="rect">
              <a:avLst/>
            </a:prstGeom>
          </p:spPr>
        </p:pic>
        <p:pic>
          <p:nvPicPr>
            <p:cNvPr id="46" name="Graphic 45" descr="Single gear with solid fill">
              <a:extLst>
                <a:ext uri="{FF2B5EF4-FFF2-40B4-BE49-F238E27FC236}">
                  <a16:creationId xmlns:a16="http://schemas.microsoft.com/office/drawing/2014/main" id="{CBA0E4F5-AC5B-45D1-8E09-097FC7D795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73540" y="2076992"/>
              <a:ext cx="358866" cy="358866"/>
            </a:xfrm>
            <a:prstGeom prst="rect">
              <a:avLst/>
            </a:prstGeom>
          </p:spPr>
        </p:pic>
      </p:grpSp>
    </p:spTree>
    <p:extLst>
      <p:ext uri="{BB962C8B-B14F-4D97-AF65-F5344CB8AC3E}">
        <p14:creationId xmlns:p14="http://schemas.microsoft.com/office/powerpoint/2010/main" val="282607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9C7A552-A239-41A6-9A4F-0BB2C01D8C3F}"/>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2" name="Text Placeholder 3">
            <a:extLst>
              <a:ext uri="{FF2B5EF4-FFF2-40B4-BE49-F238E27FC236}">
                <a16:creationId xmlns:a16="http://schemas.microsoft.com/office/drawing/2014/main" id="{E038B402-E41B-44B6-A1ED-E589B638DCC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9" name="Rectangle 38">
            <a:extLst>
              <a:ext uri="{FF2B5EF4-FFF2-40B4-BE49-F238E27FC236}">
                <a16:creationId xmlns:a16="http://schemas.microsoft.com/office/drawing/2014/main" id="{B9DE493C-3482-4B11-9421-C62FE373B43F}"/>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8" name="Rectangle 57">
            <a:extLst>
              <a:ext uri="{FF2B5EF4-FFF2-40B4-BE49-F238E27FC236}">
                <a16:creationId xmlns:a16="http://schemas.microsoft.com/office/drawing/2014/main" id="{588B4DCF-8C37-4AA7-B55D-51A9565252B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63" name="text 1">
            <a:extLst>
              <a:ext uri="{FF2B5EF4-FFF2-40B4-BE49-F238E27FC236}">
                <a16:creationId xmlns:a16="http://schemas.microsoft.com/office/drawing/2014/main" id="{AB803875-F2EF-49B0-82AC-7FFFE454DC96}"/>
              </a:ext>
            </a:extLst>
          </p:cNvPr>
          <p:cNvSpPr txBox="1">
            <a:spLocks/>
          </p:cNvSpPr>
          <p:nvPr/>
        </p:nvSpPr>
        <p:spPr>
          <a:xfrm>
            <a:off x="1788206" y="1842364"/>
            <a:ext cx="2315584" cy="48428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Handel</a:t>
            </a:r>
            <a:endParaRPr lang="nl-NL" sz="1800" dirty="0">
              <a:solidFill>
                <a:srgbClr val="EC6224"/>
              </a:solidFill>
            </a:endParaRPr>
          </a:p>
        </p:txBody>
      </p:sp>
      <p:sp>
        <p:nvSpPr>
          <p:cNvPr id="66" name="Getal 1">
            <a:extLst>
              <a:ext uri="{FF2B5EF4-FFF2-40B4-BE49-F238E27FC236}">
                <a16:creationId xmlns:a16="http://schemas.microsoft.com/office/drawing/2014/main" id="{5A40294B-5546-49E4-861F-D9F639A1D15C}"/>
              </a:ext>
            </a:extLst>
          </p:cNvPr>
          <p:cNvSpPr txBox="1">
            <a:spLocks/>
          </p:cNvSpPr>
          <p:nvPr/>
        </p:nvSpPr>
        <p:spPr>
          <a:xfrm>
            <a:off x="1788206" y="2326651"/>
            <a:ext cx="2315584" cy="30540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2.000 banen</a:t>
            </a:r>
            <a:endParaRPr lang="nl-NL" sz="1800" dirty="0">
              <a:solidFill>
                <a:srgbClr val="EC6224"/>
              </a:solidFill>
            </a:endParaRPr>
          </a:p>
        </p:txBody>
      </p:sp>
      <p:sp>
        <p:nvSpPr>
          <p:cNvPr id="67" name="text 2">
            <a:extLst>
              <a:ext uri="{FF2B5EF4-FFF2-40B4-BE49-F238E27FC236}">
                <a16:creationId xmlns:a16="http://schemas.microsoft.com/office/drawing/2014/main" id="{CBA602CC-714D-4E7B-B07E-503FEBFFEC5B}"/>
              </a:ext>
            </a:extLst>
          </p:cNvPr>
          <p:cNvSpPr/>
          <p:nvPr/>
        </p:nvSpPr>
        <p:spPr>
          <a:xfrm>
            <a:off x="1786329" y="3547957"/>
            <a:ext cx="2317461" cy="535150"/>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8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Gezondheids- en welzijnszorg</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8" name="getal 2">
            <a:extLst>
              <a:ext uri="{FF2B5EF4-FFF2-40B4-BE49-F238E27FC236}">
                <a16:creationId xmlns:a16="http://schemas.microsoft.com/office/drawing/2014/main" id="{780CB160-8C21-4AFC-BAB7-AD6518DAEDC6}"/>
              </a:ext>
            </a:extLst>
          </p:cNvPr>
          <p:cNvSpPr/>
          <p:nvPr/>
        </p:nvSpPr>
        <p:spPr>
          <a:xfrm>
            <a:off x="1786329" y="4083110"/>
            <a:ext cx="2317461" cy="744155"/>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800" b="1">
                <a:solidFill>
                  <a:srgbClr val="EC6224"/>
                </a:solidFill>
              </a:rPr>
              <a:t>+1.900 banen</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9" name="text 3">
            <a:extLst>
              <a:ext uri="{FF2B5EF4-FFF2-40B4-BE49-F238E27FC236}">
                <a16:creationId xmlns:a16="http://schemas.microsoft.com/office/drawing/2014/main" id="{C9DAF062-D716-4960-A5CE-C01964790421}"/>
              </a:ext>
            </a:extLst>
          </p:cNvPr>
          <p:cNvSpPr txBox="1">
            <a:spLocks/>
          </p:cNvSpPr>
          <p:nvPr/>
        </p:nvSpPr>
        <p:spPr>
          <a:xfrm>
            <a:off x="1786329" y="5399379"/>
            <a:ext cx="2317461" cy="43959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Landbouw, bosbouw en visserij</a:t>
            </a:r>
            <a:endParaRPr lang="nl-NL" sz="2000" dirty="0">
              <a:solidFill>
                <a:srgbClr val="EC6224"/>
              </a:solidFill>
            </a:endParaRPr>
          </a:p>
        </p:txBody>
      </p:sp>
      <p:sp>
        <p:nvSpPr>
          <p:cNvPr id="70" name="Getal 3">
            <a:extLst>
              <a:ext uri="{FF2B5EF4-FFF2-40B4-BE49-F238E27FC236}">
                <a16:creationId xmlns:a16="http://schemas.microsoft.com/office/drawing/2014/main" id="{2E00B708-6536-4311-BB0B-67E59C14BF0F}"/>
              </a:ext>
            </a:extLst>
          </p:cNvPr>
          <p:cNvSpPr txBox="1">
            <a:spLocks/>
          </p:cNvSpPr>
          <p:nvPr/>
        </p:nvSpPr>
        <p:spPr>
          <a:xfrm>
            <a:off x="1786329" y="5901537"/>
            <a:ext cx="2317461" cy="33156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+127%</a:t>
            </a:r>
            <a:endParaRPr lang="nl-NL" sz="2000" dirty="0">
              <a:solidFill>
                <a:srgbClr val="EC6224"/>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0786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2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A567C7C4-0FD1-4EDA-ACE4-DC2CEDDEE975}"/>
              </a:ext>
            </a:extLst>
          </p:cNvPr>
          <p:cNvSpPr/>
          <p:nvPr/>
        </p:nvSpPr>
        <p:spPr>
          <a:xfrm>
            <a:off x="4388630" y="1971332"/>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E0910402-1EC0-4E5B-9826-54C7F8D8A9D4}"/>
              </a:ext>
            </a:extLst>
          </p:cNvPr>
          <p:cNvSpPr/>
          <p:nvPr/>
        </p:nvSpPr>
        <p:spPr>
          <a:xfrm>
            <a:off x="4388630" y="242928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5E96C2A7-5051-4DE6-8BD7-FEBFAC271FDC}"/>
              </a:ext>
            </a:extLst>
          </p:cNvPr>
          <p:cNvSpPr/>
          <p:nvPr/>
        </p:nvSpPr>
        <p:spPr>
          <a:xfrm>
            <a:off x="4388630" y="288723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F06F2B26-565E-4CD9-98D2-FB086E31AC3A}"/>
              </a:ext>
            </a:extLst>
          </p:cNvPr>
          <p:cNvSpPr/>
          <p:nvPr/>
        </p:nvSpPr>
        <p:spPr>
          <a:xfrm>
            <a:off x="4388630" y="33451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AF38573A-AC87-4321-ADDA-DB01145E1542}"/>
              </a:ext>
            </a:extLst>
          </p:cNvPr>
          <p:cNvSpPr/>
          <p:nvPr/>
        </p:nvSpPr>
        <p:spPr>
          <a:xfrm>
            <a:off x="4388630" y="380313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7868F802-B1A8-49C2-9E0B-80F9C0F7E24D}"/>
              </a:ext>
            </a:extLst>
          </p:cNvPr>
          <p:cNvSpPr/>
          <p:nvPr/>
        </p:nvSpPr>
        <p:spPr>
          <a:xfrm>
            <a:off x="4388630" y="426107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B1F876D7-AE2C-45A4-A931-6BE408C6B998}"/>
              </a:ext>
            </a:extLst>
          </p:cNvPr>
          <p:cNvSpPr/>
          <p:nvPr/>
        </p:nvSpPr>
        <p:spPr>
          <a:xfrm>
            <a:off x="4388630" y="471902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Rectangle 51">
            <a:extLst>
              <a:ext uri="{FF2B5EF4-FFF2-40B4-BE49-F238E27FC236}">
                <a16:creationId xmlns:a16="http://schemas.microsoft.com/office/drawing/2014/main" id="{E965A5D2-B547-412D-AE9B-EC0B30DA4A60}"/>
              </a:ext>
            </a:extLst>
          </p:cNvPr>
          <p:cNvSpPr/>
          <p:nvPr/>
        </p:nvSpPr>
        <p:spPr>
          <a:xfrm>
            <a:off x="4388630" y="5176978"/>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DFF056F2-1D77-4027-86C6-81740791DC9C}"/>
              </a:ext>
            </a:extLst>
          </p:cNvPr>
          <p:cNvSpPr/>
          <p:nvPr/>
        </p:nvSpPr>
        <p:spPr>
          <a:xfrm>
            <a:off x="4388630" y="5634927"/>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7" name="Rectangle 56">
            <a:extLst>
              <a:ext uri="{FF2B5EF4-FFF2-40B4-BE49-F238E27FC236}">
                <a16:creationId xmlns:a16="http://schemas.microsoft.com/office/drawing/2014/main" id="{FD4612D3-F14B-40B1-90E9-DAF6BC5670DC}"/>
              </a:ext>
            </a:extLst>
          </p:cNvPr>
          <p:cNvSpPr/>
          <p:nvPr/>
        </p:nvSpPr>
        <p:spPr>
          <a:xfrm>
            <a:off x="4388630" y="60928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2" name="Google Shape;1867;p20">
            <a:extLst>
              <a:ext uri="{FF2B5EF4-FFF2-40B4-BE49-F238E27FC236}">
                <a16:creationId xmlns:a16="http://schemas.microsoft.com/office/drawing/2014/main" id="{D5408112-12D2-4BDB-A04A-BD924DB06816}"/>
              </a:ext>
            </a:extLst>
          </p:cNvPr>
          <p:cNvGraphicFramePr/>
          <p:nvPr>
            <p:extLst>
              <p:ext uri="{D42A27DB-BD31-4B8C-83A1-F6EECF244321}">
                <p14:modId xmlns:p14="http://schemas.microsoft.com/office/powerpoint/2010/main" val="3869863566"/>
              </p:ext>
            </p:extLst>
          </p:nvPr>
        </p:nvGraphicFramePr>
        <p:xfrm>
          <a:off x="4373563" y="1927393"/>
          <a:ext cx="3563698" cy="44391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867;p20">
            <a:extLst>
              <a:ext uri="{FF2B5EF4-FFF2-40B4-BE49-F238E27FC236}">
                <a16:creationId xmlns:a16="http://schemas.microsoft.com/office/drawing/2014/main" id="{499E9CAE-97DF-4D8F-8FD1-B938D271D968}"/>
              </a:ext>
            </a:extLst>
          </p:cNvPr>
          <p:cNvGraphicFramePr/>
          <p:nvPr>
            <p:extLst>
              <p:ext uri="{D42A27DB-BD31-4B8C-83A1-F6EECF244321}">
                <p14:modId xmlns:p14="http://schemas.microsoft.com/office/powerpoint/2010/main" val="4016908400"/>
              </p:ext>
            </p:extLst>
          </p:nvPr>
        </p:nvGraphicFramePr>
        <p:xfrm>
          <a:off x="7945145" y="1927393"/>
          <a:ext cx="1800165" cy="44511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Google Shape;1867;p20">
            <a:extLst>
              <a:ext uri="{FF2B5EF4-FFF2-40B4-BE49-F238E27FC236}">
                <a16:creationId xmlns:a16="http://schemas.microsoft.com/office/drawing/2014/main" id="{38615DE4-217D-4D6A-B69B-98DBB7F89EA6}"/>
              </a:ext>
            </a:extLst>
          </p:cNvPr>
          <p:cNvGraphicFramePr/>
          <p:nvPr>
            <p:extLst>
              <p:ext uri="{D42A27DB-BD31-4B8C-83A1-F6EECF244321}">
                <p14:modId xmlns:p14="http://schemas.microsoft.com/office/powerpoint/2010/main" val="3998821505"/>
              </p:ext>
            </p:extLst>
          </p:nvPr>
        </p:nvGraphicFramePr>
        <p:xfrm>
          <a:off x="9733023" y="1927393"/>
          <a:ext cx="1800165" cy="4451133"/>
        </p:xfrm>
        <a:graphic>
          <a:graphicData uri="http://schemas.openxmlformats.org/drawingml/2006/chart">
            <c:chart xmlns:c="http://schemas.openxmlformats.org/drawingml/2006/chart" xmlns:r="http://schemas.openxmlformats.org/officeDocument/2006/relationships" r:id="rId9"/>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Belangrijkste economische sectoren Putten</a:t>
            </a:r>
            <a:endParaRPr lang="nl-NL" dirty="0">
              <a:solidFill>
                <a:schemeClr val="bg1"/>
              </a:solidFill>
            </a:endParaRPr>
          </a:p>
        </p:txBody>
      </p:sp>
      <p:sp>
        <p:nvSpPr>
          <p:cNvPr id="38" name="Text Placeholder 3">
            <a:extLst>
              <a:ext uri="{FF2B5EF4-FFF2-40B4-BE49-F238E27FC236}">
                <a16:creationId xmlns:a16="http://schemas.microsoft.com/office/drawing/2014/main" id="{C523F22B-AFCE-4106-A0A7-62BC3232D7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nchor="b"/>
          <a:lstStyle/>
          <a:p>
            <a:pPr marL="0" indent="0">
              <a:buNone/>
            </a:pPr>
            <a:r>
              <a:rPr lang="nl-NL" dirty="0"/>
              <a:t>1   Zelfstandigen zijn hierin niet meegenomen. Wanneer data van een sector onbekend is wordt deze niet weergegeven. </a:t>
            </a:r>
            <a:br>
              <a:rPr lang="nl-NL" dirty="0"/>
            </a:br>
            <a:r>
              <a:rPr lang="nl-NL" dirty="0"/>
              <a:t>Bron: </a:t>
            </a:r>
            <a:r>
              <a:rPr lang="nl-NL" dirty="0">
                <a:hlinkClick r:id="rId10"/>
              </a:rPr>
              <a:t>CBS </a:t>
            </a:r>
            <a:r>
              <a:rPr lang="nl-NL" dirty="0"/>
              <a:t>Sectoren; it’s public analyse</a:t>
            </a:r>
          </a:p>
        </p:txBody>
      </p:sp>
      <p:sp>
        <p:nvSpPr>
          <p:cNvPr id="36" name="Rectangle 35">
            <a:extLst>
              <a:ext uri="{FF2B5EF4-FFF2-40B4-BE49-F238E27FC236}">
                <a16:creationId xmlns:a16="http://schemas.microsoft.com/office/drawing/2014/main" id="{ED607FE1-C78E-4C84-B8B0-1E2E1D48440E}"/>
              </a:ext>
            </a:extLst>
          </p:cNvPr>
          <p:cNvSpPr/>
          <p:nvPr/>
        </p:nvSpPr>
        <p:spPr>
          <a:xfrm>
            <a:off x="1786329" y="3186423"/>
            <a:ext cx="2317461" cy="36153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Sterkst groeiende sector </a:t>
            </a:r>
            <a:r>
              <a:rPr lang="nl-NL" sz="1050" b="1" dirty="0">
                <a:solidFill>
                  <a:schemeClr val="tx1"/>
                </a:solidFill>
              </a:rPr>
              <a:t>in absoluut aantal banen </a:t>
            </a: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in 2015-2020</a:t>
            </a:r>
          </a:p>
        </p:txBody>
      </p:sp>
      <p:sp>
        <p:nvSpPr>
          <p:cNvPr id="34" name="Getal 1">
            <a:extLst>
              <a:ext uri="{FF2B5EF4-FFF2-40B4-BE49-F238E27FC236}">
                <a16:creationId xmlns:a16="http://schemas.microsoft.com/office/drawing/2014/main" id="{05BC21D1-DA2F-4702-8A0B-8D37E832A7FA}"/>
              </a:ext>
            </a:extLst>
          </p:cNvPr>
          <p:cNvSpPr txBox="1">
            <a:spLocks/>
          </p:cNvSpPr>
          <p:nvPr/>
        </p:nvSpPr>
        <p:spPr>
          <a:xfrm>
            <a:off x="1788206" y="1683814"/>
            <a:ext cx="2315584" cy="15855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Grootste sector</a:t>
            </a:r>
            <a:br>
              <a:rPr lang="nl-NL" sz="3600" dirty="0">
                <a:solidFill>
                  <a:srgbClr val="22777B"/>
                </a:solidFill>
              </a:rPr>
            </a:br>
            <a:endParaRPr lang="nl-NL" sz="1800" dirty="0">
              <a:solidFill>
                <a:srgbClr val="EC6224"/>
              </a:solidFill>
            </a:endParaRPr>
          </a:p>
        </p:txBody>
      </p:sp>
      <p:sp>
        <p:nvSpPr>
          <p:cNvPr id="35" name="Getal 1">
            <a:extLst>
              <a:ext uri="{FF2B5EF4-FFF2-40B4-BE49-F238E27FC236}">
                <a16:creationId xmlns:a16="http://schemas.microsoft.com/office/drawing/2014/main" id="{5A8B7B8E-0EEA-4DC8-90B1-7F9D3296F89A}"/>
              </a:ext>
            </a:extLst>
          </p:cNvPr>
          <p:cNvSpPr txBox="1">
            <a:spLocks/>
          </p:cNvSpPr>
          <p:nvPr/>
        </p:nvSpPr>
        <p:spPr>
          <a:xfrm>
            <a:off x="1786329" y="5095977"/>
            <a:ext cx="2317461" cy="30340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Sterkst oververtegenwoordigde sector t.o.v. Nederlands gemiddelde</a:t>
            </a:r>
            <a:br>
              <a:rPr lang="nl-NL" sz="1050" dirty="0">
                <a:solidFill>
                  <a:schemeClr val="tx1">
                    <a:lumMod val="65000"/>
                    <a:lumOff val="35000"/>
                  </a:schemeClr>
                </a:solidFill>
              </a:rPr>
            </a:br>
            <a:endParaRPr lang="nl-NL" sz="2000" dirty="0">
              <a:solidFill>
                <a:srgbClr val="EC6224"/>
              </a:solidFill>
            </a:endParaRPr>
          </a:p>
        </p:txBody>
      </p:sp>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73563" y="1448250"/>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ea typeface="Cambria" panose="02040503050406030204" pitchFamily="18" charset="0"/>
              </a:rPr>
              <a:t>Aantal banen per sector</a:t>
            </a:r>
            <a:r>
              <a:rPr lang="nl-NL" sz="1200" baseline="30000" dirty="0">
                <a:ea typeface="Cambria" panose="02040503050406030204" pitchFamily="18" charset="0"/>
              </a:rPr>
              <a:t>[1]</a:t>
            </a:r>
            <a:r>
              <a:rPr lang="nl-NL" sz="1200" dirty="0">
                <a:ea typeface="Cambria" panose="02040503050406030204" pitchFamily="18" charset="0"/>
              </a:rPr>
              <a:t>(x1000); Dec 2019 </a:t>
            </a:r>
          </a:p>
        </p:txBody>
      </p:sp>
      <p:sp>
        <p:nvSpPr>
          <p:cNvPr id="59" name="TextBox 58">
            <a:extLst>
              <a:ext uri="{FF2B5EF4-FFF2-40B4-BE49-F238E27FC236}">
                <a16:creationId xmlns:a16="http://schemas.microsoft.com/office/drawing/2014/main" id="{9D8B5259-2937-4975-88F5-D161FC62ACE5}"/>
              </a:ext>
            </a:extLst>
          </p:cNvPr>
          <p:cNvSpPr txBox="1"/>
          <p:nvPr/>
        </p:nvSpPr>
        <p:spPr>
          <a:xfrm>
            <a:off x="8171107" y="1697512"/>
            <a:ext cx="1589269" cy="237757"/>
          </a:xfrm>
          <a:prstGeom prst="rect">
            <a:avLst/>
          </a:prstGeom>
          <a:noFill/>
        </p:spPr>
        <p:txBody>
          <a:bodyPr wrap="square">
            <a:spAutoFit/>
          </a:bodyPr>
          <a:lstStyle/>
          <a:p>
            <a:pPr marL="0" indent="0">
              <a:buNone/>
            </a:pPr>
            <a:r>
              <a:rPr lang="nl-NL" sz="1050" dirty="0">
                <a:ea typeface="Cambria" panose="02040503050406030204" pitchFamily="18" charset="0"/>
              </a:rPr>
              <a:t>Ontwikkeling t.o.v. 2014</a:t>
            </a:r>
            <a:endParaRPr lang="nl-NL" sz="1050" dirty="0"/>
          </a:p>
        </p:txBody>
      </p:sp>
      <p:sp>
        <p:nvSpPr>
          <p:cNvPr id="60" name="TextBox 59">
            <a:extLst>
              <a:ext uri="{FF2B5EF4-FFF2-40B4-BE49-F238E27FC236}">
                <a16:creationId xmlns:a16="http://schemas.microsoft.com/office/drawing/2014/main" id="{B2913738-A2F2-469A-818D-D5292D3C219E}"/>
              </a:ext>
            </a:extLst>
          </p:cNvPr>
          <p:cNvSpPr txBox="1"/>
          <p:nvPr/>
        </p:nvSpPr>
        <p:spPr>
          <a:xfrm>
            <a:off x="10058649" y="1697512"/>
            <a:ext cx="1086581" cy="237757"/>
          </a:xfrm>
          <a:prstGeom prst="rect">
            <a:avLst/>
          </a:prstGeom>
          <a:noFill/>
        </p:spPr>
        <p:txBody>
          <a:bodyPr wrap="square">
            <a:spAutoFit/>
          </a:bodyPr>
          <a:lstStyle/>
          <a:p>
            <a:pPr marL="0" indent="0">
              <a:buNone/>
            </a:pPr>
            <a:r>
              <a:rPr lang="nl-NL" sz="1050" dirty="0">
                <a:ea typeface="Cambria" panose="02040503050406030204" pitchFamily="18" charset="0"/>
              </a:rPr>
              <a:t>Vergelijking NL</a:t>
            </a:r>
            <a:endParaRPr lang="nl-NL" sz="1050" dirty="0"/>
          </a:p>
        </p:txBody>
      </p:sp>
      <p:sp>
        <p:nvSpPr>
          <p:cNvPr id="61" name="TextBox 60">
            <a:extLst>
              <a:ext uri="{FF2B5EF4-FFF2-40B4-BE49-F238E27FC236}">
                <a16:creationId xmlns:a16="http://schemas.microsoft.com/office/drawing/2014/main" id="{F73508FB-EAE5-40F0-8652-B1E98973B138}"/>
              </a:ext>
            </a:extLst>
          </p:cNvPr>
          <p:cNvSpPr txBox="1"/>
          <p:nvPr/>
        </p:nvSpPr>
        <p:spPr>
          <a:xfrm>
            <a:off x="5891668" y="1697512"/>
            <a:ext cx="1086581" cy="244682"/>
          </a:xfrm>
          <a:prstGeom prst="rect">
            <a:avLst/>
          </a:prstGeom>
          <a:noFill/>
        </p:spPr>
        <p:txBody>
          <a:bodyPr wrap="square">
            <a:spAutoFit/>
          </a:bodyPr>
          <a:lstStyle/>
          <a:p>
            <a:pPr marL="0" indent="0">
              <a:buNone/>
            </a:pPr>
            <a:r>
              <a:rPr lang="nl-NL" sz="1050" dirty="0">
                <a:ea typeface="Cambria" panose="02040503050406030204" pitchFamily="18" charset="0"/>
              </a:rPr>
              <a:t>Aantal banen</a:t>
            </a:r>
            <a:endParaRPr lang="nl-NL" sz="1050" dirty="0"/>
          </a:p>
        </p:txBody>
      </p:sp>
      <p:pic>
        <p:nvPicPr>
          <p:cNvPr id="48" name="Graphic 47">
            <a:extLst>
              <a:ext uri="{FF2B5EF4-FFF2-40B4-BE49-F238E27FC236}">
                <a16:creationId xmlns:a16="http://schemas.microsoft.com/office/drawing/2014/main" id="{9529BC20-29B6-4DFF-8B0C-DD7A7328883F}"/>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344285" y="5465303"/>
            <a:ext cx="344950" cy="366360"/>
          </a:xfrm>
          <a:prstGeom prst="rect">
            <a:avLst/>
          </a:prstGeom>
        </p:spPr>
      </p:pic>
      <p:grpSp>
        <p:nvGrpSpPr>
          <p:cNvPr id="13" name="Graphic 11" descr="Upstairs with solid fill">
            <a:extLst>
              <a:ext uri="{FF2B5EF4-FFF2-40B4-BE49-F238E27FC236}">
                <a16:creationId xmlns:a16="http://schemas.microsoft.com/office/drawing/2014/main" id="{81C072F7-E09E-43A1-9719-52C4A0A905E4}"/>
              </a:ext>
            </a:extLst>
          </p:cNvPr>
          <p:cNvGrpSpPr/>
          <p:nvPr/>
        </p:nvGrpSpPr>
        <p:grpSpPr>
          <a:xfrm>
            <a:off x="1310918" y="3792408"/>
            <a:ext cx="363172" cy="325142"/>
            <a:chOff x="98337" y="3640615"/>
            <a:chExt cx="482625" cy="432087"/>
          </a:xfrm>
        </p:grpSpPr>
        <p:sp>
          <p:nvSpPr>
            <p:cNvPr id="14" name="Freeform: Shape 13">
              <a:extLst>
                <a:ext uri="{FF2B5EF4-FFF2-40B4-BE49-F238E27FC236}">
                  <a16:creationId xmlns:a16="http://schemas.microsoft.com/office/drawing/2014/main" id="{639D21E3-5BEE-4F0C-8F8B-685BDB794D93}"/>
                </a:ext>
              </a:extLst>
            </p:cNvPr>
            <p:cNvSpPr/>
            <p:nvPr/>
          </p:nvSpPr>
          <p:spPr>
            <a:xfrm>
              <a:off x="142679" y="3640615"/>
              <a:ext cx="173998" cy="173998"/>
            </a:xfrm>
            <a:custGeom>
              <a:avLst/>
              <a:gdLst>
                <a:gd name="connsiteX0" fmla="*/ 68811 w 173998"/>
                <a:gd name="connsiteY0" fmla="*/ 0 h 173998"/>
                <a:gd name="connsiteX1" fmla="*/ 68811 w 173998"/>
                <a:gd name="connsiteY1" fmla="*/ 37125 h 173998"/>
                <a:gd name="connsiteX2" fmla="*/ 110627 w 173998"/>
                <a:gd name="connsiteY2" fmla="*/ 37125 h 173998"/>
                <a:gd name="connsiteX3" fmla="*/ 0 w 173998"/>
                <a:gd name="connsiteY3" fmla="*/ 147745 h 173998"/>
                <a:gd name="connsiteX4" fmla="*/ 26247 w 173998"/>
                <a:gd name="connsiteY4" fmla="*/ 173999 h 173998"/>
                <a:gd name="connsiteX5" fmla="*/ 136874 w 173998"/>
                <a:gd name="connsiteY5" fmla="*/ 63372 h 173998"/>
                <a:gd name="connsiteX6" fmla="*/ 136874 w 173998"/>
                <a:gd name="connsiteY6" fmla="*/ 105188 h 173998"/>
                <a:gd name="connsiteX7" fmla="*/ 173999 w 173998"/>
                <a:gd name="connsiteY7" fmla="*/ 105188 h 173998"/>
                <a:gd name="connsiteX8" fmla="*/ 173999 w 173998"/>
                <a:gd name="connsiteY8" fmla="*/ 0 h 173998"/>
                <a:gd name="connsiteX9" fmla="*/ 68811 w 173998"/>
                <a:gd name="connsiteY9" fmla="*/ 0 h 1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8" h="173998">
                  <a:moveTo>
                    <a:pt x="68811" y="0"/>
                  </a:moveTo>
                  <a:lnTo>
                    <a:pt x="68811" y="37125"/>
                  </a:lnTo>
                  <a:lnTo>
                    <a:pt x="110627" y="37125"/>
                  </a:lnTo>
                  <a:lnTo>
                    <a:pt x="0" y="147745"/>
                  </a:lnTo>
                  <a:lnTo>
                    <a:pt x="26247" y="173999"/>
                  </a:lnTo>
                  <a:lnTo>
                    <a:pt x="136874" y="63372"/>
                  </a:lnTo>
                  <a:lnTo>
                    <a:pt x="136874" y="105188"/>
                  </a:lnTo>
                  <a:lnTo>
                    <a:pt x="173999" y="105188"/>
                  </a:lnTo>
                  <a:lnTo>
                    <a:pt x="173999" y="0"/>
                  </a:lnTo>
                  <a:lnTo>
                    <a:pt x="68811" y="0"/>
                  </a:lnTo>
                  <a:close/>
                </a:path>
              </a:pathLst>
            </a:custGeom>
            <a:solidFill>
              <a:srgbClr val="EC6224"/>
            </a:solidFill>
            <a:ln w="6152" cap="flat">
              <a:noFill/>
              <a:prstDash val="solid"/>
              <a:miter/>
            </a:ln>
          </p:spPr>
          <p:txBody>
            <a:bodyPr rtlCol="0" anchor="ctr"/>
            <a:lstStyle/>
            <a:p>
              <a:endParaRPr lang="nl-NL"/>
            </a:p>
          </p:txBody>
        </p:sp>
        <p:sp>
          <p:nvSpPr>
            <p:cNvPr id="15" name="Freeform: Shape 14">
              <a:extLst>
                <a:ext uri="{FF2B5EF4-FFF2-40B4-BE49-F238E27FC236}">
                  <a16:creationId xmlns:a16="http://schemas.microsoft.com/office/drawing/2014/main" id="{89C55434-E16D-439D-ABA8-3C2A40CB19DC}"/>
                </a:ext>
              </a:extLst>
            </p:cNvPr>
            <p:cNvSpPr/>
            <p:nvPr/>
          </p:nvSpPr>
          <p:spPr>
            <a:xfrm>
              <a:off x="98337" y="3676702"/>
              <a:ext cx="482625" cy="396000"/>
            </a:xfrm>
            <a:custGeom>
              <a:avLst/>
              <a:gdLst>
                <a:gd name="connsiteX0" fmla="*/ 383626 w 482625"/>
                <a:gd name="connsiteY0" fmla="*/ 61875 h 396000"/>
                <a:gd name="connsiteX1" fmla="*/ 482626 w 482625"/>
                <a:gd name="connsiteY1" fmla="*/ 61875 h 396000"/>
                <a:gd name="connsiteX2" fmla="*/ 482626 w 482625"/>
                <a:gd name="connsiteY2" fmla="*/ 0 h 396000"/>
                <a:gd name="connsiteX3" fmla="*/ 321751 w 482625"/>
                <a:gd name="connsiteY3" fmla="*/ 0 h 396000"/>
                <a:gd name="connsiteX4" fmla="*/ 321751 w 482625"/>
                <a:gd name="connsiteY4" fmla="*/ 111375 h 396000"/>
                <a:gd name="connsiteX5" fmla="*/ 210375 w 482625"/>
                <a:gd name="connsiteY5" fmla="*/ 111375 h 396000"/>
                <a:gd name="connsiteX6" fmla="*/ 210375 w 482625"/>
                <a:gd name="connsiteY6" fmla="*/ 222750 h 396000"/>
                <a:gd name="connsiteX7" fmla="*/ 99000 w 482625"/>
                <a:gd name="connsiteY7" fmla="*/ 222750 h 396000"/>
                <a:gd name="connsiteX8" fmla="*/ 99000 w 482625"/>
                <a:gd name="connsiteY8" fmla="*/ 334126 h 396000"/>
                <a:gd name="connsiteX9" fmla="*/ 0 w 482625"/>
                <a:gd name="connsiteY9" fmla="*/ 334126 h 396000"/>
                <a:gd name="connsiteX10" fmla="*/ 0 w 482625"/>
                <a:gd name="connsiteY10" fmla="*/ 396001 h 396000"/>
                <a:gd name="connsiteX11" fmla="*/ 160875 w 482625"/>
                <a:gd name="connsiteY11" fmla="*/ 396001 h 396000"/>
                <a:gd name="connsiteX12" fmla="*/ 160875 w 482625"/>
                <a:gd name="connsiteY12" fmla="*/ 284625 h 396000"/>
                <a:gd name="connsiteX13" fmla="*/ 272250 w 482625"/>
                <a:gd name="connsiteY13" fmla="*/ 284625 h 396000"/>
                <a:gd name="connsiteX14" fmla="*/ 272250 w 482625"/>
                <a:gd name="connsiteY14" fmla="*/ 173250 h 396000"/>
                <a:gd name="connsiteX15" fmla="*/ 383626 w 482625"/>
                <a:gd name="connsiteY15" fmla="*/ 173250 h 396000"/>
                <a:gd name="connsiteX16" fmla="*/ 383626 w 482625"/>
                <a:gd name="connsiteY16" fmla="*/ 61875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625" h="396000">
                  <a:moveTo>
                    <a:pt x="383626" y="61875"/>
                  </a:moveTo>
                  <a:lnTo>
                    <a:pt x="482626" y="61875"/>
                  </a:lnTo>
                  <a:lnTo>
                    <a:pt x="482626" y="0"/>
                  </a:lnTo>
                  <a:lnTo>
                    <a:pt x="321751" y="0"/>
                  </a:lnTo>
                  <a:lnTo>
                    <a:pt x="321751" y="111375"/>
                  </a:lnTo>
                  <a:lnTo>
                    <a:pt x="210375" y="111375"/>
                  </a:lnTo>
                  <a:lnTo>
                    <a:pt x="210375" y="222750"/>
                  </a:lnTo>
                  <a:lnTo>
                    <a:pt x="99000" y="222750"/>
                  </a:lnTo>
                  <a:lnTo>
                    <a:pt x="99000" y="334126"/>
                  </a:lnTo>
                  <a:lnTo>
                    <a:pt x="0" y="334126"/>
                  </a:lnTo>
                  <a:lnTo>
                    <a:pt x="0" y="396001"/>
                  </a:lnTo>
                  <a:lnTo>
                    <a:pt x="160875" y="396001"/>
                  </a:lnTo>
                  <a:lnTo>
                    <a:pt x="160875" y="284625"/>
                  </a:lnTo>
                  <a:lnTo>
                    <a:pt x="272250" y="284625"/>
                  </a:lnTo>
                  <a:lnTo>
                    <a:pt x="272250" y="173250"/>
                  </a:lnTo>
                  <a:lnTo>
                    <a:pt x="383626" y="173250"/>
                  </a:lnTo>
                  <a:lnTo>
                    <a:pt x="383626" y="61875"/>
                  </a:lnTo>
                  <a:close/>
                </a:path>
              </a:pathLst>
            </a:custGeom>
            <a:solidFill>
              <a:srgbClr val="EC6224"/>
            </a:solidFill>
            <a:ln w="6152" cap="flat">
              <a:noFill/>
              <a:prstDash val="solid"/>
              <a:miter/>
            </a:ln>
          </p:spPr>
          <p:txBody>
            <a:bodyPr rtlCol="0" anchor="ctr"/>
            <a:lstStyle/>
            <a:p>
              <a:endParaRPr lang="nl-NL"/>
            </a:p>
          </p:txBody>
        </p:sp>
      </p:grpSp>
      <p:grpSp>
        <p:nvGrpSpPr>
          <p:cNvPr id="40" name="Group 39">
            <a:extLst>
              <a:ext uri="{FF2B5EF4-FFF2-40B4-BE49-F238E27FC236}">
                <a16:creationId xmlns:a16="http://schemas.microsoft.com/office/drawing/2014/main" id="{4E8433DE-C44A-4DEB-A584-608CB53B4A10}"/>
              </a:ext>
            </a:extLst>
          </p:cNvPr>
          <p:cNvGrpSpPr/>
          <p:nvPr/>
        </p:nvGrpSpPr>
        <p:grpSpPr>
          <a:xfrm>
            <a:off x="1224369" y="2008638"/>
            <a:ext cx="535833" cy="342262"/>
            <a:chOff x="1167911" y="3648935"/>
            <a:chExt cx="535833" cy="342262"/>
          </a:xfrm>
        </p:grpSpPr>
        <p:pic>
          <p:nvPicPr>
            <p:cNvPr id="41" name="Graphic 40" descr="Briefcase with solid fill">
              <a:extLst>
                <a:ext uri="{FF2B5EF4-FFF2-40B4-BE49-F238E27FC236}">
                  <a16:creationId xmlns:a16="http://schemas.microsoft.com/office/drawing/2014/main" id="{7BB499E9-D410-4F2F-AF0C-633B4481B9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167911" y="3771900"/>
              <a:ext cx="195048" cy="195048"/>
            </a:xfrm>
            <a:prstGeom prst="rect">
              <a:avLst/>
            </a:prstGeom>
          </p:spPr>
        </p:pic>
        <p:pic>
          <p:nvPicPr>
            <p:cNvPr id="56" name="Graphic 55" descr="Briefcase with solid fill">
              <a:extLst>
                <a:ext uri="{FF2B5EF4-FFF2-40B4-BE49-F238E27FC236}">
                  <a16:creationId xmlns:a16="http://schemas.microsoft.com/office/drawing/2014/main" id="{98BAA2F8-F5C1-431D-A53D-20B3793C44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361482" y="3648935"/>
              <a:ext cx="342262" cy="342262"/>
            </a:xfrm>
            <a:prstGeom prst="rect">
              <a:avLst/>
            </a:prstGeom>
          </p:spPr>
        </p:pic>
      </p:grpSp>
    </p:spTree>
    <p:extLst>
      <p:ext uri="{BB962C8B-B14F-4D97-AF65-F5344CB8AC3E}">
        <p14:creationId xmlns:p14="http://schemas.microsoft.com/office/powerpoint/2010/main" val="33230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B4E634E-5834-4D93-B83F-C14C2E72B205}"/>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Text Placeholder 3">
            <a:extLst>
              <a:ext uri="{FF2B5EF4-FFF2-40B4-BE49-F238E27FC236}">
                <a16:creationId xmlns:a16="http://schemas.microsoft.com/office/drawing/2014/main" id="{ED571681-1F1D-49E7-9122-18470CBFB6D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3" name="Getal 1">
            <a:extLst>
              <a:ext uri="{FF2B5EF4-FFF2-40B4-BE49-F238E27FC236}">
                <a16:creationId xmlns:a16="http://schemas.microsoft.com/office/drawing/2014/main" id="{0720BBC0-EA13-4B5E-9BAA-84CF1F6DEA4F}"/>
              </a:ext>
            </a:extLst>
          </p:cNvPr>
          <p:cNvSpPr txBox="1">
            <a:spLocks/>
          </p:cNvSpPr>
          <p:nvPr/>
        </p:nvSpPr>
        <p:spPr>
          <a:xfrm>
            <a:off x="1774824" y="212340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€48.400</a:t>
            </a:r>
            <a:endParaRPr lang="nl-NL" dirty="0"/>
          </a:p>
        </p:txBody>
      </p:sp>
      <p:sp>
        <p:nvSpPr>
          <p:cNvPr id="28" name="text 1">
            <a:extLst>
              <a:ext uri="{FF2B5EF4-FFF2-40B4-BE49-F238E27FC236}">
                <a16:creationId xmlns:a16="http://schemas.microsoft.com/office/drawing/2014/main" id="{CC2487B1-767A-4BEA-AD10-106476D6D078}"/>
              </a:ext>
            </a:extLst>
          </p:cNvPr>
          <p:cNvSpPr txBox="1">
            <a:spLocks/>
          </p:cNvSpPr>
          <p:nvPr/>
        </p:nvSpPr>
        <p:spPr>
          <a:xfrm>
            <a:off x="1774823" y="2843110"/>
            <a:ext cx="1833817"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pPr algn="l"/>
            <a:r>
              <a:rPr lang="nl-NL" dirty="0">
                <a:solidFill>
                  <a:schemeClr val="tx1"/>
                </a:solidFill>
              </a:rPr>
              <a:t>Nederlands gemiddelde €43,000</a:t>
            </a:r>
          </a:p>
        </p:txBody>
      </p:sp>
      <p:sp>
        <p:nvSpPr>
          <p:cNvPr id="47" name="Getal 2">
            <a:extLst>
              <a:ext uri="{FF2B5EF4-FFF2-40B4-BE49-F238E27FC236}">
                <a16:creationId xmlns:a16="http://schemas.microsoft.com/office/drawing/2014/main" id="{2B924177-52F5-4815-B56E-3EC25E9C61CC}"/>
              </a:ext>
            </a:extLst>
          </p:cNvPr>
          <p:cNvSpPr txBox="1">
            <a:spLocks/>
          </p:cNvSpPr>
          <p:nvPr/>
        </p:nvSpPr>
        <p:spPr>
          <a:xfrm>
            <a:off x="1774824" y="474298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23%</a:t>
            </a:r>
            <a:endParaRPr lang="nl-NL" dirty="0"/>
          </a:p>
        </p:txBody>
      </p:sp>
      <p:sp>
        <p:nvSpPr>
          <p:cNvPr id="48" name="TextBox 2">
            <a:extLst>
              <a:ext uri="{FF2B5EF4-FFF2-40B4-BE49-F238E27FC236}">
                <a16:creationId xmlns:a16="http://schemas.microsoft.com/office/drawing/2014/main" id="{9809034F-A7A6-4775-BA2C-5CC944928C82}"/>
              </a:ext>
            </a:extLst>
          </p:cNvPr>
          <p:cNvSpPr txBox="1"/>
          <p:nvPr/>
        </p:nvSpPr>
        <p:spPr>
          <a:xfrm>
            <a:off x="1774825" y="5461850"/>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gemeente van Nederland met het hoogste gemiddeld besteedbaar inkomen</a:t>
            </a:r>
            <a:endParaRPr lang="nl-NL" sz="1050" b="1" i="0" u="none" strike="noStrike" kern="1200" baseline="0" dirty="0">
              <a:solidFill>
                <a:schemeClr val="tx1"/>
              </a:solidFill>
              <a:latin typeface="Corbel" panose="020B0503020204020204" pitchFamily="34" charset="0"/>
            </a:endParaRPr>
          </a:p>
        </p:txBody>
      </p:sp>
      <p:graphicFrame>
        <p:nvGraphicFramePr>
          <p:cNvPr id="53" name="Google Shape;1856;p19">
            <a:extLst>
              <a:ext uri="{FF2B5EF4-FFF2-40B4-BE49-F238E27FC236}">
                <a16:creationId xmlns:a16="http://schemas.microsoft.com/office/drawing/2014/main" id="{FE879056-3746-4484-817E-071F20B01689}"/>
              </a:ext>
            </a:extLst>
          </p:cNvPr>
          <p:cNvGraphicFramePr/>
          <p:nvPr>
            <p:extLst>
              <p:ext uri="{D42A27DB-BD31-4B8C-83A1-F6EECF244321}">
                <p14:modId xmlns:p14="http://schemas.microsoft.com/office/powerpoint/2010/main" val="3787407291"/>
              </p:ext>
            </p:extLst>
          </p:nvPr>
        </p:nvGraphicFramePr>
        <p:xfrm>
          <a:off x="4454019" y="2282919"/>
          <a:ext cx="2044496" cy="3984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3" name="Google Shape;1856;p19">
            <a:extLst>
              <a:ext uri="{FF2B5EF4-FFF2-40B4-BE49-F238E27FC236}">
                <a16:creationId xmlns:a16="http://schemas.microsoft.com/office/drawing/2014/main" id="{210CA2FB-B2BA-4E67-A486-DEF121CE13C4}"/>
              </a:ext>
            </a:extLst>
          </p:cNvPr>
          <p:cNvGraphicFramePr/>
          <p:nvPr>
            <p:extLst>
              <p:ext uri="{D42A27DB-BD31-4B8C-83A1-F6EECF244321}">
                <p14:modId xmlns:p14="http://schemas.microsoft.com/office/powerpoint/2010/main" val="843647902"/>
              </p:ext>
            </p:extLst>
          </p:nvPr>
        </p:nvGraphicFramePr>
        <p:xfrm>
          <a:off x="6937802" y="2195281"/>
          <a:ext cx="2044496" cy="14963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Google Shape;1856;p19">
            <a:extLst>
              <a:ext uri="{FF2B5EF4-FFF2-40B4-BE49-F238E27FC236}">
                <a16:creationId xmlns:a16="http://schemas.microsoft.com/office/drawing/2014/main" id="{CF453356-3F36-4ADB-9EED-60375E94C5B5}"/>
              </a:ext>
            </a:extLst>
          </p:cNvPr>
          <p:cNvGraphicFramePr/>
          <p:nvPr>
            <p:extLst>
              <p:ext uri="{D42A27DB-BD31-4B8C-83A1-F6EECF244321}">
                <p14:modId xmlns:p14="http://schemas.microsoft.com/office/powerpoint/2010/main" val="2508152576"/>
              </p:ext>
            </p:extLst>
          </p:nvPr>
        </p:nvGraphicFramePr>
        <p:xfrm>
          <a:off x="9527492" y="2205477"/>
          <a:ext cx="2012828" cy="1486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5" name="Google Shape;1856;p19">
            <a:extLst>
              <a:ext uri="{FF2B5EF4-FFF2-40B4-BE49-F238E27FC236}">
                <a16:creationId xmlns:a16="http://schemas.microsoft.com/office/drawing/2014/main" id="{B7C2767D-A617-462A-8554-A7AC15AF56AD}"/>
              </a:ext>
            </a:extLst>
          </p:cNvPr>
          <p:cNvGraphicFramePr/>
          <p:nvPr>
            <p:extLst>
              <p:ext uri="{D42A27DB-BD31-4B8C-83A1-F6EECF244321}">
                <p14:modId xmlns:p14="http://schemas.microsoft.com/office/powerpoint/2010/main" val="448241666"/>
              </p:ext>
            </p:extLst>
          </p:nvPr>
        </p:nvGraphicFramePr>
        <p:xfrm>
          <a:off x="6950600" y="4662719"/>
          <a:ext cx="2012828" cy="15896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1" name="Google Shape;1856;p19">
            <a:extLst>
              <a:ext uri="{FF2B5EF4-FFF2-40B4-BE49-F238E27FC236}">
                <a16:creationId xmlns:a16="http://schemas.microsoft.com/office/drawing/2014/main" id="{2F63A581-1A9B-4F1E-844B-EC97C376E312}"/>
              </a:ext>
            </a:extLst>
          </p:cNvPr>
          <p:cNvGraphicFramePr/>
          <p:nvPr>
            <p:extLst>
              <p:ext uri="{D42A27DB-BD31-4B8C-83A1-F6EECF244321}">
                <p14:modId xmlns:p14="http://schemas.microsoft.com/office/powerpoint/2010/main" val="1888350201"/>
              </p:ext>
            </p:extLst>
          </p:nvPr>
        </p:nvGraphicFramePr>
        <p:xfrm>
          <a:off x="9527492" y="4677959"/>
          <a:ext cx="2012828" cy="1581704"/>
        </p:xfrm>
        <a:graphic>
          <a:graphicData uri="http://schemas.openxmlformats.org/drawingml/2006/chart">
            <c:chart xmlns:c="http://schemas.openxmlformats.org/drawingml/2006/chart" xmlns:r="http://schemas.openxmlformats.org/officeDocument/2006/relationships" r:id="rId9"/>
          </a:graphicData>
        </a:graphic>
      </p:graphicFrame>
      <p:cxnSp>
        <p:nvCxnSpPr>
          <p:cNvPr id="75" name="Connector: Elbow 74">
            <a:extLst>
              <a:ext uri="{FF2B5EF4-FFF2-40B4-BE49-F238E27FC236}">
                <a16:creationId xmlns:a16="http://schemas.microsoft.com/office/drawing/2014/main" id="{9E9EA936-EDD2-4EB2-9452-EE8262ACB81F}"/>
              </a:ext>
            </a:extLst>
          </p:cNvPr>
          <p:cNvCxnSpPr>
            <a:cxnSpLocks/>
            <a:stCxn id="77" idx="0"/>
            <a:endCxn id="76" idx="0"/>
          </p:cNvCxnSpPr>
          <p:nvPr/>
        </p:nvCxnSpPr>
        <p:spPr>
          <a:xfrm rot="5400000" flipH="1" flipV="1">
            <a:off x="7920288"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1324A2CA-D054-4AD7-BDEB-9D5C9B703B0B}"/>
              </a:ext>
            </a:extLst>
          </p:cNvPr>
          <p:cNvCxnSpPr>
            <a:cxnSpLocks/>
            <a:stCxn id="65" idx="0"/>
            <a:endCxn id="64" idx="0"/>
          </p:cNvCxnSpPr>
          <p:nvPr/>
        </p:nvCxnSpPr>
        <p:spPr>
          <a:xfrm rot="5400000" flipH="1" flipV="1">
            <a:off x="10519412" y="1480959"/>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Connector: Elbow 187">
            <a:extLst>
              <a:ext uri="{FF2B5EF4-FFF2-40B4-BE49-F238E27FC236}">
                <a16:creationId xmlns:a16="http://schemas.microsoft.com/office/drawing/2014/main" id="{79054CDE-0F30-4A49-8833-F2EE94CD29BA}"/>
              </a:ext>
            </a:extLst>
          </p:cNvPr>
          <p:cNvCxnSpPr>
            <a:cxnSpLocks/>
            <a:stCxn id="190" idx="0"/>
            <a:endCxn id="189" idx="0"/>
          </p:cNvCxnSpPr>
          <p:nvPr/>
        </p:nvCxnSpPr>
        <p:spPr>
          <a:xfrm rot="5400000" flipH="1" flipV="1">
            <a:off x="10519412"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8C608D25-9F7F-4F3B-BE43-715E007D8612}"/>
              </a:ext>
            </a:extLst>
          </p:cNvPr>
          <p:cNvCxnSpPr>
            <a:cxnSpLocks/>
            <a:stCxn id="89" idx="0"/>
            <a:endCxn id="88" idx="0"/>
          </p:cNvCxnSpPr>
          <p:nvPr/>
        </p:nvCxnSpPr>
        <p:spPr>
          <a:xfrm rot="5400000" flipH="1" flipV="1">
            <a:off x="7922396"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F2E3ED49-66AB-4295-ACD1-DB100F47F971}"/>
              </a:ext>
            </a:extLst>
          </p:cNvPr>
          <p:cNvCxnSpPr>
            <a:cxnSpLocks/>
            <a:stCxn id="59" idx="0"/>
            <a:endCxn id="58" idx="0"/>
          </p:cNvCxnSpPr>
          <p:nvPr/>
        </p:nvCxnSpPr>
        <p:spPr>
          <a:xfrm rot="5400000" flipH="1" flipV="1">
            <a:off x="5451267"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9A1B58C-6DE9-4E41-8ED6-FFAAF0EC1CE4}"/>
              </a:ext>
            </a:extLst>
          </p:cNvPr>
          <p:cNvSpPr txBox="1"/>
          <p:nvPr/>
        </p:nvSpPr>
        <p:spPr>
          <a:xfrm>
            <a:off x="5142423"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+5,6%</a:t>
            </a:r>
            <a:endParaRPr lang="nl-NL" sz="1200" b="1" dirty="0"/>
          </a:p>
        </p:txBody>
      </p:sp>
      <p:sp>
        <p:nvSpPr>
          <p:cNvPr id="78" name="TextBox 77">
            <a:extLst>
              <a:ext uri="{FF2B5EF4-FFF2-40B4-BE49-F238E27FC236}">
                <a16:creationId xmlns:a16="http://schemas.microsoft.com/office/drawing/2014/main" id="{A6FF8475-7E5D-4C10-BD23-A99992F3A852}"/>
              </a:ext>
            </a:extLst>
          </p:cNvPr>
          <p:cNvSpPr txBox="1"/>
          <p:nvPr/>
        </p:nvSpPr>
        <p:spPr>
          <a:xfrm>
            <a:off x="7611444"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-3,1%</a:t>
            </a:r>
            <a:endParaRPr lang="nl-NL" sz="1200" b="1" dirty="0"/>
          </a:p>
        </p:txBody>
      </p:sp>
      <p:sp>
        <p:nvSpPr>
          <p:cNvPr id="66" name="TextBox 65">
            <a:extLst>
              <a:ext uri="{FF2B5EF4-FFF2-40B4-BE49-F238E27FC236}">
                <a16:creationId xmlns:a16="http://schemas.microsoft.com/office/drawing/2014/main" id="{838BE375-A22B-4A04-9C9F-B1455FEE6D66}"/>
              </a:ext>
            </a:extLst>
          </p:cNvPr>
          <p:cNvSpPr txBox="1"/>
          <p:nvPr/>
        </p:nvSpPr>
        <p:spPr>
          <a:xfrm>
            <a:off x="10228255" y="1937240"/>
            <a:ext cx="620044"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+1,5%</a:t>
            </a:r>
            <a:endParaRPr lang="nl-NL" sz="1200" b="1" dirty="0"/>
          </a:p>
        </p:txBody>
      </p:sp>
      <p:sp>
        <p:nvSpPr>
          <p:cNvPr id="90" name="TextBox 89">
            <a:extLst>
              <a:ext uri="{FF2B5EF4-FFF2-40B4-BE49-F238E27FC236}">
                <a16:creationId xmlns:a16="http://schemas.microsoft.com/office/drawing/2014/main" id="{93346805-8800-40E2-B14B-AEB07CB246EF}"/>
              </a:ext>
            </a:extLst>
          </p:cNvPr>
          <p:cNvSpPr txBox="1"/>
          <p:nvPr/>
        </p:nvSpPr>
        <p:spPr>
          <a:xfrm>
            <a:off x="7631239"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-0,1%</a:t>
            </a:r>
            <a:endParaRPr lang="nl-NL" sz="1200" b="1" dirty="0"/>
          </a:p>
        </p:txBody>
      </p:sp>
      <p:sp>
        <p:nvSpPr>
          <p:cNvPr id="191" name="TextBox 190">
            <a:extLst>
              <a:ext uri="{FF2B5EF4-FFF2-40B4-BE49-F238E27FC236}">
                <a16:creationId xmlns:a16="http://schemas.microsoft.com/office/drawing/2014/main" id="{8B8A0354-4746-438C-8327-A9EA24FB39C0}"/>
              </a:ext>
            </a:extLst>
          </p:cNvPr>
          <p:cNvSpPr txBox="1"/>
          <p:nvPr/>
        </p:nvSpPr>
        <p:spPr>
          <a:xfrm>
            <a:off x="10228255"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a:t>
            </a:r>
            <a:endParaRPr lang="nl-NL" sz="1200" b="1" dirty="0"/>
          </a:p>
        </p:txBody>
      </p:sp>
      <p:sp>
        <p:nvSpPr>
          <p:cNvPr id="46" name="TextBox 45">
            <a:extLst>
              <a:ext uri="{FF2B5EF4-FFF2-40B4-BE49-F238E27FC236}">
                <a16:creationId xmlns:a16="http://schemas.microsoft.com/office/drawing/2014/main" id="{C4B6FE78-7436-48D9-8FCB-4ABF9297C8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Daarmee behoort Putten tot de </a:t>
            </a:r>
            <a:endParaRPr lang="nl-NL" sz="1050" b="1" i="0" u="none" strike="noStrike" kern="1200" baseline="0" dirty="0">
              <a:solidFill>
                <a:schemeClr val="tx1"/>
              </a:solidFill>
              <a:latin typeface="Corbel" panose="020B0503020204020204" pitchFamily="34" charset="0"/>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165836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52" name="think-cell Slide" r:id="rId10" imgW="425" imgH="424" progId="TCLayout.ActiveDocument.1">
                  <p:embed/>
                </p:oleObj>
              </mc:Choice>
              <mc:Fallback>
                <p:oleObj name="think-cell Slide" r:id="rId10"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Bron van inkomen van inwoners Putten</a:t>
            </a:r>
            <a:endParaRPr lang="nl-NL" dirty="0">
              <a:solidFill>
                <a:schemeClr val="bg1"/>
              </a:solidFill>
            </a:endParaRPr>
          </a:p>
        </p:txBody>
      </p:sp>
      <p:sp>
        <p:nvSpPr>
          <p:cNvPr id="38" name="TextBox 37">
            <a:extLst>
              <a:ext uri="{FF2B5EF4-FFF2-40B4-BE49-F238E27FC236}">
                <a16:creationId xmlns:a16="http://schemas.microsoft.com/office/drawing/2014/main" id="{696125AD-C5E7-4A37-91C8-1DFC147FDEA1}"/>
              </a:ext>
            </a:extLst>
          </p:cNvPr>
          <p:cNvSpPr txBox="1"/>
          <p:nvPr/>
        </p:nvSpPr>
        <p:spPr>
          <a:xfrm>
            <a:off x="1774825" y="1931748"/>
            <a:ext cx="2330896" cy="372240"/>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Gemiddeld besteedbaar inkomen</a:t>
            </a:r>
            <a:r>
              <a:rPr lang="nl-NL" sz="1050" b="1" i="0" u="none" strike="noStrike" kern="1200" baseline="30000" dirty="0">
                <a:latin typeface="Corbel" panose="020B0503020204020204" pitchFamily="34" charset="0"/>
              </a:rPr>
              <a:t>1</a:t>
            </a:r>
            <a:r>
              <a:rPr lang="nl-NL" sz="1050" b="1" i="0" u="none" strike="noStrike" kern="1200" dirty="0">
                <a:latin typeface="Corbel" panose="020B0503020204020204" pitchFamily="34" charset="0"/>
              </a:rPr>
              <a:t>, 2018</a:t>
            </a:r>
            <a:endParaRPr lang="nl-NL" sz="1050" b="1" i="0" u="none" strike="noStrike" kern="1200" baseline="0" dirty="0">
              <a:latin typeface="Corbel" panose="020B0503020204020204" pitchFamily="34" charset="0"/>
            </a:endParaRPr>
          </a:p>
        </p:txBody>
      </p:sp>
      <p:pic>
        <p:nvPicPr>
          <p:cNvPr id="45" name="Graphic 44" descr="Coins outline">
            <a:extLst>
              <a:ext uri="{FF2B5EF4-FFF2-40B4-BE49-F238E27FC236}">
                <a16:creationId xmlns:a16="http://schemas.microsoft.com/office/drawing/2014/main" id="{05DD2890-9779-49C3-94C7-4E290D7578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0916" y="2313362"/>
            <a:ext cx="424436" cy="424436"/>
          </a:xfrm>
          <a:prstGeom prst="rect">
            <a:avLst/>
          </a:prstGeom>
        </p:spPr>
      </p:pic>
      <p:sp>
        <p:nvSpPr>
          <p:cNvPr id="56" name="Text Placeholder 3">
            <a:extLst>
              <a:ext uri="{FF2B5EF4-FFF2-40B4-BE49-F238E27FC236}">
                <a16:creationId xmlns:a16="http://schemas.microsoft.com/office/drawing/2014/main" id="{EA326E08-110C-44FB-A00C-BB652BEF238A}"/>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76" name="Rectangle 75">
            <a:extLst>
              <a:ext uri="{FF2B5EF4-FFF2-40B4-BE49-F238E27FC236}">
                <a16:creationId xmlns:a16="http://schemas.microsoft.com/office/drawing/2014/main" id="{5D837A91-4D64-4E63-90C6-D6D7F8821A62}"/>
              </a:ext>
            </a:extLst>
          </p:cNvPr>
          <p:cNvSpPr/>
          <p:nvPr/>
        </p:nvSpPr>
        <p:spPr>
          <a:xfrm>
            <a:off x="8392447"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7" name="Rectangle 76">
            <a:extLst>
              <a:ext uri="{FF2B5EF4-FFF2-40B4-BE49-F238E27FC236}">
                <a16:creationId xmlns:a16="http://schemas.microsoft.com/office/drawing/2014/main" id="{17FBE323-F5ED-44F5-9ED3-968042FC230F}"/>
              </a:ext>
            </a:extLst>
          </p:cNvPr>
          <p:cNvSpPr/>
          <p:nvPr/>
        </p:nvSpPr>
        <p:spPr>
          <a:xfrm>
            <a:off x="7022492"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8" name="Rectangle 87">
            <a:extLst>
              <a:ext uri="{FF2B5EF4-FFF2-40B4-BE49-F238E27FC236}">
                <a16:creationId xmlns:a16="http://schemas.microsoft.com/office/drawing/2014/main" id="{C590EA8E-E065-485C-8056-CC23D401C5B1}"/>
              </a:ext>
            </a:extLst>
          </p:cNvPr>
          <p:cNvSpPr/>
          <p:nvPr/>
        </p:nvSpPr>
        <p:spPr>
          <a:xfrm>
            <a:off x="8394555"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9" name="Rectangle 88">
            <a:extLst>
              <a:ext uri="{FF2B5EF4-FFF2-40B4-BE49-F238E27FC236}">
                <a16:creationId xmlns:a16="http://schemas.microsoft.com/office/drawing/2014/main" id="{B9FE3F81-4A50-48C2-9F0B-BC2FC0E53E0F}"/>
              </a:ext>
            </a:extLst>
          </p:cNvPr>
          <p:cNvSpPr/>
          <p:nvPr/>
        </p:nvSpPr>
        <p:spPr>
          <a:xfrm>
            <a:off x="7024600"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16080D59-51DB-4072-A375-38AF44901498}"/>
              </a:ext>
            </a:extLst>
          </p:cNvPr>
          <p:cNvSpPr/>
          <p:nvPr/>
        </p:nvSpPr>
        <p:spPr>
          <a:xfrm>
            <a:off x="5923426"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9" name="Rectangle 58">
            <a:extLst>
              <a:ext uri="{FF2B5EF4-FFF2-40B4-BE49-F238E27FC236}">
                <a16:creationId xmlns:a16="http://schemas.microsoft.com/office/drawing/2014/main" id="{7951C392-7095-48D7-A88D-CDED2F1E3089}"/>
              </a:ext>
            </a:extLst>
          </p:cNvPr>
          <p:cNvSpPr/>
          <p:nvPr/>
        </p:nvSpPr>
        <p:spPr>
          <a:xfrm>
            <a:off x="4553471"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4" name="Rectangle 63">
            <a:extLst>
              <a:ext uri="{FF2B5EF4-FFF2-40B4-BE49-F238E27FC236}">
                <a16:creationId xmlns:a16="http://schemas.microsoft.com/office/drawing/2014/main" id="{FEEB30E0-9587-4890-8D3A-EF4865C30EE1}"/>
              </a:ext>
            </a:extLst>
          </p:cNvPr>
          <p:cNvSpPr/>
          <p:nvPr/>
        </p:nvSpPr>
        <p:spPr>
          <a:xfrm>
            <a:off x="10991571" y="2171016"/>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5" name="Rectangle 64">
            <a:extLst>
              <a:ext uri="{FF2B5EF4-FFF2-40B4-BE49-F238E27FC236}">
                <a16:creationId xmlns:a16="http://schemas.microsoft.com/office/drawing/2014/main" id="{DCCE5B38-FA92-4F97-8E1A-25F26915A488}"/>
              </a:ext>
            </a:extLst>
          </p:cNvPr>
          <p:cNvSpPr/>
          <p:nvPr/>
        </p:nvSpPr>
        <p:spPr>
          <a:xfrm>
            <a:off x="9621616" y="2180431"/>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9" name="Rectangle 188">
            <a:extLst>
              <a:ext uri="{FF2B5EF4-FFF2-40B4-BE49-F238E27FC236}">
                <a16:creationId xmlns:a16="http://schemas.microsoft.com/office/drawing/2014/main" id="{D127ADB2-A5DE-4846-8265-13B8653FF073}"/>
              </a:ext>
            </a:extLst>
          </p:cNvPr>
          <p:cNvSpPr/>
          <p:nvPr/>
        </p:nvSpPr>
        <p:spPr>
          <a:xfrm>
            <a:off x="10991571"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90" name="Rectangle 189">
            <a:extLst>
              <a:ext uri="{FF2B5EF4-FFF2-40B4-BE49-F238E27FC236}">
                <a16:creationId xmlns:a16="http://schemas.microsoft.com/office/drawing/2014/main" id="{715D213A-87A4-4D43-AE27-709ADA430A79}"/>
              </a:ext>
            </a:extLst>
          </p:cNvPr>
          <p:cNvSpPr/>
          <p:nvPr/>
        </p:nvSpPr>
        <p:spPr>
          <a:xfrm>
            <a:off x="9621616"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0" name="Rectangle 79">
            <a:extLst>
              <a:ext uri="{FF2B5EF4-FFF2-40B4-BE49-F238E27FC236}">
                <a16:creationId xmlns:a16="http://schemas.microsoft.com/office/drawing/2014/main" id="{9EB366D8-EF4D-4D15-9D0A-2B3D1F71E11B}"/>
              </a:ext>
            </a:extLst>
          </p:cNvPr>
          <p:cNvSpPr/>
          <p:nvPr/>
        </p:nvSpPr>
        <p:spPr>
          <a:xfrm>
            <a:off x="6723289" y="1453604"/>
            <a:ext cx="2623318" cy="503784"/>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Werkloosheidspercentage</a:t>
            </a:r>
            <a:r>
              <a:rPr lang="nl-NL" sz="1200" b="1" baseline="30000" dirty="0">
                <a:ea typeface="Cambria" panose="02040503050406030204" pitchFamily="18" charset="0"/>
              </a:rPr>
              <a:t>2</a:t>
            </a:r>
            <a:br>
              <a:rPr lang="nl-NL" sz="1200" b="1" baseline="30000" dirty="0">
                <a:ea typeface="Cambria" panose="02040503050406030204" pitchFamily="18" charset="0"/>
              </a:rPr>
            </a:br>
            <a:r>
              <a:rPr lang="nl-NL" sz="1050" dirty="0">
                <a:ea typeface="Cambria" panose="02040503050406030204" pitchFamily="18" charset="0"/>
              </a:rPr>
              <a:t>% beroepsbevolking</a:t>
            </a:r>
          </a:p>
        </p:txBody>
      </p:sp>
      <p:sp>
        <p:nvSpPr>
          <p:cNvPr id="81" name="Rectangle 80">
            <a:extLst>
              <a:ext uri="{FF2B5EF4-FFF2-40B4-BE49-F238E27FC236}">
                <a16:creationId xmlns:a16="http://schemas.microsoft.com/office/drawing/2014/main" id="{1691B3ED-7757-429E-9E50-AF9E487520B7}"/>
              </a:ext>
            </a:extLst>
          </p:cNvPr>
          <p:cNvSpPr/>
          <p:nvPr/>
        </p:nvSpPr>
        <p:spPr>
          <a:xfrm>
            <a:off x="6723289" y="3959444"/>
            <a:ext cx="2026952" cy="318524"/>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Arbeidsongeschikt</a:t>
            </a:r>
            <a:r>
              <a:rPr lang="nl-NL" sz="1200" b="1" baseline="30000" dirty="0">
                <a:ea typeface="Cambria" panose="02040503050406030204" pitchFamily="18" charset="0"/>
              </a:rPr>
              <a:t>3</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2" name="Rectangle 81">
            <a:extLst>
              <a:ext uri="{FF2B5EF4-FFF2-40B4-BE49-F238E27FC236}">
                <a16:creationId xmlns:a16="http://schemas.microsoft.com/office/drawing/2014/main" id="{8FCE9BE3-2986-4C24-BAA8-9D3E1CCFE2AD}"/>
              </a:ext>
            </a:extLst>
          </p:cNvPr>
          <p:cNvSpPr/>
          <p:nvPr/>
        </p:nvSpPr>
        <p:spPr>
          <a:xfrm>
            <a:off x="9465213" y="3959444"/>
            <a:ext cx="2283034" cy="347338"/>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Bijstandsgerelateerd</a:t>
            </a:r>
            <a:r>
              <a:rPr lang="nl-NL" sz="1200" b="1" baseline="30000" dirty="0">
                <a:ea typeface="Cambria" panose="02040503050406030204" pitchFamily="18" charset="0"/>
              </a:rPr>
              <a:t>4</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3" name="Rectangle 82">
            <a:extLst>
              <a:ext uri="{FF2B5EF4-FFF2-40B4-BE49-F238E27FC236}">
                <a16:creationId xmlns:a16="http://schemas.microsoft.com/office/drawing/2014/main" id="{8E81DCBF-F42A-4514-9F63-E7EA430C08F9}"/>
              </a:ext>
            </a:extLst>
          </p:cNvPr>
          <p:cNvSpPr/>
          <p:nvPr/>
        </p:nvSpPr>
        <p:spPr>
          <a:xfrm>
            <a:off x="9465213" y="1451964"/>
            <a:ext cx="2026952" cy="505423"/>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AOW</a:t>
            </a:r>
            <a:br>
              <a:rPr lang="nl-NL" sz="1200" b="1" dirty="0">
                <a:ea typeface="Cambria" panose="02040503050406030204" pitchFamily="18" charset="0"/>
              </a:rPr>
            </a:br>
            <a:r>
              <a:rPr lang="nl-NL" sz="1050" dirty="0">
                <a:ea typeface="Cambria" panose="02040503050406030204" pitchFamily="18" charset="0"/>
              </a:rPr>
              <a:t>% bevolking</a:t>
            </a:r>
            <a:endParaRPr lang="nl-NL" sz="1200" b="1" dirty="0">
              <a:ea typeface="Cambria" panose="02040503050406030204" pitchFamily="18" charset="0"/>
            </a:endParaRPr>
          </a:p>
        </p:txBody>
      </p:sp>
      <p:sp>
        <p:nvSpPr>
          <p:cNvPr id="84" name="Rectangle 83">
            <a:extLst>
              <a:ext uri="{FF2B5EF4-FFF2-40B4-BE49-F238E27FC236}">
                <a16:creationId xmlns:a16="http://schemas.microsoft.com/office/drawing/2014/main" id="{1183B531-9B3F-4BC7-8025-F25DA0237844}"/>
              </a:ext>
            </a:extLst>
          </p:cNvPr>
          <p:cNvSpPr/>
          <p:nvPr/>
        </p:nvSpPr>
        <p:spPr>
          <a:xfrm>
            <a:off x="4395972" y="1453604"/>
            <a:ext cx="2387284" cy="397828"/>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Werkzame bevolking als percentage van 15 tot 75 jarigen</a:t>
            </a:r>
            <a:endParaRPr lang="nl-NL" sz="1050" b="1" dirty="0">
              <a:ea typeface="Cambria" panose="02040503050406030204" pitchFamily="18" charset="0"/>
            </a:endParaRPr>
          </a:p>
        </p:txBody>
      </p:sp>
      <p:pic>
        <p:nvPicPr>
          <p:cNvPr id="93" name="Graphic 92">
            <a:extLst>
              <a:ext uri="{FF2B5EF4-FFF2-40B4-BE49-F238E27FC236}">
                <a16:creationId xmlns:a16="http://schemas.microsoft.com/office/drawing/2014/main" id="{6C0C204D-B3BB-4198-A2DD-461DEA884D1B}"/>
              </a:ext>
            </a:extLst>
          </p:cNvPr>
          <p:cNvPicPr>
            <a:picLocks noChangeAspect="1"/>
          </p:cNvPicPr>
          <p:nvPr/>
        </p:nvPicPr>
        <p:blipFill>
          <a:blip r:embed="rId14" cstate="hq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337496" y="4987932"/>
            <a:ext cx="358528" cy="380782"/>
          </a:xfrm>
          <a:prstGeom prst="rect">
            <a:avLst/>
          </a:prstGeom>
        </p:spPr>
      </p:pic>
      <p:sp>
        <p:nvSpPr>
          <p:cNvPr id="70" name="Text Placeholder 15">
            <a:extLst>
              <a:ext uri="{FF2B5EF4-FFF2-40B4-BE49-F238E27FC236}">
                <a16:creationId xmlns:a16="http://schemas.microsoft.com/office/drawing/2014/main" id="{B7ADEF38-526F-4CD8-A84E-AE37A7878328}"/>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Het besteedbaar inkomen bestaat uit het bruto-inkomen verminderd met betaalde premies en belastingen 2   Werkloze beroepsbevolking als aandeel van de totale beroepsbevolking. 3   Het totaal aantal personen dat een arbeidsongeschiktheidsuitkering (WAO, WIA, WAZ, Wajong, Wet Wajong) ontvangt. 4   Het aantal personen tot de AOW-gerechtigde leeftijd dat een uitkering ontvangt in het kader van de Participatie wet, IOAW, IOAZ, WWIK of </a:t>
            </a:r>
            <a:r>
              <a:rPr lang="nl-NL" dirty="0" err="1"/>
              <a:t>Bbz</a:t>
            </a:r>
            <a:r>
              <a:rPr lang="nl-NL" dirty="0"/>
              <a:t>. </a:t>
            </a:r>
            <a:br>
              <a:rPr lang="nl-NL" dirty="0"/>
            </a:br>
            <a:r>
              <a:rPr lang="nl-NL" dirty="0"/>
              <a:t>Bron: </a:t>
            </a:r>
            <a:r>
              <a:rPr lang="nl-NL" dirty="0">
                <a:hlinkClick r:id="rId16"/>
              </a:rPr>
              <a:t>CBS Regionale Kerncijfers</a:t>
            </a:r>
            <a:r>
              <a:rPr lang="nl-NL" dirty="0"/>
              <a:t>;  </a:t>
            </a:r>
            <a:r>
              <a:rPr lang="nl-NL" dirty="0">
                <a:hlinkClick r:id="rId17"/>
              </a:rPr>
              <a:t>CBS inkomensverdeling</a:t>
            </a:r>
            <a:r>
              <a:rPr lang="nl-NL" dirty="0"/>
              <a:t>; </a:t>
            </a:r>
            <a:r>
              <a:rPr lang="nl-NL" dirty="0" err="1"/>
              <a:t>it’s</a:t>
            </a:r>
            <a:r>
              <a:rPr lang="nl-NL" dirty="0"/>
              <a:t> public analyse. </a:t>
            </a:r>
          </a:p>
        </p:txBody>
      </p:sp>
    </p:spTree>
    <p:extLst>
      <p:ext uri="{BB962C8B-B14F-4D97-AF65-F5344CB8AC3E}">
        <p14:creationId xmlns:p14="http://schemas.microsoft.com/office/powerpoint/2010/main" val="555566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2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BL_twf27aCXmHVtgJiLm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extLst>
          <a:ext uri="{91240B29-F687-4F45-9708-019B960494DF}">
            <a14:hiddenLine xmlns:a14="http://schemas.microsoft.com/office/drawing/2010/main">
              <a:solidFill>
                <a:schemeClr val="accent1"/>
              </a:solidFill>
            </a14:hiddenLine>
          </a:ext>
        </a:extLst>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buClr>
            <a:schemeClr val="tx2"/>
          </a:buClr>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2.00.potx" id="{B209DFA9-EADB-42B6-AD14-A8B9AE1B1C83}" vid="{B8A8058D-36AE-46FA-9205-CF81F8C02FC7}"/>
    </a:ext>
  </a:extLst>
</a:theme>
</file>

<file path=ppt/theme/theme2.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01a PowerPoint Sjabloon - it's public - v 2.00</Template>
  <TotalTime>0</TotalTime>
  <Words>2023</Words>
  <Application>Microsoft Office PowerPoint</Application>
  <PresentationFormat>Widescreen</PresentationFormat>
  <Paragraphs>427</Paragraphs>
  <Slides>21</Slides>
  <Notes>19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Corbel</vt:lpstr>
      <vt:lpstr>Wingdings</vt:lpstr>
      <vt:lpstr>itspublic 20200925</vt:lpstr>
      <vt:lpstr>AMSTERDAM template</vt:lpstr>
      <vt:lpstr>think-cell Slide</vt:lpstr>
      <vt:lpstr>Putten</vt:lpstr>
      <vt:lpstr>PowerPoint Presentation</vt:lpstr>
      <vt:lpstr>Historische bevolkingsontwikkeling Putten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Gemeente in Beeld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Gemeente in beeld</dc:title>
  <dc:creator>Thijs Jacobs</dc:creator>
  <cp:lastModifiedBy>Thijs Jacobs</cp:lastModifiedBy>
  <cp:revision>1024</cp:revision>
  <dcterms:created xsi:type="dcterms:W3CDTF">2020-10-22T09:20:51Z</dcterms:created>
  <dcterms:modified xsi:type="dcterms:W3CDTF">2021-11-17T20:06:09Z</dcterms:modified>
</cp:coreProperties>
</file>