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94" d="100"/>
          <a:sy n="94" d="100"/>
        </p:scale>
        <p:origin x="110" y="322"/>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17.815486757019116</c:v>
                </c:pt>
                <c:pt idx="1">
                  <c:v>27.818007744897127</c:v>
                </c:pt>
                <c:pt idx="2">
                  <c:v>29.441060058579893</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11.265706000000002</c:v>
                </c:pt>
                <c:pt idx="1">
                  <c:v>3.0259460000000011</c:v>
                </c:pt>
                <c:pt idx="2">
                  <c:v>3.657041999999997</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29.081192757019117</c:v>
                </c:pt>
                <c:pt idx="1">
                  <c:v>30.843953744897128</c:v>
                </c:pt>
                <c:pt idx="2">
                  <c:v>33.09810205857989</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115.66754889032258</c:v>
                </c:pt>
                <c:pt idx="1">
                  <c:v>137.7238295719165</c:v>
                </c:pt>
                <c:pt idx="2">
                  <c:v>141.31082542030157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4.8243667460489279</c:v>
                </c:pt>
                <c:pt idx="1">
                  <c:v>99.798346571567521</c:v>
                </c:pt>
                <c:pt idx="2">
                  <c:v>100.54147079483438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120.4919156363715</c:v>
                </c:pt>
                <c:pt idx="1">
                  <c:v>237.52217614348402</c:v>
                </c:pt>
                <c:pt idx="2">
                  <c:v>241.85229621513594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Sheet1!$C$2:$C$10</c:f>
              <c:numCache>
                <c:formatCode>General</c:formatCode>
                <c:ptCount val="9"/>
                <c:pt idx="0">
                  <c:v>141.31082542030157</c:v>
                </c:pt>
                <c:pt idx="2">
                  <c:v>64.556878932812651</c:v>
                </c:pt>
                <c:pt idx="3">
                  <c:v>81.627631764391253</c:v>
                </c:pt>
                <c:pt idx="4">
                  <c:v>63.882970212107608</c:v>
                </c:pt>
                <c:pt idx="5">
                  <c:v>110.79140777066544</c:v>
                </c:pt>
                <c:pt idx="7">
                  <c:v>80.214722169994246</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Sheet1!$D$2:$D$10</c:f>
              <c:numCache>
                <c:formatCode>General</c:formatCode>
                <c:ptCount val="9"/>
                <c:pt idx="0">
                  <c:v>100.54147079483438</c:v>
                </c:pt>
                <c:pt idx="2">
                  <c:v>129.88664755827159</c:v>
                </c:pt>
                <c:pt idx="3">
                  <c:v>124.16618138682196</c:v>
                </c:pt>
                <c:pt idx="4">
                  <c:v>137.99366374912742</c:v>
                </c:pt>
                <c:pt idx="5">
                  <c:v>117.42033303186679</c:v>
                </c:pt>
                <c:pt idx="7">
                  <c:v>127.36670643152195</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Sheet1!$B$2:$B$10</c:f>
              <c:numCache>
                <c:formatCode>General</c:formatCode>
                <c:ptCount val="9"/>
                <c:pt idx="0">
                  <c:v>241.85229621513594</c:v>
                </c:pt>
                <c:pt idx="2">
                  <c:v>194.44352649108424</c:v>
                </c:pt>
                <c:pt idx="3">
                  <c:v>205.79381315121321</c:v>
                </c:pt>
                <c:pt idx="4">
                  <c:v>201.87663396123503</c:v>
                </c:pt>
                <c:pt idx="5">
                  <c:v>228.21174080253226</c:v>
                </c:pt>
                <c:pt idx="7">
                  <c:v>207.58142860151619</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2.2262086332975999</c:v>
                </c:pt>
                <c:pt idx="2">
                  <c:v>2.5657567255378515</c:v>
                </c:pt>
                <c:pt idx="3">
                  <c:v>2.5688271030449252</c:v>
                </c:pt>
                <c:pt idx="4">
                  <c:v>2.6379899138874592</c:v>
                </c:pt>
                <c:pt idx="6">
                  <c:v>4.3350522160467335</c:v>
                </c:pt>
                <c:pt idx="7">
                  <c:v>4.3350522160467335</c:v>
                </c:pt>
                <c:pt idx="8">
                  <c:v>4.3434062845828425</c:v>
                </c:pt>
                <c:pt idx="9">
                  <c:v>4.4622074460535215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2.1370736332975997</c:v>
                </c:pt>
                <c:pt idx="5">
                  <c:v>2.548854913887459</c:v>
                </c:pt>
                <c:pt idx="10">
                  <c:v>2.6152394460535211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0.33954809224025156</c:v>
                </c:pt>
                <c:pt idx="2">
                  <c:v>3.0703775070739189E-3</c:v>
                </c:pt>
                <c:pt idx="3">
                  <c:v>6.9162810842533798E-2</c:v>
                </c:pt>
                <c:pt idx="7">
                  <c:v>8.3540685361085838E-3</c:v>
                </c:pt>
                <c:pt idx="8">
                  <c:v>0.11880116147067868</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6.0770697840725148E-2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8.9135000000000006E-2</c:v>
                </c:pt>
                <c:pt idx="5">
                  <c:v>1.8469679999999999</c:v>
                </c:pt>
                <c:pt idx="10">
                  <c:v>1.8607210000000001</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1.757833</c:v>
                </c:pt>
                <c:pt idx="9">
                  <c:v>1.3753000000000126E-2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2.2262086332975999</c:v>
                </c:pt>
                <c:pt idx="5">
                  <c:v>4.3958229138874589</c:v>
                </c:pt>
                <c:pt idx="10">
                  <c:v>4.4759604460535209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Huishoudens laag inkomen (drempel)</c:v>
                </c:pt>
                <c:pt idx="2">
                  <c:v>Re-integratie klassiek</c:v>
                </c:pt>
                <c:pt idx="3">
                  <c:v>Inwoners</c:v>
                </c:pt>
                <c:pt idx="4">
                  <c:v>Klantenpotentieel regionaal</c:v>
                </c:pt>
                <c:pt idx="5">
                  <c:v>Eenpersoonshuishoudens</c:v>
                </c:pt>
                <c:pt idx="6">
                  <c:v>Omgevingsadressendichtheid</c:v>
                </c:pt>
                <c:pt idx="7">
                  <c:v>Loonkostensubsidie</c:v>
                </c:pt>
                <c:pt idx="10">
                  <c:v>Overig</c:v>
                </c:pt>
              </c:strCache>
            </c:strRef>
          </c:cat>
          <c:val>
            <c:numRef>
              <c:f>Sheet1!$B$2:$B$12</c:f>
              <c:numCache>
                <c:formatCode>General</c:formatCode>
                <c:ptCount val="11"/>
                <c:pt idx="0">
                  <c:v>1.0448706736000011</c:v>
                </c:pt>
                <c:pt idx="1">
                  <c:v>0.61441449638399992</c:v>
                </c:pt>
                <c:pt idx="2">
                  <c:v>0.36590825014744005</c:v>
                </c:pt>
                <c:pt idx="3">
                  <c:v>0.22852295544000001</c:v>
                </c:pt>
                <c:pt idx="4">
                  <c:v>0.14176379359999999</c:v>
                </c:pt>
                <c:pt idx="5">
                  <c:v>0.11123457696000001</c:v>
                </c:pt>
                <c:pt idx="6">
                  <c:v>6.4422088642080003E-2</c:v>
                </c:pt>
                <c:pt idx="7">
                  <c:v>4.4102611280000002E-2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Participatie</c:v>
                </c:pt>
                <c:pt idx="1">
                  <c:v>Armoedebestrijding kinderen</c:v>
                </c:pt>
                <c:pt idx="2">
                  <c:v>Schulden en armoede</c:v>
                </c:pt>
                <c:pt idx="3">
                  <c:v>Perspectief op werk 2020</c:v>
                </c:pt>
              </c:strCache>
            </c:strRef>
          </c:cat>
          <c:val>
            <c:numRef>
              <c:f>Sheet1!$B$2:$B$12</c:f>
              <c:numCache>
                <c:formatCode>General</c:formatCode>
                <c:ptCount val="11"/>
                <c:pt idx="0">
                  <c:v>1.745023</c:v>
                </c:pt>
                <c:pt idx="1">
                  <c:v>8.6385000000000003E-2</c:v>
                </c:pt>
                <c:pt idx="2">
                  <c:v>2.9312999999999999E-2</c:v>
                </c:pt>
                <c:pt idx="3">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0.4929361000068001</c:v>
                </c:pt>
                <c:pt idx="1">
                  <c:v>0.5152079909399665</c:v>
                </c:pt>
                <c:pt idx="2">
                  <c:v>0.56247692440385322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2.1506999999999998E-2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0.4929361000068001</c:v>
                </c:pt>
                <c:pt idx="1">
                  <c:v>0.5152079909399665</c:v>
                </c:pt>
                <c:pt idx="2">
                  <c:v>0.58398392440385316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26.679806235483877</c:v>
                </c:pt>
                <c:pt idx="1">
                  <c:v>27.838547087046337</c:v>
                </c:pt>
                <c:pt idx="2">
                  <c:v>30.392658151178107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1.1621008267142163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26.679806235483877</c:v>
                </c:pt>
                <c:pt idx="1">
                  <c:v>27.838547087046337</c:v>
                </c:pt>
                <c:pt idx="2">
                  <c:v>31.55475897789232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Sheet1!$C$2:$C$10</c:f>
              <c:numCache>
                <c:formatCode>General</c:formatCode>
                <c:ptCount val="9"/>
                <c:pt idx="0">
                  <c:v>30.392658151178107</c:v>
                </c:pt>
                <c:pt idx="2">
                  <c:v>20.688901476053577</c:v>
                </c:pt>
                <c:pt idx="3">
                  <c:v>22.56968315190338</c:v>
                </c:pt>
                <c:pt idx="4">
                  <c:v>20.863464038056172</c:v>
                </c:pt>
                <c:pt idx="5">
                  <c:v>26.372239148442127</c:v>
                </c:pt>
                <c:pt idx="7">
                  <c:v>22.623571953613812</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Sheet1!$D$2:$D$10</c:f>
              <c:numCache>
                <c:formatCode>General</c:formatCode>
                <c:ptCount val="9"/>
                <c:pt idx="0">
                  <c:v>1.1621008267142163</c:v>
                </c:pt>
                <c:pt idx="2">
                  <c:v>1.1582391433670434</c:v>
                </c:pt>
                <c:pt idx="3">
                  <c:v>1.1676372263560875</c:v>
                </c:pt>
                <c:pt idx="4">
                  <c:v>1.1600171830532138</c:v>
                </c:pt>
                <c:pt idx="5">
                  <c:v>1.1581103367558654</c:v>
                </c:pt>
                <c:pt idx="7">
                  <c:v>1.1610009723830526</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Sheet1!$B$2:$B$10</c:f>
              <c:numCache>
                <c:formatCode>General</c:formatCode>
                <c:ptCount val="9"/>
                <c:pt idx="0">
                  <c:v>31.55475897789232</c:v>
                </c:pt>
                <c:pt idx="2">
                  <c:v>21.847140619420617</c:v>
                </c:pt>
                <c:pt idx="3">
                  <c:v>23.737320378259465</c:v>
                </c:pt>
                <c:pt idx="4">
                  <c:v>22.023481221109382</c:v>
                </c:pt>
                <c:pt idx="5">
                  <c:v>27.530349485197991</c:v>
                </c:pt>
                <c:pt idx="7">
                  <c:v>23.784572925996862</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0.48812344683095332</c:v>
                </c:pt>
                <c:pt idx="2">
                  <c:v>0.48812344683095332</c:v>
                </c:pt>
                <c:pt idx="3">
                  <c:v>0.50021170453759223</c:v>
                </c:pt>
                <c:pt idx="4">
                  <c:v>0.51520799093996661</c:v>
                </c:pt>
                <c:pt idx="6">
                  <c:v>0.51328565843628637</c:v>
                </c:pt>
                <c:pt idx="7">
                  <c:v>0.51328565843628637</c:v>
                </c:pt>
                <c:pt idx="8">
                  <c:v>0.53682168010759346</c:v>
                </c:pt>
                <c:pt idx="9">
                  <c:v>0.56247692440385322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0.4929361000068001</c:v>
                </c:pt>
                <c:pt idx="5">
                  <c:v>0.5152079909399665</c:v>
                </c:pt>
                <c:pt idx="10">
                  <c:v>0.56247692440385322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1.2088257706638869E-2</c:v>
                </c:pt>
                <c:pt idx="3">
                  <c:v>1.4996286402374328E-2</c:v>
                </c:pt>
                <c:pt idx="7">
                  <c:v>2.3536021671307084E-2</c:v>
                </c:pt>
                <c:pt idx="8">
                  <c:v>2.5655244296259719E-2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4.8126531758468007E-3</c:v>
                </c:pt>
                <c:pt idx="6">
                  <c:v>1.9223325036800804E-3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2.1506999999999998E-2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2.1506999999999998E-2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0.4929361000068001</c:v>
                </c:pt>
                <c:pt idx="5">
                  <c:v>0.5152079909399665</c:v>
                </c:pt>
                <c:pt idx="10">
                  <c:v>0.58398392440385316</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Huishoudens met laag inkomen (drempel)</c:v>
                </c:pt>
                <c:pt idx="2">
                  <c:v>Inwoners</c:v>
                </c:pt>
                <c:pt idx="3">
                  <c:v>Eenouderhuishoudens</c:v>
                </c:pt>
                <c:pt idx="4">
                  <c:v>Omgevingsadressendichtheid</c:v>
                </c:pt>
                <c:pt idx="5">
                  <c:v>Minderheden</c:v>
                </c:pt>
                <c:pt idx="6">
                  <c:v>Bijstandsontvangers</c:v>
                </c:pt>
                <c:pt idx="7">
                  <c:v>Huishoudens</c:v>
                </c:pt>
                <c:pt idx="8">
                  <c:v>Klantenpotentieel regionaal</c:v>
                </c:pt>
                <c:pt idx="9">
                  <c:v>Uitkeringsontvangers</c:v>
                </c:pt>
                <c:pt idx="10">
                  <c:v>Overig</c:v>
                </c:pt>
              </c:strCache>
            </c:strRef>
          </c:cat>
          <c:val>
            <c:numRef>
              <c:f>Sheet1!$B$2:$B$12</c:f>
              <c:numCache>
                <c:formatCode>General</c:formatCode>
                <c:ptCount val="11"/>
                <c:pt idx="0">
                  <c:v>9.9591697399999998E-2</c:v>
                </c:pt>
                <c:pt idx="1">
                  <c:v>9.9386638104000002E-2</c:v>
                </c:pt>
                <c:pt idx="2">
                  <c:v>8.8604853480000009E-2</c:v>
                </c:pt>
                <c:pt idx="3">
                  <c:v>4.7489777920000004E-2</c:v>
                </c:pt>
                <c:pt idx="4">
                  <c:v>4.593056319852E-2</c:v>
                </c:pt>
                <c:pt idx="5">
                  <c:v>4.4687299800000004E-2</c:v>
                </c:pt>
                <c:pt idx="6">
                  <c:v>2.8539439066666703E-2</c:v>
                </c:pt>
                <c:pt idx="7">
                  <c:v>2.5583407200000002E-2</c:v>
                </c:pt>
                <c:pt idx="8">
                  <c:v>2.1207472000000002E-2</c:v>
                </c:pt>
                <c:pt idx="9">
                  <c:v>1.9656303506666709E-2</c:v>
                </c:pt>
                <c:pt idx="10">
                  <c:v>4.1799472727999776E-2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964.25020334591454</c:v>
                </c:pt>
                <c:pt idx="1">
                  <c:v>1503.1073509967648</c:v>
                </c:pt>
                <c:pt idx="2">
                  <c:v>1590.8067249462308</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609.74810565057385</c:v>
                </c:pt>
                <c:pt idx="1">
                  <c:v>163.50278273085866</c:v>
                </c:pt>
                <c:pt idx="2">
                  <c:v>197.60317717620345</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1573.9983089964885</c:v>
                </c:pt>
                <c:pt idx="1">
                  <c:v>1666.6101337276234</c:v>
                </c:pt>
                <c:pt idx="2">
                  <c:v>1788.4099021224342</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Verhoging taalniveau statush</c:v>
                </c:pt>
                <c:pt idx="1">
                  <c:v>Landelijke vreemdelingenvoorz</c:v>
                </c:pt>
              </c:strCache>
            </c:strRef>
          </c:cat>
          <c:val>
            <c:numRef>
              <c:f>Sheet1!$B$2:$B$12</c:f>
              <c:numCache>
                <c:formatCode>General</c:formatCode>
                <c:ptCount val="11"/>
                <c:pt idx="0">
                  <c:v>2.1506999999999998E-2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0.75543580647040021</c:v>
                </c:pt>
                <c:pt idx="1">
                  <c:v>5.2159138508195433</c:v>
                </c:pt>
                <c:pt idx="2">
                  <c:v>5.3389610627811299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0.56693800000000005</c:v>
                </c:pt>
                <c:pt idx="2">
                  <c:v>1.448561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0.75543580647040021</c:v>
                </c:pt>
                <c:pt idx="1">
                  <c:v>5.7828518508195437</c:v>
                </c:pt>
                <c:pt idx="2">
                  <c:v>6.7875220627811297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189.56983851202011</c:v>
                </c:pt>
                <c:pt idx="1">
                  <c:v>1463.0894392200682</c:v>
                </c:pt>
                <c:pt idx="2">
                  <c:v>1497.6047861938653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159.02889200561009</c:v>
                </c:pt>
                <c:pt idx="2">
                  <c:v>406.32847124824684</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189.56983851202011</c:v>
                </c:pt>
                <c:pt idx="1">
                  <c:v>1622.1183312256785</c:v>
                </c:pt>
                <c:pt idx="2">
                  <c:v>1903.9332574421121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Sheet1!$C$2:$C$10</c:f>
              <c:numCache>
                <c:formatCode>General</c:formatCode>
                <c:ptCount val="9"/>
                <c:pt idx="0">
                  <c:v>1497.6047861938653</c:v>
                </c:pt>
                <c:pt idx="2">
                  <c:v>935.1593221419198</c:v>
                </c:pt>
                <c:pt idx="3">
                  <c:v>1038.7059854857014</c:v>
                </c:pt>
                <c:pt idx="4">
                  <c:v>882.75337803441334</c:v>
                </c:pt>
                <c:pt idx="5">
                  <c:v>1279.8740582798989</c:v>
                </c:pt>
                <c:pt idx="7">
                  <c:v>1034.1231859854834</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Sheet1!$D$2:$D$10</c:f>
              <c:numCache>
                <c:formatCode>General</c:formatCode>
                <c:ptCount val="9"/>
                <c:pt idx="0">
                  <c:v>406.32847124824684</c:v>
                </c:pt>
                <c:pt idx="2">
                  <c:v>267.53971962616822</c:v>
                </c:pt>
                <c:pt idx="3">
                  <c:v>741.57815845824416</c:v>
                </c:pt>
                <c:pt idx="4">
                  <c:v>101.35244470314319</c:v>
                </c:pt>
                <c:pt idx="5">
                  <c:v>65.682953020134235</c:v>
                </c:pt>
                <c:pt idx="7">
                  <c:v>294.03831895192246</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Sheet1!$B$2:$B$10</c:f>
              <c:numCache>
                <c:formatCode>General</c:formatCode>
                <c:ptCount val="9"/>
                <c:pt idx="0">
                  <c:v>1903.9332574421121</c:v>
                </c:pt>
                <c:pt idx="2">
                  <c:v>1202.6990417680879</c:v>
                </c:pt>
                <c:pt idx="3">
                  <c:v>1780.2841439439455</c:v>
                </c:pt>
                <c:pt idx="4">
                  <c:v>984.10582273755665</c:v>
                </c:pt>
                <c:pt idx="5">
                  <c:v>1345.5570113000331</c:v>
                </c:pt>
                <c:pt idx="7">
                  <c:v>1328.1615049374059</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0.71336504971462178</c:v>
                </c:pt>
                <c:pt idx="2">
                  <c:v>0.71336504971462178</c:v>
                </c:pt>
                <c:pt idx="3">
                  <c:v>5.1842326859434777</c:v>
                </c:pt>
                <c:pt idx="4">
                  <c:v>5.2159138508195442</c:v>
                </c:pt>
                <c:pt idx="6">
                  <c:v>5.7745536526654551</c:v>
                </c:pt>
                <c:pt idx="7">
                  <c:v>5.6630274634601276</c:v>
                </c:pt>
                <c:pt idx="8">
                  <c:v>5.6630274634601276</c:v>
                </c:pt>
                <c:pt idx="9">
                  <c:v>5.9058990627811303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0.75543580647040021</c:v>
                </c:pt>
                <c:pt idx="5">
                  <c:v>5.2159138508195433</c:v>
                </c:pt>
                <c:pt idx="10">
                  <c:v>5.3389610627811299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4.4708676362288555</c:v>
                </c:pt>
                <c:pt idx="3">
                  <c:v>3.168116487606612E-2</c:v>
                </c:pt>
                <c:pt idx="8">
                  <c:v>0.2428715993210028</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4.2070756755778427E-2</c:v>
                </c:pt>
                <c:pt idx="6">
                  <c:v>8.2981981540889461E-3</c:v>
                </c:pt>
                <c:pt idx="7">
                  <c:v>0.11152618920532724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0.56693800000000005</c:v>
                </c:pt>
                <c:pt idx="10">
                  <c:v>1.448561</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0.56693800000000005</c:v>
                </c:pt>
                <c:pt idx="9">
                  <c:v>0.88162299999999993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0.75543580647040021</c:v>
                </c:pt>
                <c:pt idx="5">
                  <c:v>5.7828518508195437</c:v>
                </c:pt>
                <c:pt idx="10">
                  <c:v>6.7875220627811297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Uitkeringsont. min. bijstandsont.</c:v>
                </c:pt>
                <c:pt idx="2">
                  <c:v>Gem. Gestand. inkomen (huishoudens)</c:v>
                </c:pt>
                <c:pt idx="3">
                  <c:v>Gem. gestand. inkomen (huish. kinderen)</c:v>
                </c:pt>
                <c:pt idx="4">
                  <c:v>Ouders lang psychisch medicijngebruik</c:v>
                </c:pt>
                <c:pt idx="5">
                  <c:v>Eenouderhuishoudens</c:v>
                </c:pt>
                <c:pt idx="6">
                  <c:v>Eenouderhuishoudens 2 of meer kinderen</c:v>
                </c:pt>
                <c:pt idx="7">
                  <c:v>Bijstandsont. eenouderhuishoudens</c:v>
                </c:pt>
                <c:pt idx="8">
                  <c:v>BO leerlingen, leerlingengewicht 0,3</c:v>
                </c:pt>
                <c:pt idx="9">
                  <c:v>Huishoudens laag inkomen (drempel)</c:v>
                </c:pt>
                <c:pt idx="10">
                  <c:v>Overig</c:v>
                </c:pt>
              </c:strCache>
            </c:strRef>
          </c:cat>
          <c:val>
            <c:numRef>
              <c:f>Sheet1!$B$2:$B$12</c:f>
              <c:numCache>
                <c:formatCode>General</c:formatCode>
                <c:ptCount val="11"/>
                <c:pt idx="0">
                  <c:v>2.9310302034000002</c:v>
                </c:pt>
                <c:pt idx="1">
                  <c:v>1.7928332572800005</c:v>
                </c:pt>
                <c:pt idx="2">
                  <c:v>-1.0437586476512</c:v>
                </c:pt>
                <c:pt idx="3">
                  <c:v>-0.90691705671839995</c:v>
                </c:pt>
                <c:pt idx="4">
                  <c:v>0.76109976313278316</c:v>
                </c:pt>
                <c:pt idx="5">
                  <c:v>0.75368118592000011</c:v>
                </c:pt>
                <c:pt idx="6">
                  <c:v>0.47808141471999999</c:v>
                </c:pt>
                <c:pt idx="7">
                  <c:v>0.2989320204</c:v>
                </c:pt>
                <c:pt idx="8">
                  <c:v>-0.20002334352000001</c:v>
                </c:pt>
                <c:pt idx="9">
                  <c:v>0.18677718165599999</c:v>
                </c:pt>
                <c:pt idx="10">
                  <c:v>0.28722508416194614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Voogdij 18 plus</c:v>
                </c:pt>
                <c:pt idx="1">
                  <c:v>Transformatiefonds SD Jeugd</c:v>
                </c:pt>
                <c:pt idx="6">
                  <c:v>Suppletie uitkering IUSD</c:v>
                </c:pt>
              </c:strCache>
            </c:strRef>
          </c:cat>
          <c:val>
            <c:numRef>
              <c:f>Sheet1!$B$2:$B$12</c:f>
              <c:numCache>
                <c:formatCode>General</c:formatCode>
                <c:ptCount val="11"/>
                <c:pt idx="0">
                  <c:v>1.4706649999999999</c:v>
                </c:pt>
                <c:pt idx="1">
                  <c:v>0</c:v>
                </c:pt>
                <c:pt idx="6">
                  <c:v>-2.2103999999999999E-2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2.5947853172611999</c:v>
                </c:pt>
                <c:pt idx="1">
                  <c:v>7.2579026290773658</c:v>
                </c:pt>
                <c:pt idx="2">
                  <c:v>7.7579110230866917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1.493959</c:v>
                </c:pt>
                <c:pt idx="1">
                  <c:v>-1.8990000000000001E-3</c:v>
                </c:pt>
                <c:pt idx="2">
                  <c:v>1.1849999999999999E-2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4.0887443172611997</c:v>
                </c:pt>
                <c:pt idx="1">
                  <c:v>7.256003629077366</c:v>
                </c:pt>
                <c:pt idx="2">
                  <c:v>7.7697610230866916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140.4408593451613</c:v>
                </c:pt>
                <c:pt idx="1">
                  <c:v>392.17067212824151</c:v>
                </c:pt>
                <c:pt idx="2">
                  <c:v>419.18793013922794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80.859439272569816</c:v>
                </c:pt>
                <c:pt idx="1">
                  <c:v>-0.10260982331009888</c:v>
                </c:pt>
                <c:pt idx="2">
                  <c:v>0.64029826552115421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221.30029861773107</c:v>
                </c:pt>
                <c:pt idx="1">
                  <c:v>392.0680623049314</c:v>
                </c:pt>
                <c:pt idx="2">
                  <c:v>419.8282284047491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Sheet1!$C$2:$C$10</c:f>
              <c:numCache>
                <c:formatCode>General</c:formatCode>
                <c:ptCount val="9"/>
                <c:pt idx="0">
                  <c:v>419.18793013922794</c:v>
                </c:pt>
                <c:pt idx="2">
                  <c:v>334.40440098984982</c:v>
                </c:pt>
                <c:pt idx="3">
                  <c:v>385.86195997345806</c:v>
                </c:pt>
                <c:pt idx="4">
                  <c:v>320.43496203558732</c:v>
                </c:pt>
                <c:pt idx="5">
                  <c:v>393.95832882784163</c:v>
                </c:pt>
                <c:pt idx="7">
                  <c:v>358.66491295668419</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Sheet1!$D$2:$D$10</c:f>
              <c:numCache>
                <c:formatCode>General</c:formatCode>
                <c:ptCount val="9"/>
                <c:pt idx="0">
                  <c:v>0.64029826552115421</c:v>
                </c:pt>
                <c:pt idx="2">
                  <c:v>1.2817046130549998</c:v>
                </c:pt>
                <c:pt idx="3">
                  <c:v>1.405693950177936</c:v>
                </c:pt>
                <c:pt idx="4">
                  <c:v>0.89083391505128062</c:v>
                </c:pt>
                <c:pt idx="5">
                  <c:v>0.75650369739852108</c:v>
                </c:pt>
                <c:pt idx="7">
                  <c:v>1.0836840439206843</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Sheet1!$B$2:$B$10</c:f>
              <c:numCache>
                <c:formatCode>General</c:formatCode>
                <c:ptCount val="9"/>
                <c:pt idx="0">
                  <c:v>419.8282284047491</c:v>
                </c:pt>
                <c:pt idx="2">
                  <c:v>335.68610560290483</c:v>
                </c:pt>
                <c:pt idx="3">
                  <c:v>387.26765392363603</c:v>
                </c:pt>
                <c:pt idx="4">
                  <c:v>321.32579595063862</c:v>
                </c:pt>
                <c:pt idx="5">
                  <c:v>394.71483252524013</c:v>
                </c:pt>
                <c:pt idx="7">
                  <c:v>359.74859700060489</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0.92214411727789569</c:v>
                </c:pt>
                <c:pt idx="1">
                  <c:v>0.93202635392184363</c:v>
                </c:pt>
                <c:pt idx="2">
                  <c:v>0.95832633110684262</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0.92214411727789569</c:v>
                </c:pt>
                <c:pt idx="1">
                  <c:v>0.93202635392184363</c:v>
                </c:pt>
                <c:pt idx="2">
                  <c:v>0.95832633110684262</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4.0887443172611997</c:v>
                </c:pt>
                <c:pt idx="2">
                  <c:v>4.2064805418028062</c:v>
                </c:pt>
                <c:pt idx="3">
                  <c:v>8.4044081630836089</c:v>
                </c:pt>
                <c:pt idx="4">
                  <c:v>7.256003629077366</c:v>
                </c:pt>
                <c:pt idx="6">
                  <c:v>7.2560036290773642</c:v>
                </c:pt>
                <c:pt idx="7">
                  <c:v>7.3862649872433117</c:v>
                </c:pt>
                <c:pt idx="8">
                  <c:v>7.3968034759120922</c:v>
                </c:pt>
                <c:pt idx="9">
                  <c:v>7.75601202308669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2.5947853172611999</c:v>
                </c:pt>
                <c:pt idx="5">
                  <c:v>7.2579026290773641</c:v>
                </c:pt>
                <c:pt idx="10">
                  <c:v>7.7579110230866899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0.11773622454160662</c:v>
                </c:pt>
                <c:pt idx="2">
                  <c:v>4.1979276212808019</c:v>
                </c:pt>
                <c:pt idx="3">
                  <c:v>0.34745346599375654</c:v>
                </c:pt>
                <c:pt idx="6">
                  <c:v>0.13026135816594719</c:v>
                </c:pt>
                <c:pt idx="7">
                  <c:v>1.0538488668780434E-2</c:v>
                </c:pt>
                <c:pt idx="8">
                  <c:v>0.35920854717459827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1.493959</c:v>
                </c:pt>
                <c:pt idx="5">
                  <c:v>-1.8990000000000951E-3</c:v>
                </c:pt>
                <c:pt idx="10">
                  <c:v>1.1849999999999904E-2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1.3748999999999999E-2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1.4958580000000001</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4.0887443172611997</c:v>
                </c:pt>
                <c:pt idx="5">
                  <c:v>7.2560036290773642</c:v>
                </c:pt>
                <c:pt idx="10">
                  <c:v>7.7697610230866898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Huishoudens met laag inkomen (drempel)</c:v>
                </c:pt>
                <c:pt idx="2">
                  <c:v>Inwoners</c:v>
                </c:pt>
                <c:pt idx="3">
                  <c:v>Ouderen</c:v>
                </c:pt>
                <c:pt idx="4">
                  <c:v>Wajong</c:v>
                </c:pt>
                <c:pt idx="5">
                  <c:v>Uitkeringsont. min bijstandsont.</c:v>
                </c:pt>
                <c:pt idx="6">
                  <c:v>Gem. gestandaardiseerd inkomen 75 t/m 84</c:v>
                </c:pt>
                <c:pt idx="7">
                  <c:v>Klantenpotentieel lokaal</c:v>
                </c:pt>
                <c:pt idx="8">
                  <c:v>Huishoudens</c:v>
                </c:pt>
                <c:pt idx="9">
                  <c:v>Uitkeringsontvangers</c:v>
                </c:pt>
                <c:pt idx="10">
                  <c:v>Overig</c:v>
                </c:pt>
              </c:strCache>
            </c:strRef>
          </c:cat>
          <c:val>
            <c:numRef>
              <c:f>Sheet1!$B$2:$B$12</c:f>
              <c:numCache>
                <c:formatCode>General</c:formatCode>
                <c:ptCount val="11"/>
                <c:pt idx="0">
                  <c:v>1.5657899899943328</c:v>
                </c:pt>
                <c:pt idx="1">
                  <c:v>1.1943821067359999</c:v>
                </c:pt>
                <c:pt idx="2">
                  <c:v>1.0128399918000002</c:v>
                </c:pt>
                <c:pt idx="3">
                  <c:v>0.63283267319999992</c:v>
                </c:pt>
                <c:pt idx="4">
                  <c:v>0.58085969760000011</c:v>
                </c:pt>
                <c:pt idx="5">
                  <c:v>0.40225345055999995</c:v>
                </c:pt>
                <c:pt idx="6">
                  <c:v>0.30702996382687198</c:v>
                </c:pt>
                <c:pt idx="7">
                  <c:v>0.26084174999999998</c:v>
                </c:pt>
                <c:pt idx="8">
                  <c:v>0.2494382202</c:v>
                </c:pt>
                <c:pt idx="9">
                  <c:v>0.2051217717466671</c:v>
                </c:pt>
                <c:pt idx="10">
                  <c:v>1.34652140742282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WMO</c:v>
                </c:pt>
                <c:pt idx="1">
                  <c:v>Programma Sociaal domein</c:v>
                </c:pt>
              </c:strCache>
            </c:strRef>
          </c:cat>
          <c:val>
            <c:numRef>
              <c:f>Sheet1!$B$2:$B$12</c:f>
              <c:numCache>
                <c:formatCode>General</c:formatCode>
                <c:ptCount val="11"/>
                <c:pt idx="0">
                  <c:v>1.1849999999999999E-2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1.9704807852035999</c:v>
                </c:pt>
                <c:pt idx="1">
                  <c:v>1.9879687195608999</c:v>
                </c:pt>
                <c:pt idx="2">
                  <c:v>2.0848641980951204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2.7876000000000001E-2</c:v>
                </c:pt>
                <c:pt idx="1">
                  <c:v>2.7876000000000001E-2</c:v>
                </c:pt>
                <c:pt idx="2">
                  <c:v>2.7876000000000001E-2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1.9983567852035999</c:v>
                </c:pt>
                <c:pt idx="1">
                  <c:v>2.0158447195608997</c:v>
                </c:pt>
                <c:pt idx="2">
                  <c:v>2.1127401980951204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494.47447558434123</c:v>
                </c:pt>
                <c:pt idx="1">
                  <c:v>557.63498444906031</c:v>
                </c:pt>
                <c:pt idx="2">
                  <c:v>584.81464182191314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6.9952321204516936</c:v>
                </c:pt>
                <c:pt idx="1">
                  <c:v>7.8193548387096774</c:v>
                </c:pt>
                <c:pt idx="2">
                  <c:v>7.8193548387096774</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501.46970770479294</c:v>
                </c:pt>
                <c:pt idx="1">
                  <c:v>565.45433928776993</c:v>
                </c:pt>
                <c:pt idx="2">
                  <c:v>592.63399666062287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Sheet1!$C$2:$C$10</c:f>
              <c:numCache>
                <c:formatCode>General</c:formatCode>
                <c:ptCount val="9"/>
                <c:pt idx="0">
                  <c:v>584.81464182191314</c:v>
                </c:pt>
                <c:pt idx="2">
                  <c:v>393.03924085813082</c:v>
                </c:pt>
                <c:pt idx="3">
                  <c:v>531.63008987494652</c:v>
                </c:pt>
                <c:pt idx="4">
                  <c:v>544.39172211883601</c:v>
                </c:pt>
                <c:pt idx="5">
                  <c:v>684.30491386748997</c:v>
                </c:pt>
                <c:pt idx="7">
                  <c:v>538.34149167985083</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Sheet1!$D$2:$D$10</c:f>
              <c:numCache>
                <c:formatCode>General</c:formatCode>
                <c:ptCount val="9"/>
                <c:pt idx="0">
                  <c:v>7.8193548387096774</c:v>
                </c:pt>
                <c:pt idx="2">
                  <c:v>9.2844626168224291</c:v>
                </c:pt>
                <c:pt idx="3">
                  <c:v>8.3613490364025704</c:v>
                </c:pt>
                <c:pt idx="4">
                  <c:v>8.282596041909196</c:v>
                </c:pt>
                <c:pt idx="5">
                  <c:v>8.4453691275167788</c:v>
                </c:pt>
                <c:pt idx="7">
                  <c:v>8.5934442056627436</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Sheet1!$B$2:$B$10</c:f>
              <c:numCache>
                <c:formatCode>General</c:formatCode>
                <c:ptCount val="9"/>
                <c:pt idx="0">
                  <c:v>592.63399666062287</c:v>
                </c:pt>
                <c:pt idx="2">
                  <c:v>402.32370347495322</c:v>
                </c:pt>
                <c:pt idx="3">
                  <c:v>539.99143891134906</c:v>
                </c:pt>
                <c:pt idx="4">
                  <c:v>552.6743181607452</c:v>
                </c:pt>
                <c:pt idx="5">
                  <c:v>692.75028299500661</c:v>
                </c:pt>
                <c:pt idx="7">
                  <c:v>546.9349358855136</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1.9145410285938551</c:v>
                </c:pt>
                <c:pt idx="2">
                  <c:v>1.9145410285938551</c:v>
                </c:pt>
                <c:pt idx="3">
                  <c:v>1.981434443682613</c:v>
                </c:pt>
                <c:pt idx="4">
                  <c:v>2.0158447195609002</c:v>
                </c:pt>
                <c:pt idx="6">
                  <c:v>2.0157396981553442</c:v>
                </c:pt>
                <c:pt idx="7">
                  <c:v>2.0157396981553442</c:v>
                </c:pt>
                <c:pt idx="8">
                  <c:v>2.0157396981553442</c:v>
                </c:pt>
                <c:pt idx="9">
                  <c:v>2.1127401980951204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1.9704807852035999</c:v>
                </c:pt>
                <c:pt idx="5">
                  <c:v>1.9879687195608999</c:v>
                </c:pt>
                <c:pt idx="10">
                  <c:v>2.0848641980951204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6.6893415088757832E-2</c:v>
                </c:pt>
                <c:pt idx="3">
                  <c:v>3.4410275878286947E-2</c:v>
                </c:pt>
                <c:pt idx="8">
                  <c:v>9.7000499939776164E-2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8.3815756609744788E-2</c:v>
                </c:pt>
                <c:pt idx="6">
                  <c:v>1.0502140555573428E-4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2.7876000000000001E-2</c:v>
                </c:pt>
                <c:pt idx="5">
                  <c:v>2.7876000000000001E-2</c:v>
                </c:pt>
                <c:pt idx="10">
                  <c:v>2.7876000000000001E-2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1.9983567852035999</c:v>
                </c:pt>
                <c:pt idx="5">
                  <c:v>2.0158447195608997</c:v>
                </c:pt>
                <c:pt idx="10">
                  <c:v>2.1127401980951204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Leerlingen VO</c:v>
                </c:pt>
                <c:pt idx="2">
                  <c:v>Huishoudens laag inkomen (drempel)</c:v>
                </c:pt>
                <c:pt idx="3">
                  <c:v>Minderheden</c:v>
                </c:pt>
                <c:pt idx="4">
                  <c:v>Omgevingsadressendichtheid</c:v>
                </c:pt>
                <c:pt idx="5">
                  <c:v>Inwoners</c:v>
                </c:pt>
                <c:pt idx="6">
                  <c:v>Land</c:v>
                </c:pt>
                <c:pt idx="7">
                  <c:v>Kernen</c:v>
                </c:pt>
                <c:pt idx="8">
                  <c:v>Binnenwater</c:v>
                </c:pt>
                <c:pt idx="9">
                  <c:v>Klantenpotentieel regionaal</c:v>
                </c:pt>
                <c:pt idx="10">
                  <c:v>Overig</c:v>
                </c:pt>
              </c:strCache>
            </c:strRef>
          </c:cat>
          <c:val>
            <c:numRef>
              <c:f>Sheet1!$B$2:$B$12</c:f>
              <c:numCache>
                <c:formatCode>General</c:formatCode>
                <c:ptCount val="11"/>
                <c:pt idx="0">
                  <c:v>1.0493620280000002</c:v>
                </c:pt>
                <c:pt idx="1">
                  <c:v>0.71692135715200001</c:v>
                </c:pt>
                <c:pt idx="2">
                  <c:v>0.13976455412399999</c:v>
                </c:pt>
                <c:pt idx="3">
                  <c:v>6.1962459000000004E-2</c:v>
                </c:pt>
                <c:pt idx="4">
                  <c:v>5.6866411579120001E-2</c:v>
                </c:pt>
                <c:pt idx="5">
                  <c:v>3.1026615360000006E-2</c:v>
                </c:pt>
                <c:pt idx="6">
                  <c:v>1.7516556200000002E-2</c:v>
                </c:pt>
                <c:pt idx="7">
                  <c:v>7.1285702799999996E-3</c:v>
                </c:pt>
                <c:pt idx="8">
                  <c:v>3.1737056000000008E-3</c:v>
                </c:pt>
                <c:pt idx="9">
                  <c:v>1.1419408000000004E-3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Voorschoolse voorz peuters</c:v>
                </c:pt>
                <c:pt idx="1">
                  <c:v>Aanpak lerarentekort G4 2020-2021</c:v>
                </c:pt>
              </c:strCache>
            </c:strRef>
          </c:cat>
          <c:val>
            <c:numRef>
              <c:f>Sheet1!$B$2:$B$12</c:f>
              <c:numCache>
                <c:formatCode>General</c:formatCode>
                <c:ptCount val="11"/>
                <c:pt idx="0">
                  <c:v>2.7876000000000001E-2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0.12696868036559997</c:v>
                </c:pt>
                <c:pt idx="1">
                  <c:v>0.16523526574373329</c:v>
                </c:pt>
                <c:pt idx="2">
                  <c:v>0.17280594803818664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0.12696868036559997</c:v>
                </c:pt>
                <c:pt idx="1">
                  <c:v>0.16523526574373329</c:v>
                </c:pt>
                <c:pt idx="2">
                  <c:v>0.17280594803818664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-2.4188188686000003</c:v>
                </c:pt>
                <c:pt idx="1">
                  <c:v>-2.4767185358999999</c:v>
                </c:pt>
                <c:pt idx="2">
                  <c:v>-2.3286989398400002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-2.4188188686000003</c:v>
                </c:pt>
                <c:pt idx="1">
                  <c:v>-2.4767185358999999</c:v>
                </c:pt>
                <c:pt idx="2">
                  <c:v>-2.3286989398400002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6.8720870516129011</c:v>
                </c:pt>
                <c:pt idx="1">
                  <c:v>8.9282577264674607</c:v>
                </c:pt>
                <c:pt idx="2">
                  <c:v>9.3373290127079827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6.8720870516129011</c:v>
                </c:pt>
                <c:pt idx="1">
                  <c:v>8.9282577264674607</c:v>
                </c:pt>
                <c:pt idx="2">
                  <c:v>9.3373290127079827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Sheet1!$C$2:$C$10</c:f>
              <c:numCache>
                <c:formatCode>General</c:formatCode>
                <c:ptCount val="9"/>
                <c:pt idx="0">
                  <c:v>9.3373290127079827</c:v>
                </c:pt>
                <c:pt idx="2">
                  <c:v>6.917807401026085</c:v>
                </c:pt>
                <c:pt idx="3">
                  <c:v>7.5309707004852804</c:v>
                </c:pt>
                <c:pt idx="4">
                  <c:v>6.9536969909638628</c:v>
                </c:pt>
                <c:pt idx="5">
                  <c:v>8.4182188795517021</c:v>
                </c:pt>
                <c:pt idx="7">
                  <c:v>7.4551734930067326</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Sheet1!$B$2:$B$10</c:f>
              <c:numCache>
                <c:formatCode>General</c:formatCode>
                <c:ptCount val="9"/>
                <c:pt idx="0">
                  <c:v>9.3373290127079827</c:v>
                </c:pt>
                <c:pt idx="2">
                  <c:v>6.917807401026085</c:v>
                </c:pt>
                <c:pt idx="3">
                  <c:v>7.5309707004852804</c:v>
                </c:pt>
                <c:pt idx="4">
                  <c:v>6.9536969909638628</c:v>
                </c:pt>
                <c:pt idx="5">
                  <c:v>8.4182188795517021</c:v>
                </c:pt>
                <c:pt idx="7">
                  <c:v>7.4551734930067326</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0.12575155900003929</c:v>
                </c:pt>
                <c:pt idx="2">
                  <c:v>0.12575155900003929</c:v>
                </c:pt>
                <c:pt idx="3">
                  <c:v>0.16152317329316679</c:v>
                </c:pt>
                <c:pt idx="4">
                  <c:v>0.16523526574373332</c:v>
                </c:pt>
                <c:pt idx="6">
                  <c:v>0.16476738432429897</c:v>
                </c:pt>
                <c:pt idx="7">
                  <c:v>0.16476738432429897</c:v>
                </c:pt>
                <c:pt idx="8">
                  <c:v>0.16476738432429897</c:v>
                </c:pt>
                <c:pt idx="9">
                  <c:v>0.17280594803818666</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0.12696868036559997</c:v>
                </c:pt>
                <c:pt idx="5">
                  <c:v>0.16523526574373329</c:v>
                </c:pt>
                <c:pt idx="10">
                  <c:v>0.17280594803818666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3.5771614293127488E-2</c:v>
                </c:pt>
                <c:pt idx="3">
                  <c:v>3.7120924505665222E-3</c:v>
                </c:pt>
                <c:pt idx="8">
                  <c:v>8.0385637138876836E-3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1.2171213655606822E-3</c:v>
                </c:pt>
                <c:pt idx="6">
                  <c:v>4.6788141943433748E-4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0.12696868036559997</c:v>
                </c:pt>
                <c:pt idx="5">
                  <c:v>0.16523526574373329</c:v>
                </c:pt>
                <c:pt idx="10">
                  <c:v>0.17280594803818666</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Huishoudens laag inkomen (drempel)</c:v>
                </c:pt>
                <c:pt idx="2">
                  <c:v>Inwoners</c:v>
                </c:pt>
                <c:pt idx="3">
                  <c:v>Eenouderhuishoudens</c:v>
                </c:pt>
                <c:pt idx="4">
                  <c:v>Omgevingsadressendichtheid</c:v>
                </c:pt>
                <c:pt idx="5">
                  <c:v>Minderheden</c:v>
                </c:pt>
                <c:pt idx="6">
                  <c:v>Bijstandsontvangers</c:v>
                </c:pt>
                <c:pt idx="7">
                  <c:v>Huishoudens</c:v>
                </c:pt>
                <c:pt idx="8">
                  <c:v>Klantenpotentieel regionaal</c:v>
                </c:pt>
                <c:pt idx="9">
                  <c:v>Uitkeringsontvangers</c:v>
                </c:pt>
                <c:pt idx="10">
                  <c:v>Overig</c:v>
                </c:pt>
              </c:strCache>
            </c:strRef>
          </c:cat>
          <c:val>
            <c:numRef>
              <c:f>Sheet1!$B$2:$B$12</c:f>
              <c:numCache>
                <c:formatCode>General</c:formatCode>
                <c:ptCount val="11"/>
                <c:pt idx="0">
                  <c:v>5.8904495000000001E-2</c:v>
                </c:pt>
                <c:pt idx="1">
                  <c:v>2.4193240967999997E-2</c:v>
                </c:pt>
                <c:pt idx="2">
                  <c:v>2.2971628680000002E-2</c:v>
                </c:pt>
                <c:pt idx="3">
                  <c:v>1.1567454080000001E-2</c:v>
                </c:pt>
                <c:pt idx="4">
                  <c:v>1.1134681987520002E-2</c:v>
                </c:pt>
                <c:pt idx="5">
                  <c:v>1.08674592E-2</c:v>
                </c:pt>
                <c:pt idx="6">
                  <c:v>6.7953591333333417E-3</c:v>
                </c:pt>
                <c:pt idx="7">
                  <c:v>6.2537217600000007E-3</c:v>
                </c:pt>
                <c:pt idx="8">
                  <c:v>5.0571664000000002E-3</c:v>
                </c:pt>
                <c:pt idx="9">
                  <c:v>4.7635782133333433E-3</c:v>
                </c:pt>
                <c:pt idx="10">
                  <c:v>1.0297162615999944E-2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Gezondsheidsachterstanden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3.7575303952000008</c:v>
                </c:pt>
                <c:pt idx="1">
                  <c:v>3.8846094041799999</c:v>
                </c:pt>
                <c:pt idx="2">
                  <c:v>4.0741641896800003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6.9586999999999996E-2</c:v>
                </c:pt>
                <c:pt idx="1">
                  <c:v>8.5967000000000002E-2</c:v>
                </c:pt>
                <c:pt idx="2">
                  <c:v>8.6507000000000001E-2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3.8271173952000006</c:v>
                </c:pt>
                <c:pt idx="1">
                  <c:v>3.97057640418</c:v>
                </c:pt>
                <c:pt idx="2">
                  <c:v>4.1606711896800004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Sheet1!$C$2:$C$10</c:f>
              <c:numCache>
                <c:formatCode>General</c:formatCode>
                <c:ptCount val="9"/>
                <c:pt idx="0">
                  <c:v>220.14179443886098</c:v>
                </c:pt>
                <c:pt idx="2">
                  <c:v>178.14824509437022</c:v>
                </c:pt>
                <c:pt idx="3">
                  <c:v>184.85799483446567</c:v>
                </c:pt>
                <c:pt idx="4">
                  <c:v>177.35981483327069</c:v>
                </c:pt>
                <c:pt idx="5">
                  <c:v>188.14526392296645</c:v>
                </c:pt>
                <c:pt idx="7">
                  <c:v>182.12782967126827</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Sheet1!$D$2:$D$10</c:f>
              <c:numCache>
                <c:formatCode>General</c:formatCode>
                <c:ptCount val="9"/>
                <c:pt idx="0">
                  <c:v>4.6742854055222347</c:v>
                </c:pt>
                <c:pt idx="2">
                  <c:v>8.6391758152614777</c:v>
                </c:pt>
                <c:pt idx="3">
                  <c:v>4.3475142887954279</c:v>
                </c:pt>
                <c:pt idx="4">
                  <c:v>3.4900391988401438</c:v>
                </c:pt>
                <c:pt idx="5">
                  <c:v>4.7554928978028412</c:v>
                </c:pt>
                <c:pt idx="7">
                  <c:v>5.3080555501749727</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Sheet1!$B$2:$B$10</c:f>
              <c:numCache>
                <c:formatCode>General</c:formatCode>
                <c:ptCount val="9"/>
                <c:pt idx="0">
                  <c:v>224.81607984438321</c:v>
                </c:pt>
                <c:pt idx="2">
                  <c:v>186.78742090963172</c:v>
                </c:pt>
                <c:pt idx="3">
                  <c:v>189.20550912326112</c:v>
                </c:pt>
                <c:pt idx="4">
                  <c:v>180.84985403211084</c:v>
                </c:pt>
                <c:pt idx="5">
                  <c:v>192.90075682076929</c:v>
                </c:pt>
                <c:pt idx="7">
                  <c:v>187.43588522144324</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3.8271173952000006</c:v>
                </c:pt>
                <c:pt idx="2">
                  <c:v>3.8354258380566293</c:v>
                </c:pt>
                <c:pt idx="3">
                  <c:v>3.8354258380566293</c:v>
                </c:pt>
                <c:pt idx="4">
                  <c:v>3.9541964041800002</c:v>
                </c:pt>
                <c:pt idx="6">
                  <c:v>3.97057640418</c:v>
                </c:pt>
                <c:pt idx="7">
                  <c:v>3.97057640418</c:v>
                </c:pt>
                <c:pt idx="8">
                  <c:v>3.97057640418</c:v>
                </c:pt>
                <c:pt idx="9">
                  <c:v>4.1601311896800004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3.7575303952000008</c:v>
                </c:pt>
                <c:pt idx="5">
                  <c:v>3.8846094041799999</c:v>
                </c:pt>
                <c:pt idx="10">
                  <c:v>4.0741641896800003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8.308442856628467E-3</c:v>
                </c:pt>
                <c:pt idx="3">
                  <c:v>0.11877056612337067</c:v>
                </c:pt>
                <c:pt idx="8">
                  <c:v>0.18955478550000038</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6.9586999999999996E-2</c:v>
                </c:pt>
                <c:pt idx="5">
                  <c:v>8.5967000000000002E-2</c:v>
                </c:pt>
                <c:pt idx="10">
                  <c:v>8.6507000000000001E-2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1.6380000000000006E-2</c:v>
                </c:pt>
                <c:pt idx="9">
                  <c:v>5.3999999999999881E-4</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3.8271173952000006</c:v>
                </c:pt>
                <c:pt idx="5">
                  <c:v>3.97057640418</c:v>
                </c:pt>
                <c:pt idx="10">
                  <c:v>4.1606711896800004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Klantenpotentieel lokaal</c:v>
                </c:pt>
                <c:pt idx="2">
                  <c:v>Huishoudens</c:v>
                </c:pt>
                <c:pt idx="3">
                  <c:v>Hist.woningen in bewoonde oorden</c:v>
                </c:pt>
                <c:pt idx="4">
                  <c:v>Klantenpotentieel regionaal</c:v>
                </c:pt>
                <c:pt idx="5">
                  <c:v>Opp. historische kernen 40-64 ha</c:v>
                </c:pt>
                <c:pt idx="6">
                  <c:v>Opp. historische kernen &lt;40 ha</c:v>
                </c:pt>
                <c:pt idx="10">
                  <c:v>Overig</c:v>
                </c:pt>
              </c:strCache>
            </c:strRef>
          </c:cat>
          <c:val>
            <c:numRef>
              <c:f>Sheet1!$B$2:$B$12</c:f>
              <c:numCache>
                <c:formatCode>General</c:formatCode>
                <c:ptCount val="11"/>
                <c:pt idx="0">
                  <c:v>1.5456624440400002</c:v>
                </c:pt>
                <c:pt idx="1">
                  <c:v>1.0276500000000002</c:v>
                </c:pt>
                <c:pt idx="2">
                  <c:v>1.0064228132399999</c:v>
                </c:pt>
                <c:pt idx="3">
                  <c:v>0.32203601039999996</c:v>
                </c:pt>
                <c:pt idx="4">
                  <c:v>0.14355827199999999</c:v>
                </c:pt>
                <c:pt idx="5">
                  <c:v>2.883465E-2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-130.91680388612255</c:v>
                </c:pt>
                <c:pt idx="1">
                  <c:v>-133.82604073593777</c:v>
                </c:pt>
                <c:pt idx="2">
                  <c:v>-125.82800777219431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-130.91680388612255</c:v>
                </c:pt>
                <c:pt idx="1">
                  <c:v>-133.82604073593777</c:v>
                </c:pt>
                <c:pt idx="2">
                  <c:v>-125.82800777219431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Combinatiefuncties</c:v>
                </c:pt>
                <c:pt idx="1">
                  <c:v>Bibliotheekmiddelen</c:v>
                </c:pt>
              </c:strCache>
            </c:strRef>
          </c:cat>
          <c:val>
            <c:numRef>
              <c:f>Sheet1!$B$2:$B$12</c:f>
              <c:numCache>
                <c:formatCode>General</c:formatCode>
                <c:ptCount val="11"/>
                <c:pt idx="0">
                  <c:v>8.6507000000000001E-2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5.2844693396509994</c:v>
                </c:pt>
                <c:pt idx="1">
                  <c:v>5.481749908696206</c:v>
                </c:pt>
                <c:pt idx="2">
                  <c:v>5.7576385375546479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8.3179000000000003E-2</c:v>
                </c:pt>
                <c:pt idx="1">
                  <c:v>8.3179000000000003E-2</c:v>
                </c:pt>
                <c:pt idx="2">
                  <c:v>8.3179000000000003E-2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5.3676483396509997</c:v>
                </c:pt>
                <c:pt idx="1">
                  <c:v>5.5649289086962064</c:v>
                </c:pt>
                <c:pt idx="2">
                  <c:v>5.8408175375546483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286.01804176504652</c:v>
                </c:pt>
                <c:pt idx="1">
                  <c:v>296.19873068007814</c:v>
                </c:pt>
                <c:pt idx="2">
                  <c:v>311.10598895307982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4.5020025979649274</c:v>
                </c:pt>
                <c:pt idx="1">
                  <c:v>4.4944615550872644</c:v>
                </c:pt>
                <c:pt idx="2">
                  <c:v>4.4944615550872644</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290.52004436301144</c:v>
                </c:pt>
                <c:pt idx="1">
                  <c:v>300.69319223516544</c:v>
                </c:pt>
                <c:pt idx="2">
                  <c:v>315.60045050816711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Sheet1!$C$2:$C$10</c:f>
              <c:numCache>
                <c:formatCode>General</c:formatCode>
                <c:ptCount val="9"/>
                <c:pt idx="0">
                  <c:v>311.10598895307982</c:v>
                </c:pt>
                <c:pt idx="2">
                  <c:v>298.90625313982002</c:v>
                </c:pt>
                <c:pt idx="3">
                  <c:v>242.91923020886068</c:v>
                </c:pt>
                <c:pt idx="4">
                  <c:v>292.24429095396528</c:v>
                </c:pt>
                <c:pt idx="5">
                  <c:v>230.1982501052521</c:v>
                </c:pt>
                <c:pt idx="7">
                  <c:v>266.06700610197453</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Sheet1!$D$2:$D$10</c:f>
              <c:numCache>
                <c:formatCode>General</c:formatCode>
                <c:ptCount val="9"/>
                <c:pt idx="0">
                  <c:v>4.4944615550872644</c:v>
                </c:pt>
                <c:pt idx="2">
                  <c:v>0.86809799361851714</c:v>
                </c:pt>
                <c:pt idx="3">
                  <c:v>3.0686940580179014</c:v>
                </c:pt>
                <c:pt idx="4">
                  <c:v>3.1343499973151481</c:v>
                </c:pt>
                <c:pt idx="5">
                  <c:v>8.1256583497366606</c:v>
                </c:pt>
                <c:pt idx="7">
                  <c:v>3.7992000996720567</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Sheet1!$B$2:$B$10</c:f>
              <c:numCache>
                <c:formatCode>General</c:formatCode>
                <c:ptCount val="9"/>
                <c:pt idx="0">
                  <c:v>315.60045050816711</c:v>
                </c:pt>
                <c:pt idx="2">
                  <c:v>299.77435113343853</c:v>
                </c:pt>
                <c:pt idx="3">
                  <c:v>245.98792426687859</c:v>
                </c:pt>
                <c:pt idx="4">
                  <c:v>295.37864095128043</c:v>
                </c:pt>
                <c:pt idx="5">
                  <c:v>238.32390845498881</c:v>
                </c:pt>
                <c:pt idx="7">
                  <c:v>269.86620620164661</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5.3676483396509997</c:v>
                </c:pt>
                <c:pt idx="2">
                  <c:v>5.3975104643768601</c:v>
                </c:pt>
                <c:pt idx="3">
                  <c:v>5.3975104643768601</c:v>
                </c:pt>
                <c:pt idx="4">
                  <c:v>5.5649289086962064</c:v>
                </c:pt>
                <c:pt idx="6">
                  <c:v>5.5649289086962064</c:v>
                </c:pt>
                <c:pt idx="7">
                  <c:v>5.5730906147671924</c:v>
                </c:pt>
                <c:pt idx="8">
                  <c:v>5.5730906147671924</c:v>
                </c:pt>
                <c:pt idx="9">
                  <c:v>5.8408175375546483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5.2844693396509994</c:v>
                </c:pt>
                <c:pt idx="5">
                  <c:v>5.481749908696206</c:v>
                </c:pt>
                <c:pt idx="10">
                  <c:v>5.7576385375546479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3.210999130031162E-2</c:v>
                </c:pt>
                <c:pt idx="3">
                  <c:v>0.16741844431934583</c:v>
                </c:pt>
                <c:pt idx="6">
                  <c:v>2.6112090682081437E-2</c:v>
                </c:pt>
                <c:pt idx="8">
                  <c:v>0.26772692278745625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2.247866574450811E-3</c:v>
                </c:pt>
                <c:pt idx="7">
                  <c:v>1.7950384611095795E-2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8.3179000000000003E-2</c:v>
                </c:pt>
                <c:pt idx="5">
                  <c:v>8.3179000000000003E-2</c:v>
                </c:pt>
                <c:pt idx="10">
                  <c:v>8.3179000000000003E-2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5.3676483396509997</c:v>
                </c:pt>
                <c:pt idx="5">
                  <c:v>5.5649289086962064</c:v>
                </c:pt>
                <c:pt idx="10">
                  <c:v>5.8408175375546483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Omgevingsadressendichtheid</c:v>
                </c:pt>
                <c:pt idx="2">
                  <c:v>Opp. bebouwing kern *bodemfactor kern</c:v>
                </c:pt>
                <c:pt idx="3">
                  <c:v>Woonruimten * bodemfactor kern</c:v>
                </c:pt>
                <c:pt idx="4">
                  <c:v>Opp. historische kernen 40-64 ha</c:v>
                </c:pt>
                <c:pt idx="5">
                  <c:v>Inwoners</c:v>
                </c:pt>
                <c:pt idx="6">
                  <c:v>Oppervlak bebouwing woonkernen</c:v>
                </c:pt>
                <c:pt idx="7">
                  <c:v>Lengte historisch water</c:v>
                </c:pt>
                <c:pt idx="8">
                  <c:v>Buitenwater</c:v>
                </c:pt>
                <c:pt idx="9">
                  <c:v>Bedrijfsvestigingen</c:v>
                </c:pt>
                <c:pt idx="10">
                  <c:v>Overig</c:v>
                </c:pt>
              </c:strCache>
            </c:strRef>
          </c:cat>
          <c:val>
            <c:numRef>
              <c:f>Sheet1!$B$2:$B$12</c:f>
              <c:numCache>
                <c:formatCode>General</c:formatCode>
                <c:ptCount val="11"/>
                <c:pt idx="0">
                  <c:v>0.80106863408000006</c:v>
                </c:pt>
                <c:pt idx="1">
                  <c:v>0.77644523502259999</c:v>
                </c:pt>
                <c:pt idx="2">
                  <c:v>0.61630691264999993</c:v>
                </c:pt>
                <c:pt idx="3">
                  <c:v>0.57610854924999999</c:v>
                </c:pt>
                <c:pt idx="4">
                  <c:v>0.57423998736000004</c:v>
                </c:pt>
                <c:pt idx="5">
                  <c:v>0.48687919488000003</c:v>
                </c:pt>
                <c:pt idx="6">
                  <c:v>0.36465219648000002</c:v>
                </c:pt>
                <c:pt idx="7">
                  <c:v>0.26873007200000004</c:v>
                </c:pt>
                <c:pt idx="8">
                  <c:v>0.24631359999999999</c:v>
                </c:pt>
                <c:pt idx="9">
                  <c:v>0.21968413376000004</c:v>
                </c:pt>
                <c:pt idx="10">
                  <c:v>0.8272100220720473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VTH provinciale taken</c:v>
                </c:pt>
                <c:pt idx="1">
                  <c:v>Deltaprogr ruimtelijke adaptatie</c:v>
                </c:pt>
              </c:strCache>
            </c:strRef>
          </c:cat>
          <c:val>
            <c:numRef>
              <c:f>Sheet1!$B$2:$B$12</c:f>
              <c:numCache>
                <c:formatCode>General</c:formatCode>
                <c:ptCount val="11"/>
                <c:pt idx="0">
                  <c:v>8.3179000000000003E-2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-0.53387942011748268</c:v>
                </c:pt>
                <c:pt idx="1">
                  <c:v>-0.5531505986553904</c:v>
                </c:pt>
                <c:pt idx="2">
                  <c:v>-0.58537761373194075</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-0.53387942011748268</c:v>
                </c:pt>
                <c:pt idx="1">
                  <c:v>-0.5531505986553904</c:v>
                </c:pt>
                <c:pt idx="2">
                  <c:v>-0.58537761373194075</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-28.895833520106226</c:v>
                </c:pt>
                <c:pt idx="1">
                  <c:v>-29.888723113167472</c:v>
                </c:pt>
                <c:pt idx="2">
                  <c:v>-31.630065041980913</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-28.895833520106226</c:v>
                </c:pt>
                <c:pt idx="1">
                  <c:v>-29.888723113167472</c:v>
                </c:pt>
                <c:pt idx="2">
                  <c:v>-31.630065041980913</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Sheet1!$C$2:$C$10</c:f>
              <c:numCache>
                <c:formatCode>General</c:formatCode>
                <c:ptCount val="9"/>
                <c:pt idx="0">
                  <c:v>-31.630065041980913</c:v>
                </c:pt>
                <c:pt idx="2">
                  <c:v>-43.268572137438056</c:v>
                </c:pt>
                <c:pt idx="3">
                  <c:v>-38.909282670955186</c:v>
                </c:pt>
                <c:pt idx="4">
                  <c:v>-40.089733774555022</c:v>
                </c:pt>
                <c:pt idx="5">
                  <c:v>-38.155293933572956</c:v>
                </c:pt>
                <c:pt idx="7">
                  <c:v>-40.105720629130303</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Sheet1!$B$2:$B$10</c:f>
              <c:numCache>
                <c:formatCode>General</c:formatCode>
                <c:ptCount val="9"/>
                <c:pt idx="0">
                  <c:v>-31.630065041980913</c:v>
                </c:pt>
                <c:pt idx="2">
                  <c:v>-43.268572137438056</c:v>
                </c:pt>
                <c:pt idx="3">
                  <c:v>-38.909282670955186</c:v>
                </c:pt>
                <c:pt idx="4">
                  <c:v>-40.089733774555022</c:v>
                </c:pt>
                <c:pt idx="5">
                  <c:v>-38.155293933572956</c:v>
                </c:pt>
                <c:pt idx="7">
                  <c:v>-40.105720629130303</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Sheet1!$C$2:$C$10</c:f>
              <c:numCache>
                <c:formatCode>General</c:formatCode>
                <c:ptCount val="9"/>
                <c:pt idx="0">
                  <c:v>-125.82800777219431</c:v>
                </c:pt>
                <c:pt idx="2">
                  <c:v>-157.32568709318048</c:v>
                </c:pt>
                <c:pt idx="3">
                  <c:v>-125.46155315863258</c:v>
                </c:pt>
                <c:pt idx="4">
                  <c:v>-179.89000488213497</c:v>
                </c:pt>
                <c:pt idx="5">
                  <c:v>-129.66402443368622</c:v>
                </c:pt>
                <c:pt idx="7">
                  <c:v>-148.08531739190857</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Sheet1!$B$2:$B$10</c:f>
              <c:numCache>
                <c:formatCode>General</c:formatCode>
                <c:ptCount val="9"/>
                <c:pt idx="0">
                  <c:v>-125.82800777219431</c:v>
                </c:pt>
                <c:pt idx="2">
                  <c:v>-157.32568709318048</c:v>
                </c:pt>
                <c:pt idx="3">
                  <c:v>-125.46155315863258</c:v>
                </c:pt>
                <c:pt idx="4">
                  <c:v>-179.89000488213497</c:v>
                </c:pt>
                <c:pt idx="5">
                  <c:v>-129.66402443368622</c:v>
                </c:pt>
                <c:pt idx="7">
                  <c:v>-148.08531739190857</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-0.53624490234904321</c:v>
                </c:pt>
                <c:pt idx="2">
                  <c:v>-0.53624490234904321</c:v>
                </c:pt>
                <c:pt idx="3">
                  <c:v>-0.5531505986553904</c:v>
                </c:pt>
                <c:pt idx="4">
                  <c:v>-0.5531505986553904</c:v>
                </c:pt>
                <c:pt idx="6">
                  <c:v>-0.55818031835255766</c:v>
                </c:pt>
                <c:pt idx="7">
                  <c:v>-0.55818031835255766</c:v>
                </c:pt>
                <c:pt idx="8">
                  <c:v>-0.58537761373194075</c:v>
                </c:pt>
                <c:pt idx="9">
                  <c:v>-0.58537761373194075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-0.53387942011748268</c:v>
                </c:pt>
                <c:pt idx="5">
                  <c:v>-0.5531505986553904</c:v>
                </c:pt>
                <c:pt idx="10">
                  <c:v>-0.58537761373194075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2.3654822315604699E-3</c:v>
                </c:pt>
                <c:pt idx="3">
                  <c:v>1.6905696306347247E-2</c:v>
                </c:pt>
                <c:pt idx="6">
                  <c:v>5.0297196971672616E-3</c:v>
                </c:pt>
                <c:pt idx="8">
                  <c:v>2.7197295379383087E-2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-0.53387942011748268</c:v>
                </c:pt>
                <c:pt idx="5">
                  <c:v>-0.5531505986553904</c:v>
                </c:pt>
                <c:pt idx="10">
                  <c:v>-0.58537761373194075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Inwoners</c:v>
                </c:pt>
                <c:pt idx="3">
                  <c:v>Oeverlengte *dichtheid *bodemf. gem.</c:v>
                </c:pt>
                <c:pt idx="4">
                  <c:v>Omgevingsadressendichtheid</c:v>
                </c:pt>
                <c:pt idx="5">
                  <c:v>Oeverlengte * bodemfactor gemeente</c:v>
                </c:pt>
                <c:pt idx="6">
                  <c:v>Land</c:v>
                </c:pt>
                <c:pt idx="7">
                  <c:v>Land * bodemfactor gemeente</c:v>
                </c:pt>
                <c:pt idx="10">
                  <c:v>Overig</c:v>
                </c:pt>
              </c:strCache>
            </c:strRef>
          </c:cat>
          <c:val>
            <c:numRef>
              <c:f>Sheet1!$B$2:$B$12</c:f>
              <c:numCache>
                <c:formatCode>General</c:formatCode>
                <c:ptCount val="11"/>
                <c:pt idx="0">
                  <c:v>-0.91446256564000006</c:v>
                </c:pt>
                <c:pt idx="1">
                  <c:v>0.33401752280000002</c:v>
                </c:pt>
                <c:pt idx="2">
                  <c:v>-0.16318806348000001</c:v>
                </c:pt>
                <c:pt idx="3">
                  <c:v>8.8961583726219123E-2</c:v>
                </c:pt>
                <c:pt idx="4">
                  <c:v>6.0047749289840011E-2</c:v>
                </c:pt>
                <c:pt idx="5">
                  <c:v>1.2043506696000001E-2</c:v>
                </c:pt>
                <c:pt idx="6">
                  <c:v>-6.0563646000000009E-3</c:v>
                </c:pt>
                <c:pt idx="7">
                  <c:v>3.2590174760000002E-3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1.5545635606524</c:v>
                </c:pt>
                <c:pt idx="1">
                  <c:v>1.6156768886516</c:v>
                </c:pt>
                <c:pt idx="2">
                  <c:v>1.70585530164608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1.5545635606524</c:v>
                </c:pt>
                <c:pt idx="1">
                  <c:v>1.6156768886516</c:v>
                </c:pt>
                <c:pt idx="2">
                  <c:v>1.70585530164608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84.139616835483864</c:v>
                </c:pt>
                <c:pt idx="1">
                  <c:v>87.300853117825682</c:v>
                </c:pt>
                <c:pt idx="2">
                  <c:v>92.173518217219438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84.139616835483864</c:v>
                </c:pt>
                <c:pt idx="1">
                  <c:v>87.300853117825682</c:v>
                </c:pt>
                <c:pt idx="2">
                  <c:v>92.173518217219438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Sheet1!$C$2:$C$10</c:f>
              <c:numCache>
                <c:formatCode>General</c:formatCode>
                <c:ptCount val="9"/>
                <c:pt idx="0">
                  <c:v>92.173518217219438</c:v>
                </c:pt>
                <c:pt idx="2">
                  <c:v>98.982857242342789</c:v>
                </c:pt>
                <c:pt idx="3">
                  <c:v>74.749486539674322</c:v>
                </c:pt>
                <c:pt idx="4">
                  <c:v>86.087168991831589</c:v>
                </c:pt>
                <c:pt idx="5">
                  <c:v>91.487526486056282</c:v>
                </c:pt>
                <c:pt idx="7">
                  <c:v>87.826759814976242</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Sheet1!$B$2:$B$10</c:f>
              <c:numCache>
                <c:formatCode>General</c:formatCode>
                <c:ptCount val="9"/>
                <c:pt idx="0">
                  <c:v>92.173518217219438</c:v>
                </c:pt>
                <c:pt idx="2">
                  <c:v>98.982857242342789</c:v>
                </c:pt>
                <c:pt idx="3">
                  <c:v>74.749486539674322</c:v>
                </c:pt>
                <c:pt idx="4">
                  <c:v>86.087168991831589</c:v>
                </c:pt>
                <c:pt idx="5">
                  <c:v>91.487526486056282</c:v>
                </c:pt>
                <c:pt idx="7">
                  <c:v>87.826759814976242</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1.5545635606524</c:v>
                </c:pt>
                <c:pt idx="2">
                  <c:v>1.5663422001350331</c:v>
                </c:pt>
                <c:pt idx="3">
                  <c:v>1.5663422001350331</c:v>
                </c:pt>
                <c:pt idx="4">
                  <c:v>1.6156768886516</c:v>
                </c:pt>
                <c:pt idx="6">
                  <c:v>1.6156768886516</c:v>
                </c:pt>
                <c:pt idx="7">
                  <c:v>1.6265522087164339</c:v>
                </c:pt>
                <c:pt idx="8">
                  <c:v>1.6265522087164339</c:v>
                </c:pt>
                <c:pt idx="9">
                  <c:v>1.70585530164608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1.5545635606524</c:v>
                </c:pt>
                <c:pt idx="5">
                  <c:v>1.6156768886516</c:v>
                </c:pt>
                <c:pt idx="10">
                  <c:v>1.70585530164608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1.1778639482633198E-2</c:v>
                </c:pt>
                <c:pt idx="3">
                  <c:v>4.9334688516566791E-2</c:v>
                </c:pt>
                <c:pt idx="6">
                  <c:v>1.0875320064834021E-2</c:v>
                </c:pt>
                <c:pt idx="8">
                  <c:v>7.9303092929646019E-2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1.5545635606524</c:v>
                </c:pt>
                <c:pt idx="5">
                  <c:v>1.6156768886516</c:v>
                </c:pt>
                <c:pt idx="10">
                  <c:v>1.70585530164608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Omgevingsadressendichtheid</c:v>
                </c:pt>
                <c:pt idx="2">
                  <c:v>Woz waarde niet woningen (in mln)</c:v>
                </c:pt>
                <c:pt idx="3">
                  <c:v>Buitenwater</c:v>
                </c:pt>
                <c:pt idx="4">
                  <c:v>Kernen met minstens 500 adressen</c:v>
                </c:pt>
                <c:pt idx="5">
                  <c:v>Minderheden</c:v>
                </c:pt>
                <c:pt idx="6">
                  <c:v>Huishoudens laag inkomen (drempel)</c:v>
                </c:pt>
                <c:pt idx="7">
                  <c:v>Klantenpotentieel regionaal</c:v>
                </c:pt>
                <c:pt idx="8">
                  <c:v>Opp. bebouwing totaal</c:v>
                </c:pt>
                <c:pt idx="9">
                  <c:v>Klantenpotentieel lokaal</c:v>
                </c:pt>
                <c:pt idx="10">
                  <c:v>Overig</c:v>
                </c:pt>
              </c:strCache>
            </c:strRef>
          </c:cat>
          <c:val>
            <c:numRef>
              <c:f>Sheet1!$B$2:$B$12</c:f>
              <c:numCache>
                <c:formatCode>General</c:formatCode>
                <c:ptCount val="11"/>
                <c:pt idx="0">
                  <c:v>0.84092136855999999</c:v>
                </c:pt>
                <c:pt idx="1">
                  <c:v>0.26325569556208006</c:v>
                </c:pt>
                <c:pt idx="2">
                  <c:v>0.15110845604400003</c:v>
                </c:pt>
                <c:pt idx="3">
                  <c:v>0.1239628</c:v>
                </c:pt>
                <c:pt idx="4">
                  <c:v>8.9495660800000015E-2</c:v>
                </c:pt>
                <c:pt idx="5">
                  <c:v>7.4098642800000003E-2</c:v>
                </c:pt>
                <c:pt idx="6">
                  <c:v>4.5906842279999999E-2</c:v>
                </c:pt>
                <c:pt idx="7">
                  <c:v>3.2626880000000004E-2</c:v>
                </c:pt>
                <c:pt idx="8">
                  <c:v>2.499786432E-2</c:v>
                </c:pt>
                <c:pt idx="9">
                  <c:v>2.0250750000000001E-2</c:v>
                </c:pt>
                <c:pt idx="10">
                  <c:v>3.9230341280000136E-2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Veiligheidshuizen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2.0939414276279997</c:v>
                </c:pt>
                <c:pt idx="1">
                  <c:v>2.1747573078957503</c:v>
                </c:pt>
                <c:pt idx="2">
                  <c:v>2.2852199808125997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6.9593000000000002E-2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2.0939414276279997</c:v>
                </c:pt>
                <c:pt idx="1">
                  <c:v>2.1747573078957503</c:v>
                </c:pt>
                <c:pt idx="2">
                  <c:v>2.3548129808125995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113.33304977419354</c:v>
                </c:pt>
                <c:pt idx="1">
                  <c:v>117.50998583756147</c:v>
                </c:pt>
                <c:pt idx="2">
                  <c:v>123.47868270452261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3.7603609445074837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113.33304977419354</c:v>
                </c:pt>
                <c:pt idx="1">
                  <c:v>117.50998583756147</c:v>
                </c:pt>
                <c:pt idx="2">
                  <c:v>127.23904364903007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-2.4721439817036379</c:v>
                </c:pt>
                <c:pt idx="2">
                  <c:v>-2.4721439817036379</c:v>
                </c:pt>
                <c:pt idx="3">
                  <c:v>-2.4767185358999999</c:v>
                </c:pt>
                <c:pt idx="4">
                  <c:v>-2.4767185358999999</c:v>
                </c:pt>
                <c:pt idx="6">
                  <c:v>-2.4893514620706974</c:v>
                </c:pt>
                <c:pt idx="7">
                  <c:v>-2.4893514620706974</c:v>
                </c:pt>
                <c:pt idx="8">
                  <c:v>-2.3286989398400002</c:v>
                </c:pt>
                <c:pt idx="9">
                  <c:v>-2.3286989398400002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-2.4188188686000003</c:v>
                </c:pt>
                <c:pt idx="5">
                  <c:v>-2.4767185358999999</c:v>
                </c:pt>
                <c:pt idx="10">
                  <c:v>-2.3286989398400002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2.926703622480667E-2</c:v>
                </c:pt>
                <c:pt idx="7">
                  <c:v>0.58278626251276566</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5.3325113103637523E-2</c:v>
                </c:pt>
                <c:pt idx="3">
                  <c:v>3.3841590421168771E-2</c:v>
                </c:pt>
                <c:pt idx="6">
                  <c:v>1.2632926170697337E-2</c:v>
                </c:pt>
                <c:pt idx="8">
                  <c:v>0.42213374028206868</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-2.4188188686000003</c:v>
                </c:pt>
                <c:pt idx="5">
                  <c:v>-2.4767185358999999</c:v>
                </c:pt>
                <c:pt idx="10">
                  <c:v>-2.3286989398400002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Sheet1!$C$2:$C$10</c:f>
              <c:numCache>
                <c:formatCode>General</c:formatCode>
                <c:ptCount val="9"/>
                <c:pt idx="0">
                  <c:v>123.47868270452261</c:v>
                </c:pt>
                <c:pt idx="2">
                  <c:v>123.54445061463414</c:v>
                </c:pt>
                <c:pt idx="3">
                  <c:v>119.96537576814411</c:v>
                </c:pt>
                <c:pt idx="4">
                  <c:v>121.52717345559792</c:v>
                </c:pt>
                <c:pt idx="5">
                  <c:v>120.84238990971964</c:v>
                </c:pt>
                <c:pt idx="7">
                  <c:v>121.46984743702396</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Sheet1!$D$2:$D$10</c:f>
              <c:numCache>
                <c:formatCode>General</c:formatCode>
                <c:ptCount val="9"/>
                <c:pt idx="0">
                  <c:v>3.7603609445074837</c:v>
                </c:pt>
                <c:pt idx="2">
                  <c:v>3.7636147314909958</c:v>
                </c:pt>
                <c:pt idx="3">
                  <c:v>3.752453359214925</c:v>
                </c:pt>
                <c:pt idx="4">
                  <c:v>3.7369381947054716</c:v>
                </c:pt>
                <c:pt idx="5">
                  <c:v>3.7023461190615525</c:v>
                </c:pt>
                <c:pt idx="7">
                  <c:v>3.7388381011182359</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Enkhuizen</c:v>
                </c:pt>
                <c:pt idx="2">
                  <c:v>Bergeijk</c:v>
                </c:pt>
                <c:pt idx="3">
                  <c:v>Heerde</c:v>
                </c:pt>
                <c:pt idx="4">
                  <c:v>Oirschot</c:v>
                </c:pt>
                <c:pt idx="5">
                  <c:v>Druten</c:v>
                </c:pt>
                <c:pt idx="7">
                  <c:v>4 gemeenten</c:v>
                </c:pt>
                <c:pt idx="8">
                  <c:v>Landelijk</c:v>
                </c:pt>
              </c:strCache>
            </c:strRef>
          </c:cat>
          <c:val>
            <c:numRef>
              <c:f>Sheet1!$B$2:$B$10</c:f>
              <c:numCache>
                <c:formatCode>General</c:formatCode>
                <c:ptCount val="9"/>
                <c:pt idx="0">
                  <c:v>127.23904364903007</c:v>
                </c:pt>
                <c:pt idx="2">
                  <c:v>127.3080653461251</c:v>
                </c:pt>
                <c:pt idx="3">
                  <c:v>123.71782912735904</c:v>
                </c:pt>
                <c:pt idx="4">
                  <c:v>125.26411165030336</c:v>
                </c:pt>
                <c:pt idx="5">
                  <c:v>124.5447360287812</c:v>
                </c:pt>
                <c:pt idx="7">
                  <c:v>125.20868553814218</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2.0939414276279997</c:v>
                </c:pt>
                <c:pt idx="2">
                  <c:v>2.1002949703044504</c:v>
                </c:pt>
                <c:pt idx="3">
                  <c:v>2.1083246418827084</c:v>
                </c:pt>
                <c:pt idx="4">
                  <c:v>2.1747573078957503</c:v>
                </c:pt>
                <c:pt idx="6">
                  <c:v>2.1747573078957503</c:v>
                </c:pt>
                <c:pt idx="7">
                  <c:v>2.1789052979214536</c:v>
                </c:pt>
                <c:pt idx="8">
                  <c:v>2.1789052979214536</c:v>
                </c:pt>
                <c:pt idx="9">
                  <c:v>2.2852199808125997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2.0939414276279997</c:v>
                </c:pt>
                <c:pt idx="5">
                  <c:v>2.1747573078957503</c:v>
                </c:pt>
                <c:pt idx="10">
                  <c:v>2.2852199808125997</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6.3535426764507411E-3</c:v>
                </c:pt>
                <c:pt idx="2">
                  <c:v>8.0296715782581587E-3</c:v>
                </c:pt>
                <c:pt idx="3">
                  <c:v>6.6432666013041652E-2</c:v>
                </c:pt>
                <c:pt idx="6">
                  <c:v>5.0029114498419203E-3</c:v>
                </c:pt>
                <c:pt idx="8">
                  <c:v>0.10631468289114608</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7">
                  <c:v>8.5492142413858495E-4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6.9593000000000002E-2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6.9593000000000002E-2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2.0939414276279997</c:v>
                </c:pt>
                <c:pt idx="5">
                  <c:v>2.1747573078957503</c:v>
                </c:pt>
                <c:pt idx="10">
                  <c:v>2.3548129808125995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Woonruimten</c:v>
                </c:pt>
                <c:pt idx="2">
                  <c:v>Vast bedrag voor iedere gemeente</c:v>
                </c:pt>
                <c:pt idx="3">
                  <c:v>Omgevingsadressendichtheid</c:v>
                </c:pt>
                <c:pt idx="4">
                  <c:v>Bewoonde oorden 1930</c:v>
                </c:pt>
                <c:pt idx="5">
                  <c:v>Klantenpotentieel regionaal</c:v>
                </c:pt>
                <c:pt idx="6">
                  <c:v>Minderheden</c:v>
                </c:pt>
                <c:pt idx="7">
                  <c:v>Bedrijfsvestigingen</c:v>
                </c:pt>
                <c:pt idx="8">
                  <c:v>Land</c:v>
                </c:pt>
                <c:pt idx="9">
                  <c:v>Minderheden (drempel)</c:v>
                </c:pt>
                <c:pt idx="10">
                  <c:v>Overig</c:v>
                </c:pt>
              </c:strCache>
            </c:strRef>
          </c:cat>
          <c:val>
            <c:numRef>
              <c:f>Sheet1!$B$2:$B$12</c:f>
              <c:numCache>
                <c:formatCode>General</c:formatCode>
                <c:ptCount val="11"/>
                <c:pt idx="0">
                  <c:v>1.5223924825200004</c:v>
                </c:pt>
                <c:pt idx="1">
                  <c:v>0.4745055796</c:v>
                </c:pt>
                <c:pt idx="2">
                  <c:v>0.28248488112000003</c:v>
                </c:pt>
                <c:pt idx="3">
                  <c:v>-6.8597594387400013E-2</c:v>
                </c:pt>
                <c:pt idx="4">
                  <c:v>6.5503942400000015E-2</c:v>
                </c:pt>
                <c:pt idx="5">
                  <c:v>-4.2741212800000011E-2</c:v>
                </c:pt>
                <c:pt idx="6">
                  <c:v>2.6861078400000002E-2</c:v>
                </c:pt>
                <c:pt idx="7">
                  <c:v>2.2751252160000002E-2</c:v>
                </c:pt>
                <c:pt idx="8">
                  <c:v>2.0595718000000003E-3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Vergoeding raadsleden gemeenten</c:v>
                </c:pt>
                <c:pt idx="1">
                  <c:v>BRP straten</c:v>
                </c:pt>
              </c:strCache>
            </c:strRef>
          </c:cat>
          <c:val>
            <c:numRef>
              <c:f>Sheet1!$B$2:$B$12</c:f>
              <c:numCache>
                <c:formatCode>General</c:formatCode>
                <c:ptCount val="11"/>
                <c:pt idx="0">
                  <c:v>6.9593000000000002E-2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Woonruimten</c:v>
                </c:pt>
                <c:pt idx="2">
                  <c:v>OZB (niet-woningen eigenaar)</c:v>
                </c:pt>
                <c:pt idx="3">
                  <c:v>OZB (niet-woningen gebruiker)</c:v>
                </c:pt>
                <c:pt idx="4">
                  <c:v>Vast bedrag voor iedere gemeente</c:v>
                </c:pt>
                <c:pt idx="10">
                  <c:v>Overig</c:v>
                </c:pt>
              </c:strCache>
            </c:strRef>
          </c:cat>
          <c:val>
            <c:numRef>
              <c:f>Sheet1!$B$2:$B$12</c:f>
              <c:numCache>
                <c:formatCode>General</c:formatCode>
                <c:ptCount val="11"/>
                <c:pt idx="0">
                  <c:v>-1.3093415999999998</c:v>
                </c:pt>
                <c:pt idx="1">
                  <c:v>-0.38333169783999999</c:v>
                </c:pt>
                <c:pt idx="2">
                  <c:v>-0.35241633700000008</c:v>
                </c:pt>
                <c:pt idx="3">
                  <c:v>-0.339972885</c:v>
                </c:pt>
                <c:pt idx="4">
                  <c:v>5.6363580000000003E-2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2.1370736332975997</c:v>
                </c:pt>
                <c:pt idx="1">
                  <c:v>2.548854913887459</c:v>
                </c:pt>
                <c:pt idx="2">
                  <c:v>2.6152394460535211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8.9135000000000006E-2</c:v>
                </c:pt>
                <c:pt idx="1">
                  <c:v>1.8469679999999999</c:v>
                </c:pt>
                <c:pt idx="2">
                  <c:v>1.8607210000000001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2.2262086332975999</c:v>
                </c:pt>
                <c:pt idx="1">
                  <c:v>4.3958229138874589</c:v>
                </c:pt>
                <c:pt idx="2">
                  <c:v>4.4759604460535209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31.769758998419892</cx:pt>
          <cx:pt idx="1">-2.3286989398400002</cx:pt>
          <cx:pt idx="2">29.441060058579893</cx:pt>
          <cx:pt idx="3">3.657041999999997</cx:pt>
          <cx:pt idx="4">33.09810205857989</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26-3-2021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14.bin"/><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tags" Target="../tags/tag30.xml"/><Relationship Id="rId6" Type="http://schemas.microsoft.com/office/2014/relationships/chartEx" Target="../charts/chartEx2.xml"/><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3.xml"/><Relationship Id="rId7" Type="http://schemas.openxmlformats.org/officeDocument/2006/relationships/chart" Target="../charts/char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oleObject" Target="../embeddings/oleObject20.bin"/><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image" Target="../media/image10.svg"/><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6.svg"/><Relationship Id="rId51" Type="http://schemas.openxmlformats.org/officeDocument/2006/relationships/slide" Target="slide2.xml"/><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0.xml"/><Relationship Id="rId6" Type="http://schemas.openxmlformats.org/officeDocument/2006/relationships/image" Target="../media/image3.emf"/></Relationships>
</file>

<file path=ppt/slides/_rels/slide1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image" Target="../media/image41.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11" Type="http://schemas.openxmlformats.org/officeDocument/2006/relationships/chart" Target="../charts/chart5.xml"/><Relationship Id="rId5" Type="http://schemas.openxmlformats.org/officeDocument/2006/relationships/image" Target="../media/image3.emf"/><Relationship Id="rId10" Type="http://schemas.openxmlformats.org/officeDocument/2006/relationships/chart" Target="../charts/chart4.xml"/><Relationship Id="rId4" Type="http://schemas.openxmlformats.org/officeDocument/2006/relationships/oleObject" Target="../embeddings/oleObject22.bin"/><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image" Target="../media/image8.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image" Target="../media/image6.sv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7.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52.xml"/><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3.emf"/><Relationship Id="rId10" Type="http://schemas.openxmlformats.org/officeDocument/2006/relationships/image" Target="../media/image43.png"/><Relationship Id="rId4" Type="http://schemas.openxmlformats.org/officeDocument/2006/relationships/oleObject" Target="../embeddings/oleObject27.bin"/><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11.xml"/><Relationship Id="rId5" Type="http://schemas.openxmlformats.org/officeDocument/2006/relationships/image" Target="../media/image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8.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chart" Target="../charts/chart12.x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chart" Target="../charts/char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13.xml"/><Relationship Id="rId5" Type="http://schemas.openxmlformats.org/officeDocument/2006/relationships/image" Target="../media/image3.emf"/><Relationship Id="rId4" Type="http://schemas.openxmlformats.org/officeDocument/2006/relationships/oleObject" Target="../embeddings/oleObject30.bin"/><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6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3.emf"/><Relationship Id="rId10" Type="http://schemas.openxmlformats.org/officeDocument/2006/relationships/image" Target="../media/image45.png"/><Relationship Id="rId4" Type="http://schemas.openxmlformats.org/officeDocument/2006/relationships/oleObject" Target="../embeddings/oleObject32.bin"/><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1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hyperlink" Target="https://kennisopenbaarbestuur.nl/thema/gemeentefonds/" TargetMode="External"/><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youtu.be/Rrb0MrBUALw" TargetMode="External"/><Relationship Id="rId5" Type="http://schemas.openxmlformats.org/officeDocument/2006/relationships/image" Target="../media/image3.emf"/><Relationship Id="rId10" Type="http://schemas.openxmlformats.org/officeDocument/2006/relationships/hyperlink" Target="https://www.rijksoverheid.nl/onderwerpen/financien-gemeenten-en-provincies/documenten/rapporten/2011/07/28/verdeling-van-de-uitkeringen-uit-het-gemeentefonds" TargetMode="External"/><Relationship Id="rId4" Type="http://schemas.openxmlformats.org/officeDocument/2006/relationships/oleObject" Target="../embeddings/oleObject7.bin"/><Relationship Id="rId9" Type="http://schemas.openxmlformats.org/officeDocument/2006/relationships/hyperlink" Target="https://www.rijksoverheid.nl/onderwerpen/financien-gemeenten-en-provincies/documenten/rapporten/2013/05/24/toelichting-op-de-berekening-van-de-uitkeringen-uit-het-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8.xml"/><Relationship Id="rId5" Type="http://schemas.openxmlformats.org/officeDocument/2006/relationships/image" Target="../media/image3.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xml"/><Relationship Id="rId7" Type="http://schemas.openxmlformats.org/officeDocument/2006/relationships/chart" Target="../charts/chart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19.xml"/><Relationship Id="rId5" Type="http://schemas.openxmlformats.org/officeDocument/2006/relationships/image" Target="../media/image3.emf"/><Relationship Id="rId4" Type="http://schemas.openxmlformats.org/officeDocument/2006/relationships/oleObject" Target="../embeddings/oleObject35.bin"/><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7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72.xml"/><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2.xml"/><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5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11" Type="http://schemas.openxmlformats.org/officeDocument/2006/relationships/image" Target="../media/image49.png"/><Relationship Id="rId5" Type="http://schemas.openxmlformats.org/officeDocument/2006/relationships/image" Target="../media/image3.emf"/><Relationship Id="rId10" Type="http://schemas.openxmlformats.org/officeDocument/2006/relationships/image" Target="../media/image48.svg"/><Relationship Id="rId4" Type="http://schemas.openxmlformats.org/officeDocument/2006/relationships/oleObject" Target="../embeddings/oleObject37.bin"/><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8.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7.png"/><Relationship Id="rId5" Type="http://schemas.openxmlformats.org/officeDocument/2006/relationships/image" Target="../media/image3.emf"/><Relationship Id="rId10" Type="http://schemas.openxmlformats.org/officeDocument/2006/relationships/chart" Target="../charts/chart23.xml"/><Relationship Id="rId4" Type="http://schemas.openxmlformats.org/officeDocument/2006/relationships/oleObject" Target="../embeddings/oleObject38.bin"/><Relationship Id="rId9"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24.xml"/><Relationship Id="rId5" Type="http://schemas.openxmlformats.org/officeDocument/2006/relationships/image" Target="../media/image3.emf"/><Relationship Id="rId10" Type="http://schemas.openxmlformats.org/officeDocument/2006/relationships/image" Target="../media/image50.svg"/><Relationship Id="rId4" Type="http://schemas.openxmlformats.org/officeDocument/2006/relationships/oleObject" Target="../embeddings/oleObject39.bin"/><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8.xml"/><Relationship Id="rId7" Type="http://schemas.openxmlformats.org/officeDocument/2006/relationships/chart" Target="../charts/chart2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5.xml"/><Relationship Id="rId11" Type="http://schemas.openxmlformats.org/officeDocument/2006/relationships/image" Target="../media/image50.svg"/><Relationship Id="rId5" Type="http://schemas.openxmlformats.org/officeDocument/2006/relationships/image" Target="../media/image3.e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8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3.emf"/><Relationship Id="rId10" Type="http://schemas.openxmlformats.org/officeDocument/2006/relationships/image" Target="../media/image51.png"/><Relationship Id="rId4" Type="http://schemas.openxmlformats.org/officeDocument/2006/relationships/oleObject" Target="../embeddings/oleObject42.bin"/><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29.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hart" Target="../charts/chart30.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chart" Target="../charts/chart3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31.xml"/><Relationship Id="rId5" Type="http://schemas.openxmlformats.org/officeDocument/2006/relationships/image" Target="../media/image3.emf"/><Relationship Id="rId4" Type="http://schemas.openxmlformats.org/officeDocument/2006/relationships/oleObject" Target="../embeddings/oleObject45.bin"/><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9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92.xml"/><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3.emf"/><Relationship Id="rId10" Type="http://schemas.openxmlformats.org/officeDocument/2006/relationships/image" Target="../media/image53.png"/><Relationship Id="rId4" Type="http://schemas.openxmlformats.org/officeDocument/2006/relationships/oleObject" Target="../embeddings/oleObject47.bin"/><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35.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hart" Target="../charts/chart36.xml"/><Relationship Id="rId5" Type="http://schemas.openxmlformats.org/officeDocument/2006/relationships/image" Target="../media/image3.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8.xml"/><Relationship Id="rId7" Type="http://schemas.openxmlformats.org/officeDocument/2006/relationships/chart" Target="../charts/chart3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7.xm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0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02.xml"/><Relationship Id="rId6"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4.png"/><Relationship Id="rId11" Type="http://schemas.openxmlformats.org/officeDocument/2006/relationships/image" Target="../media/image56.svg"/><Relationship Id="rId5" Type="http://schemas.openxmlformats.org/officeDocument/2006/relationships/image" Target="../media/image3.emf"/><Relationship Id="rId10" Type="http://schemas.openxmlformats.org/officeDocument/2006/relationships/image" Target="../media/image55.png"/><Relationship Id="rId4" Type="http://schemas.openxmlformats.org/officeDocument/2006/relationships/oleObject" Target="../embeddings/oleObject52.bin"/><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41.xml"/><Relationship Id="rId5" Type="http://schemas.openxmlformats.org/officeDocument/2006/relationships/image" Target="../media/image3.e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chart" Target="../charts/chart42.xml"/><Relationship Id="rId5" Type="http://schemas.openxmlformats.org/officeDocument/2006/relationships/image" Target="../media/image3.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chart" Target="../charts/chart4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chart" Target="../charts/chart43.xml"/><Relationship Id="rId5" Type="http://schemas.openxmlformats.org/officeDocument/2006/relationships/image" Target="../media/image3.emf"/><Relationship Id="rId4" Type="http://schemas.openxmlformats.org/officeDocument/2006/relationships/oleObject" Target="../embeddings/oleObject55.bin"/><Relationship Id="rId9" Type="http://schemas.openxmlformats.org/officeDocument/2006/relationships/image" Target="../media/image56.svg"/></Relationships>
</file>

<file path=ppt/slides/_rels/slide5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1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12.xml"/><Relationship Id="rId6"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3.emf"/><Relationship Id="rId10" Type="http://schemas.openxmlformats.org/officeDocument/2006/relationships/image" Target="../media/image57.png"/><Relationship Id="rId4" Type="http://schemas.openxmlformats.org/officeDocument/2006/relationships/oleObject" Target="../embeddings/oleObject57.bin"/><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hart" Target="../charts/chart47.xm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5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8.xml"/><Relationship Id="rId7" Type="http://schemas.openxmlformats.org/officeDocument/2006/relationships/image" Target="../media/image5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8.xml"/><Relationship Id="rId5" Type="http://schemas.openxmlformats.org/officeDocument/2006/relationships/image" Target="../media/image3.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8.xml"/><Relationship Id="rId7" Type="http://schemas.openxmlformats.org/officeDocument/2006/relationships/chart" Target="../charts/chart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chart" Target="../charts/chart49.xml"/><Relationship Id="rId5" Type="http://schemas.openxmlformats.org/officeDocument/2006/relationships/image" Target="../media/image3.emf"/><Relationship Id="rId4" Type="http://schemas.openxmlformats.org/officeDocument/2006/relationships/oleObject" Target="../embeddings/oleObject60.bin"/><Relationship Id="rId9" Type="http://schemas.openxmlformats.org/officeDocument/2006/relationships/image" Target="../media/image58.svg"/></Relationships>
</file>

<file path=ppt/slides/_rels/slide5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2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22.xml"/><Relationship Id="rId6"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image" Target="../media/image62.svg"/><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6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3.emf"/><Relationship Id="rId10" Type="http://schemas.openxmlformats.org/officeDocument/2006/relationships/image" Target="../media/image59.png"/><Relationship Id="rId4" Type="http://schemas.openxmlformats.org/officeDocument/2006/relationships/oleObject" Target="../embeddings/oleObject62.bin"/><Relationship Id="rId9" Type="http://schemas.openxmlformats.org/officeDocument/2006/relationships/chart" Target="../charts/chart52.xml"/></Relationships>
</file>

<file path=ppt/slides/_rels/slide5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chart" Target="../charts/chart53.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3.bin"/><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54.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4.bin"/><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8.xml"/><Relationship Id="rId7" Type="http://schemas.openxmlformats.org/officeDocument/2006/relationships/chart" Target="../charts/chart5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55.xml"/><Relationship Id="rId11" Type="http://schemas.openxmlformats.org/officeDocument/2006/relationships/image" Target="../media/image62.svg"/><Relationship Id="rId5" Type="http://schemas.openxmlformats.org/officeDocument/2006/relationships/image" Target="../media/image3.emf"/><Relationship Id="rId10" Type="http://schemas.openxmlformats.org/officeDocument/2006/relationships/image" Target="../media/image61.png"/><Relationship Id="rId4" Type="http://schemas.openxmlformats.org/officeDocument/2006/relationships/oleObject" Target="../embeddings/oleObject65.bin"/><Relationship Id="rId9" Type="http://schemas.openxmlformats.org/officeDocument/2006/relationships/image" Target="../media/image60.svg"/></Relationships>
</file>

<file path=ppt/slides/_rels/slide6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3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32.xml"/><Relationship Id="rId6"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4.png"/><Relationship Id="rId11" Type="http://schemas.openxmlformats.org/officeDocument/2006/relationships/chart" Target="../charts/chart58.xml"/><Relationship Id="rId5" Type="http://schemas.openxmlformats.org/officeDocument/2006/relationships/image" Target="../media/image3.emf"/><Relationship Id="rId10" Type="http://schemas.openxmlformats.org/officeDocument/2006/relationships/chart" Target="../charts/chart57.xml"/><Relationship Id="rId4" Type="http://schemas.openxmlformats.org/officeDocument/2006/relationships/oleObject" Target="../embeddings/oleObject67.bin"/><Relationship Id="rId9" Type="http://schemas.openxmlformats.org/officeDocument/2006/relationships/image" Target="../media/image64.svg"/></Relationships>
</file>

<file path=ppt/slides/_rels/slide6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slideLayout" Target="../slideLayouts/slideLayout2.xml"/><Relationship Id="rId7" Type="http://schemas.openxmlformats.org/officeDocument/2006/relationships/image" Target="../media/image64.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3.png"/><Relationship Id="rId5" Type="http://schemas.openxmlformats.org/officeDocument/2006/relationships/image" Target="../media/image3.e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6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chart" Target="../charts/chart61.xml"/><Relationship Id="rId5" Type="http://schemas.openxmlformats.org/officeDocument/2006/relationships/image" Target="../media/image3.emf"/><Relationship Id="rId4" Type="http://schemas.openxmlformats.org/officeDocument/2006/relationships/oleObject" Target="../embeddings/oleObject70.bin"/></Relationships>
</file>

<file path=ppt/slides/_rels/slide6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42.xml"/><Relationship Id="rId6"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png"/><Relationship Id="rId11" Type="http://schemas.openxmlformats.org/officeDocument/2006/relationships/image" Target="../media/image66.svg"/><Relationship Id="rId5" Type="http://schemas.openxmlformats.org/officeDocument/2006/relationships/image" Target="../media/image3.emf"/><Relationship Id="rId10" Type="http://schemas.openxmlformats.org/officeDocument/2006/relationships/image" Target="../media/image65.png"/><Relationship Id="rId4" Type="http://schemas.openxmlformats.org/officeDocument/2006/relationships/oleObject" Target="../embeddings/oleObject72.bin"/><Relationship Id="rId9" Type="http://schemas.openxmlformats.org/officeDocument/2006/relationships/chart" Target="../charts/chart63.xml"/></Relationships>
</file>

<file path=ppt/slides/_rels/slide6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chart" Target="../charts/chart64.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chart" Target="../charts/chart65.xml"/><Relationship Id="rId5" Type="http://schemas.openxmlformats.org/officeDocument/2006/relationships/image" Target="../media/image3.emf"/><Relationship Id="rId4" Type="http://schemas.openxmlformats.org/officeDocument/2006/relationships/oleObject" Target="../embeddings/oleObject74.bin"/></Relationships>
</file>

<file path=ppt/slides/_rels/slide7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chart" Target="../charts/chart67.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66.xml"/><Relationship Id="rId5" Type="http://schemas.openxmlformats.org/officeDocument/2006/relationships/image" Target="../media/image3.emf"/><Relationship Id="rId4" Type="http://schemas.openxmlformats.org/officeDocument/2006/relationships/oleObject" Target="../embeddings/oleObject75.bin"/><Relationship Id="rId9" Type="http://schemas.openxmlformats.org/officeDocument/2006/relationships/image" Target="../media/image66.svg"/></Relationships>
</file>

<file path=ppt/slides/_rels/slide7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52.xml"/><Relationship Id="rId6"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4.png"/><Relationship Id="rId11" Type="http://schemas.openxmlformats.org/officeDocument/2006/relationships/image" Target="../media/image68.svg"/><Relationship Id="rId5" Type="http://schemas.openxmlformats.org/officeDocument/2006/relationships/image" Target="../media/image3.emf"/><Relationship Id="rId10" Type="http://schemas.openxmlformats.org/officeDocument/2006/relationships/image" Target="../media/image67.png"/><Relationship Id="rId4" Type="http://schemas.openxmlformats.org/officeDocument/2006/relationships/oleObject" Target="../embeddings/oleObject77.bin"/><Relationship Id="rId9" Type="http://schemas.openxmlformats.org/officeDocument/2006/relationships/chart" Target="../charts/chart69.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70.xml"/><Relationship Id="rId5" Type="http://schemas.openxmlformats.org/officeDocument/2006/relationships/image" Target="../media/image3.emf"/><Relationship Id="rId4"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8.xml"/><Relationship Id="rId7" Type="http://schemas.openxmlformats.org/officeDocument/2006/relationships/image" Target="../media/image6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71.xml"/><Relationship Id="rId5" Type="http://schemas.openxmlformats.org/officeDocument/2006/relationships/image" Target="../media/image3.emf"/><Relationship Id="rId4" Type="http://schemas.openxmlformats.org/officeDocument/2006/relationships/oleObject" Target="../embeddings/oleObject79.bin"/></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chart" Target="../charts/chart7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chart" Target="../charts/chart72.xml"/><Relationship Id="rId5" Type="http://schemas.openxmlformats.org/officeDocument/2006/relationships/image" Target="../media/image3.emf"/><Relationship Id="rId4" Type="http://schemas.openxmlformats.org/officeDocument/2006/relationships/oleObject" Target="../embeddings/oleObject80.bin"/><Relationship Id="rId9" Type="http://schemas.openxmlformats.org/officeDocument/2006/relationships/image" Target="../media/image68.svg"/></Relationships>
</file>

<file path=ppt/slides/_rels/slide7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81.bin"/><Relationship Id="rId9" Type="http://schemas.openxmlformats.org/officeDocument/2006/relationships/slide" Target="slide1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82.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www.itspublic.nl/materialen/gemeentefonds" TargetMode="Externa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8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emf"/><Relationship Id="rId4" Type="http://schemas.openxmlformats.org/officeDocument/2006/relationships/oleObject" Target="../embeddings/oleObject85.bin"/></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slideLayout" Target="../slideLayouts/slideLayout2.xml"/><Relationship Id="rId7" Type="http://schemas.openxmlformats.org/officeDocument/2006/relationships/hyperlink" Target="https://www.itspublic.nl/materialen/"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69.png"/><Relationship Id="rId5" Type="http://schemas.openxmlformats.org/officeDocument/2006/relationships/image" Target="../media/image2.emf"/><Relationship Id="rId10" Type="http://schemas.openxmlformats.org/officeDocument/2006/relationships/image" Target="../media/image70.svg"/><Relationship Id="rId4" Type="http://schemas.openxmlformats.org/officeDocument/2006/relationships/oleObject" Target="../embeddings/oleObject86.bin"/><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6.xml"/><Relationship Id="rId7" Type="http://schemas.openxmlformats.org/officeDocument/2006/relationships/hyperlink" Target="http://creativecommons.org/licenses/by/4.0/"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hyperlink" Target="http://www.itspublic.nl/" TargetMode="External"/><Relationship Id="rId5" Type="http://schemas.openxmlformats.org/officeDocument/2006/relationships/image" Target="../media/image71.emf"/><Relationship Id="rId4" Type="http://schemas.openxmlformats.org/officeDocument/2006/relationships/oleObject" Target="../embeddings/oleObject87.bin"/><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6">
            <a:alphaModFix amt="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Enkhuizen</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3144206"/>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0390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Enkhuizen is ca. 33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362544801"/>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7"/>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Enkhuizen</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33,1</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3,7</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29,4</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-2,3</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31,8</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39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Enkhuizen is ca. 33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2154052521"/>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2280307145"/>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2074067675"/>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Enkhuizen</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3114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685196277"/>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29,1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30,8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33,1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Enkhuizen is ca. 33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Enkhuizen</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11964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201709750"/>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-491,3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1.574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1.667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1.788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+92,6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+121,8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Per inwoner ontvangt Enkhuizen ca. 1.788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Enkhuizen</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559108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429964187"/>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Enkhuizen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1.788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1.446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+342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-78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Dit is ca. 342 euro meer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Enkhuizen</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1"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2"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3"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4"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5"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6"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7"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8"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19"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0"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1"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2"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
        <p:nvSpPr>
          <p:cNvPr id="72" name="Title 4">
            <a:hlinkClick r:id="rId5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1"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2"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3"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4"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5"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6"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7"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8"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19"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0"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1"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2"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93346391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65362070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67896489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18.476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18.507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18.507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€22 minder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93949665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2475489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52940984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18.507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18.491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18.623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74.457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6"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7"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8"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2453141"/>
            <a:ext cx="418002" cy="396000"/>
          </a:xfrm>
          <a:prstGeom prst="rect">
            <a:avLst/>
          </a:prstGeom>
        </p:spPr>
      </p:pic>
      <p:sp>
        <p:nvSpPr>
          <p:cNvPr id="17" name="Text Placeholder 5">
            <a:hlinkClick r:id="rId13"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3"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1837880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26364540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a:graphicFrameLocks noChangeAspect="1"/>
          </p:cNvGraphicFramePr>
          <p:nvPr>
            <p:extLst>
              <p:ext uri="{D42A27DB-BD31-4B8C-83A1-F6EECF244321}">
                <p14:modId xmlns:p14="http://schemas.microsoft.com/office/powerpoint/2010/main" val="231466411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3"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56741634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88889769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25140380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18.476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18.507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18.507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€34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94201305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02104511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06336768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18.507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18.491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18.623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74.457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13505332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47623393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57256335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85272230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Participatie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Armoedebestrijding kinderen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Schulden en armoede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Perspectief op werk 2020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16884417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4"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26680905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420598616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67876181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18.476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18.507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18.507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€8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9223257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74495817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20502184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18.507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18.491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18.623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74.457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6"/>
            <a:extLst>
              <a:ext uri="{FF2B5EF4-FFF2-40B4-BE49-F238E27FC236}">
                <a16:creationId xmlns:a16="http://schemas.microsoft.com/office/drawing/2014/main" id="{C806E9C2-75AF-4562-9632-8E96D8E03AD6}"/>
              </a:ext>
            </a:extLst>
          </p:cNvPr>
          <p:cNvPicPr>
            <a:picLocks noChangeAspect="1"/>
          </p:cNvPicPr>
          <p:nvPr/>
        </p:nvPicPr>
        <p:blipFill rotWithShape="1">
          <a:blip r:embed="rId7">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6"/>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6"/>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8"/>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9"/>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0"/>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59319005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18338540"/>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35113056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67671276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Verhoging taalniveau statush</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Landelijke vreemdelingenvoorz</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10060472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5"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418677182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64546241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39189612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3.985</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3.565</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3.565</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€576 meer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63722751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08189883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 / 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00974818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3.565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3.424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3.736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3.436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3.725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14.321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01281596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916083610"/>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lang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 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0,3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5,3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09476923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16735169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Voogdij 18 plus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Transformatiefonds SD 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Suppletie uitkering IUSD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17989570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6"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92183729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2226046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73728645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18.476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18.507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18.507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€60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95576854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96348142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44202955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18.507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18.491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18.623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74.457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26877157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91862694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Wajong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75 t/m 84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7,8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83010577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79192083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WMO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Programma Sociaal domein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063870499"/>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7"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23174474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05386887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4840238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3.985</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3.565</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3.565</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€46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74063922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61061046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39420141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3.565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3.424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3.736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3.436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3.725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14.321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41358852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61400610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Binnenwater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408290404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74958946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Voorschoolse voorz peuters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lerarentekort G4 2020-2021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57283392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8"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529712728"/>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48878188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1460145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18.476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18.507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18.507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87761579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5340532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224399740"/>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18.507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18.491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18.623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74.457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49914823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9219160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60378768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12167005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Gezondsheidsachterstanden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56506355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19"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214292705"/>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819830435"/>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18.476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18.507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18.507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€37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78733973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67865319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95137123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18.507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18.491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18.623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74.457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67044892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60045984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Hist.woningen in bewoonde oorden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40-64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4,1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62205603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86534992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Combinatiefuncties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Bibliotheekmiddelen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86157780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0"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64021435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76760953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77614488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€46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95324094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05079137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44756613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18.507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18.491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18.623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74.457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647840369"/>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31479211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kern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40-64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Lengte historisch 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Buitenwater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5,8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62078732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507974985"/>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VTH provinciale taken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Deltaprogr ruimtelijke adaptatie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220495779"/>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1"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269279045"/>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18.476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18.507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18.507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66355982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399853643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€8 minder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99242465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901145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18.507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18.491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18.623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74.457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94727301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1796092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32897854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66479725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2"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57201840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65668516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5803641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18.476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18.507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18.507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20098730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37918288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5172694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18.507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18.491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18.623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74.457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Enkhuizen,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138572851"/>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33,1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33,1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-2,3</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33,1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35483712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78305142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mln)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Buitenwater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met minstens 500 adressen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4105294648"/>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62140538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Veiligheidshuizen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55805578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38726672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92527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7609915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18.476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18.507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18.507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74754719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66632989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98525396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18.507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18.491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18.623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74.457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69097367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7107563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Bewoonde oorden 1930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92253223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43234836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Vergoeding raadsleden gemeenten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BRP straten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45701419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Enkhuizen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4490863"/>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334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505160004"/>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29,1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30,8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33,1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Enkhuizen is ca. 33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Enkhuizen</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8846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506805408"/>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1.574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1.667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1.788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+93</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+122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Enkhuizen ca. 1.788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Enkhuizen</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1628644575"/>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Enkhuizen</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18.507</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Bergeijk</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18.491</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Heerde</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18.546</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Oirschot</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18.623</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Druten</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18.797</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6"/>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6"/>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800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732090520"/>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Enkhuizen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1.788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1.446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+342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-78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€342 meer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Enkhuizen</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1"/>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761300647"/>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4279535096"/>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18.476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18.507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18.507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Enkhuizen,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1"/>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6"/>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7"/>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6">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7">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6</TotalTime>
  <Words>9709</Words>
  <Application>Microsoft Office PowerPoint</Application>
  <PresentationFormat>Widescreen</PresentationFormat>
  <Paragraphs>2187</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Enkhuizen is ca. 33 mln (1/3)</vt:lpstr>
      <vt:lpstr>Totale uitkering voor Enkhuizen is ca. 33 mln (2/3)</vt:lpstr>
      <vt:lpstr>Totale uitkering voor Enkhuizen is ca. 33 mln (3/3)</vt:lpstr>
      <vt:lpstr>Per inwoner ontvangt Enkhuizen ca. 1.788 euro</vt:lpstr>
      <vt:lpstr>Dit is ca. 342 euro meer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Enkhuizen is ca. 33 mln</vt:lpstr>
      <vt:lpstr>Per inwoner ontvangt Enkhuizen ca. 1.788 euro</vt:lpstr>
      <vt:lpstr>Dit is ca. €342 meer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Thijs Jacobs</cp:lastModifiedBy>
  <cp:revision>922</cp:revision>
  <cp:lastPrinted>2020-08-19T07:49:56Z</cp:lastPrinted>
  <dcterms:created xsi:type="dcterms:W3CDTF">2020-03-09T08:06:05Z</dcterms:created>
  <dcterms:modified xsi:type="dcterms:W3CDTF">2021-03-26T12:27:30Z</dcterms:modified>
</cp:coreProperties>
</file>