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charts/chartEx1.xml" ContentType="application/vnd.ms-office.chartex+xml"/>
  <Override PartName="/ppt/charts/style1.xml" ContentType="application/vnd.ms-office.chartstyle+xml"/>
  <Override PartName="/ppt/charts/colors1.xml" ContentType="application/vnd.ms-office.chartcolorstyl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charts/chartEx2.xml" ContentType="application/vnd.ms-office.chartex+xml"/>
  <Override PartName="/ppt/charts/style2.xml" ContentType="application/vnd.ms-office.chartstyle+xml"/>
  <Override PartName="/ppt/charts/colors2.xml" ContentType="application/vnd.ms-office.chartcolorstyle+xml"/>
  <Override PartName="/ppt/tags/tag32.xml" ContentType="application/vnd.openxmlformats-officedocument.presentationml.tags+xml"/>
  <Override PartName="/ppt/tags/tag33.xml" ContentType="application/vnd.openxmlformats-officedocument.presentationml.tags+xml"/>
  <Override PartName="/ppt/charts/chart1.xml" ContentType="application/vnd.openxmlformats-officedocument.drawingml.chart+xml"/>
  <Override PartName="/ppt/charts/style3.xml" ContentType="application/vnd.ms-office.chartstyle+xml"/>
  <Override PartName="/ppt/charts/colors3.xml" ContentType="application/vnd.ms-office.chartcolorstyle+xml"/>
  <Override PartName="/ppt/charts/chart2.xml" ContentType="application/vnd.openxmlformats-officedocument.drawingml.chart+xml"/>
  <Override PartName="/ppt/charts/style4.xml" ContentType="application/vnd.ms-office.chartstyle+xml"/>
  <Override PartName="/ppt/charts/colors4.xml" ContentType="application/vnd.ms-office.chartcolorstyle+xml"/>
  <Override PartName="/ppt/charts/chart3.xml" ContentType="application/vnd.openxmlformats-officedocument.drawingml.chart+xml"/>
  <Override PartName="/ppt/charts/style5.xml" ContentType="application/vnd.ms-office.chartstyle+xml"/>
  <Override PartName="/ppt/charts/colors5.xml" ContentType="application/vnd.ms-office.chartcolorstyl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charts/chart4.xml" ContentType="application/vnd.openxmlformats-officedocument.drawingml.chart+xml"/>
  <Override PartName="/ppt/charts/style6.xml" ContentType="application/vnd.ms-office.chartstyle+xml"/>
  <Override PartName="/ppt/charts/colors6.xml" ContentType="application/vnd.ms-office.chartcolorstyle+xml"/>
  <Override PartName="/ppt/charts/chart5.xml" ContentType="application/vnd.openxmlformats-officedocument.drawingml.chart+xml"/>
  <Override PartName="/ppt/charts/style7.xml" ContentType="application/vnd.ms-office.chartstyle+xml"/>
  <Override PartName="/ppt/charts/colors7.xml" ContentType="application/vnd.ms-office.chartcolorstyle+xml"/>
  <Override PartName="/ppt/tags/tag46.xml" ContentType="application/vnd.openxmlformats-officedocument.presentationml.tags+xml"/>
  <Override PartName="/ppt/tags/tag47.xml" ContentType="application/vnd.openxmlformats-officedocument.presentationml.tags+xml"/>
  <Override PartName="/ppt/charts/chart6.xml" ContentType="application/vnd.openxmlformats-officedocument.drawingml.chart+xml"/>
  <Override PartName="/ppt/charts/style8.xml" ContentType="application/vnd.ms-office.chartstyle+xml"/>
  <Override PartName="/ppt/charts/colors8.xml" ContentType="application/vnd.ms-office.chartcolorstyle+xml"/>
  <Override PartName="/ppt/tags/tag48.xml" ContentType="application/vnd.openxmlformats-officedocument.presentationml.tags+xml"/>
  <Override PartName="/ppt/tags/tag49.xml" ContentType="application/vnd.openxmlformats-officedocument.presentationml.tags+xml"/>
  <Override PartName="/ppt/charts/chart7.xml" ContentType="application/vnd.openxmlformats-officedocument.drawingml.chart+xml"/>
  <Override PartName="/ppt/charts/style9.xml" ContentType="application/vnd.ms-office.chartstyle+xml"/>
  <Override PartName="/ppt/charts/colors9.xml" ContentType="application/vnd.ms-office.chartcolorstyle+xml"/>
  <Override PartName="/ppt/tags/tag50.xml" ContentType="application/vnd.openxmlformats-officedocument.presentationml.tags+xml"/>
  <Override PartName="/ppt/tags/tag51.xml" ContentType="application/vnd.openxmlformats-officedocument.presentationml.tags+xml"/>
  <Override PartName="/ppt/charts/chart8.xml" ContentType="application/vnd.openxmlformats-officedocument.drawingml.chart+xml"/>
  <Override PartName="/ppt/charts/style10.xml" ContentType="application/vnd.ms-office.chartstyle+xml"/>
  <Override PartName="/ppt/charts/colors10.xml" ContentType="application/vnd.ms-office.chartcolorstyl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charts/chart9.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xml" ContentType="application/vnd.openxmlformats-officedocument.drawingml.chart+xml"/>
  <Override PartName="/ppt/charts/style12.xml" ContentType="application/vnd.ms-office.chartstyle+xml"/>
  <Override PartName="/ppt/charts/colors12.xml" ContentType="application/vnd.ms-office.chartcolorstyle+xml"/>
  <Override PartName="/ppt/tags/tag56.xml" ContentType="application/vnd.openxmlformats-officedocument.presentationml.tags+xml"/>
  <Override PartName="/ppt/tags/tag57.xml" ContentType="application/vnd.openxmlformats-officedocument.presentationml.tags+xml"/>
  <Override PartName="/ppt/charts/chart11.xml" ContentType="application/vnd.openxmlformats-officedocument.drawingml.chart+xml"/>
  <Override PartName="/ppt/charts/style13.xml" ContentType="application/vnd.ms-office.chartstyle+xml"/>
  <Override PartName="/ppt/charts/colors13.xml" ContentType="application/vnd.ms-office.chartcolorstyle+xml"/>
  <Override PartName="/ppt/tags/tag58.xml" ContentType="application/vnd.openxmlformats-officedocument.presentationml.tags+xml"/>
  <Override PartName="/ppt/tags/tag59.xml" ContentType="application/vnd.openxmlformats-officedocument.presentationml.tags+xml"/>
  <Override PartName="/ppt/charts/chart12.xml" ContentType="application/vnd.openxmlformats-officedocument.drawingml.chart+xml"/>
  <Override PartName="/ppt/charts/style14.xml" ContentType="application/vnd.ms-office.chartstyle+xml"/>
  <Override PartName="/ppt/charts/colors14.xml" ContentType="application/vnd.ms-office.chartcolorstyle+xml"/>
  <Override PartName="/ppt/tags/tag60.xml" ContentType="application/vnd.openxmlformats-officedocument.presentationml.tags+xml"/>
  <Override PartName="/ppt/tags/tag61.xml" ContentType="application/vnd.openxmlformats-officedocument.presentationml.tags+xml"/>
  <Override PartName="/ppt/charts/chart13.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4.xml" ContentType="application/vnd.openxmlformats-officedocument.drawingml.chart+xml"/>
  <Override PartName="/ppt/charts/style16.xml" ContentType="application/vnd.ms-office.chartstyle+xml"/>
  <Override PartName="/ppt/charts/colors16.xml" ContentType="application/vnd.ms-office.chartcolorstyl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charts/chart15.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6.xml" ContentType="application/vnd.openxmlformats-officedocument.drawingml.chart+xml"/>
  <Override PartName="/ppt/charts/style18.xml" ContentType="application/vnd.ms-office.chartstyle+xml"/>
  <Override PartName="/ppt/charts/colors18.xml" ContentType="application/vnd.ms-office.chartcolorstyle+xml"/>
  <Override PartName="/ppt/tags/tag66.xml" ContentType="application/vnd.openxmlformats-officedocument.presentationml.tags+xml"/>
  <Override PartName="/ppt/tags/tag67.xml" ContentType="application/vnd.openxmlformats-officedocument.presentationml.tags+xml"/>
  <Override PartName="/ppt/charts/chart17.xml" ContentType="application/vnd.openxmlformats-officedocument.drawingml.chart+xml"/>
  <Override PartName="/ppt/charts/style19.xml" ContentType="application/vnd.ms-office.chartstyle+xml"/>
  <Override PartName="/ppt/charts/colors19.xml" ContentType="application/vnd.ms-office.chartcolorstyle+xml"/>
  <Override PartName="/ppt/tags/tag68.xml" ContentType="application/vnd.openxmlformats-officedocument.presentationml.tags+xml"/>
  <Override PartName="/ppt/tags/tag69.xml" ContentType="application/vnd.openxmlformats-officedocument.presentationml.tags+xml"/>
  <Override PartName="/ppt/charts/chart18.xml" ContentType="application/vnd.openxmlformats-officedocument.drawingml.chart+xml"/>
  <Override PartName="/ppt/charts/style20.xml" ContentType="application/vnd.ms-office.chartstyle+xml"/>
  <Override PartName="/ppt/charts/colors20.xml" ContentType="application/vnd.ms-office.chartcolorstyle+xml"/>
  <Override PartName="/ppt/tags/tag70.xml" ContentType="application/vnd.openxmlformats-officedocument.presentationml.tags+xml"/>
  <Override PartName="/ppt/tags/tag71.xml" ContentType="application/vnd.openxmlformats-officedocument.presentationml.tags+xml"/>
  <Override PartName="/ppt/charts/chart19.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0.xml" ContentType="application/vnd.openxmlformats-officedocument.drawingml.chart+xml"/>
  <Override PartName="/ppt/charts/style22.xml" ContentType="application/vnd.ms-office.chartstyle+xml"/>
  <Override PartName="/ppt/charts/colors22.xml" ContentType="application/vnd.ms-office.chartcolorstyl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charts/chart21.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2.xml" ContentType="application/vnd.openxmlformats-officedocument.drawingml.chart+xml"/>
  <Override PartName="/ppt/charts/style24.xml" ContentType="application/vnd.ms-office.chartstyle+xml"/>
  <Override PartName="/ppt/charts/colors24.xml" ContentType="application/vnd.ms-office.chartcolorstyle+xml"/>
  <Override PartName="/ppt/tags/tag76.xml" ContentType="application/vnd.openxmlformats-officedocument.presentationml.tags+xml"/>
  <Override PartName="/ppt/tags/tag77.xml" ContentType="application/vnd.openxmlformats-officedocument.presentationml.tags+xml"/>
  <Override PartName="/ppt/charts/chart23.xml" ContentType="application/vnd.openxmlformats-officedocument.drawingml.chart+xml"/>
  <Override PartName="/ppt/charts/style25.xml" ContentType="application/vnd.ms-office.chartstyle+xml"/>
  <Override PartName="/ppt/charts/colors25.xml" ContentType="application/vnd.ms-office.chartcolorstyle+xml"/>
  <Override PartName="/ppt/tags/tag78.xml" ContentType="application/vnd.openxmlformats-officedocument.presentationml.tags+xml"/>
  <Override PartName="/ppt/tags/tag79.xml" ContentType="application/vnd.openxmlformats-officedocument.presentationml.tags+xml"/>
  <Override PartName="/ppt/charts/chart24.xml" ContentType="application/vnd.openxmlformats-officedocument.drawingml.chart+xml"/>
  <Override PartName="/ppt/charts/style26.xml" ContentType="application/vnd.ms-office.chartstyle+xml"/>
  <Override PartName="/ppt/charts/colors26.xml" ContentType="application/vnd.ms-office.chartcolorstyle+xml"/>
  <Override PartName="/ppt/tags/tag80.xml" ContentType="application/vnd.openxmlformats-officedocument.presentationml.tags+xml"/>
  <Override PartName="/ppt/tags/tag81.xml" ContentType="application/vnd.openxmlformats-officedocument.presentationml.tags+xml"/>
  <Override PartName="/ppt/charts/chart25.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6.xml" ContentType="application/vnd.openxmlformats-officedocument.drawingml.chart+xml"/>
  <Override PartName="/ppt/charts/style28.xml" ContentType="application/vnd.ms-office.chartstyle+xml"/>
  <Override PartName="/ppt/charts/colors28.xml" ContentType="application/vnd.ms-office.chartcolorstyl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charts/chart27.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28.xml" ContentType="application/vnd.openxmlformats-officedocument.drawingml.chart+xml"/>
  <Override PartName="/ppt/charts/style30.xml" ContentType="application/vnd.ms-office.chartstyle+xml"/>
  <Override PartName="/ppt/charts/colors30.xml" ContentType="application/vnd.ms-office.chartcolorstyle+xml"/>
  <Override PartName="/ppt/tags/tag86.xml" ContentType="application/vnd.openxmlformats-officedocument.presentationml.tags+xml"/>
  <Override PartName="/ppt/tags/tag87.xml" ContentType="application/vnd.openxmlformats-officedocument.presentationml.tags+xml"/>
  <Override PartName="/ppt/charts/chart29.xml" ContentType="application/vnd.openxmlformats-officedocument.drawingml.chart+xml"/>
  <Override PartName="/ppt/charts/style31.xml" ContentType="application/vnd.ms-office.chartstyle+xml"/>
  <Override PartName="/ppt/charts/colors31.xml" ContentType="application/vnd.ms-office.chartcolorstyle+xml"/>
  <Override PartName="/ppt/tags/tag88.xml" ContentType="application/vnd.openxmlformats-officedocument.presentationml.tags+xml"/>
  <Override PartName="/ppt/tags/tag89.xml" ContentType="application/vnd.openxmlformats-officedocument.presentationml.tags+xml"/>
  <Override PartName="/ppt/charts/chart30.xml" ContentType="application/vnd.openxmlformats-officedocument.drawingml.chart+xml"/>
  <Override PartName="/ppt/charts/style32.xml" ContentType="application/vnd.ms-office.chartstyle+xml"/>
  <Override PartName="/ppt/charts/colors32.xml" ContentType="application/vnd.ms-office.chartcolorstyle+xml"/>
  <Override PartName="/ppt/tags/tag90.xml" ContentType="application/vnd.openxmlformats-officedocument.presentationml.tags+xml"/>
  <Override PartName="/ppt/tags/tag91.xml" ContentType="application/vnd.openxmlformats-officedocument.presentationml.tags+xml"/>
  <Override PartName="/ppt/charts/chart31.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2.xml" ContentType="application/vnd.openxmlformats-officedocument.drawingml.chart+xml"/>
  <Override PartName="/ppt/charts/style34.xml" ContentType="application/vnd.ms-office.chartstyle+xml"/>
  <Override PartName="/ppt/charts/colors34.xml" ContentType="application/vnd.ms-office.chartcolorstyl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charts/chart33.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4.xml" ContentType="application/vnd.openxmlformats-officedocument.drawingml.chart+xml"/>
  <Override PartName="/ppt/charts/style36.xml" ContentType="application/vnd.ms-office.chartstyle+xml"/>
  <Override PartName="/ppt/charts/colors36.xml" ContentType="application/vnd.ms-office.chartcolorstyle+xml"/>
  <Override PartName="/ppt/tags/tag96.xml" ContentType="application/vnd.openxmlformats-officedocument.presentationml.tags+xml"/>
  <Override PartName="/ppt/tags/tag97.xml" ContentType="application/vnd.openxmlformats-officedocument.presentationml.tags+xml"/>
  <Override PartName="/ppt/charts/chart35.xml" ContentType="application/vnd.openxmlformats-officedocument.drawingml.chart+xml"/>
  <Override PartName="/ppt/charts/style37.xml" ContentType="application/vnd.ms-office.chartstyle+xml"/>
  <Override PartName="/ppt/charts/colors37.xml" ContentType="application/vnd.ms-office.chartcolorstyle+xml"/>
  <Override PartName="/ppt/tags/tag98.xml" ContentType="application/vnd.openxmlformats-officedocument.presentationml.tags+xml"/>
  <Override PartName="/ppt/tags/tag99.xml" ContentType="application/vnd.openxmlformats-officedocument.presentationml.tags+xml"/>
  <Override PartName="/ppt/charts/chart36.xml" ContentType="application/vnd.openxmlformats-officedocument.drawingml.chart+xml"/>
  <Override PartName="/ppt/charts/style38.xml" ContentType="application/vnd.ms-office.chartstyle+xml"/>
  <Override PartName="/ppt/charts/colors38.xml" ContentType="application/vnd.ms-office.chartcolorstyle+xml"/>
  <Override PartName="/ppt/tags/tag100.xml" ContentType="application/vnd.openxmlformats-officedocument.presentationml.tags+xml"/>
  <Override PartName="/ppt/tags/tag101.xml" ContentType="application/vnd.openxmlformats-officedocument.presentationml.tags+xml"/>
  <Override PartName="/ppt/charts/chart37.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38.xml" ContentType="application/vnd.openxmlformats-officedocument.drawingml.chart+xml"/>
  <Override PartName="/ppt/charts/style40.xml" ContentType="application/vnd.ms-office.chartstyle+xml"/>
  <Override PartName="/ppt/charts/colors40.xml" ContentType="application/vnd.ms-office.chartcolorstyl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charts/chart39.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0.xml" ContentType="application/vnd.openxmlformats-officedocument.drawingml.chart+xml"/>
  <Override PartName="/ppt/charts/style42.xml" ContentType="application/vnd.ms-office.chartstyle+xml"/>
  <Override PartName="/ppt/charts/colors42.xml" ContentType="application/vnd.ms-office.chartcolorstyle+xml"/>
  <Override PartName="/ppt/tags/tag106.xml" ContentType="application/vnd.openxmlformats-officedocument.presentationml.tags+xml"/>
  <Override PartName="/ppt/tags/tag107.xml" ContentType="application/vnd.openxmlformats-officedocument.presentationml.tags+xml"/>
  <Override PartName="/ppt/charts/chart41.xml" ContentType="application/vnd.openxmlformats-officedocument.drawingml.chart+xml"/>
  <Override PartName="/ppt/charts/style43.xml" ContentType="application/vnd.ms-office.chartstyle+xml"/>
  <Override PartName="/ppt/charts/colors43.xml" ContentType="application/vnd.ms-office.chartcolorstyle+xml"/>
  <Override PartName="/ppt/tags/tag108.xml" ContentType="application/vnd.openxmlformats-officedocument.presentationml.tags+xml"/>
  <Override PartName="/ppt/tags/tag109.xml" ContentType="application/vnd.openxmlformats-officedocument.presentationml.tags+xml"/>
  <Override PartName="/ppt/charts/chart42.xml" ContentType="application/vnd.openxmlformats-officedocument.drawingml.chart+xml"/>
  <Override PartName="/ppt/charts/style44.xml" ContentType="application/vnd.ms-office.chartstyle+xml"/>
  <Override PartName="/ppt/charts/colors44.xml" ContentType="application/vnd.ms-office.chartcolorstyle+xml"/>
  <Override PartName="/ppt/tags/tag110.xml" ContentType="application/vnd.openxmlformats-officedocument.presentationml.tags+xml"/>
  <Override PartName="/ppt/tags/tag111.xml" ContentType="application/vnd.openxmlformats-officedocument.presentationml.tags+xml"/>
  <Override PartName="/ppt/charts/chart43.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4.xml" ContentType="application/vnd.openxmlformats-officedocument.drawingml.chart+xml"/>
  <Override PartName="/ppt/charts/style46.xml" ContentType="application/vnd.ms-office.chartstyle+xml"/>
  <Override PartName="/ppt/charts/colors46.xml" ContentType="application/vnd.ms-office.chartcolorstyl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charts/chart4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6.xml" ContentType="application/vnd.openxmlformats-officedocument.drawingml.chart+xml"/>
  <Override PartName="/ppt/charts/style48.xml" ContentType="application/vnd.ms-office.chartstyle+xml"/>
  <Override PartName="/ppt/charts/colors48.xml" ContentType="application/vnd.ms-office.chartcolorstyle+xml"/>
  <Override PartName="/ppt/tags/tag116.xml" ContentType="application/vnd.openxmlformats-officedocument.presentationml.tags+xml"/>
  <Override PartName="/ppt/tags/tag117.xml" ContentType="application/vnd.openxmlformats-officedocument.presentationml.tags+xml"/>
  <Override PartName="/ppt/charts/chart47.xml" ContentType="application/vnd.openxmlformats-officedocument.drawingml.chart+xml"/>
  <Override PartName="/ppt/charts/style49.xml" ContentType="application/vnd.ms-office.chartstyle+xml"/>
  <Override PartName="/ppt/charts/colors49.xml" ContentType="application/vnd.ms-office.chartcolorstyle+xml"/>
  <Override PartName="/ppt/tags/tag118.xml" ContentType="application/vnd.openxmlformats-officedocument.presentationml.tags+xml"/>
  <Override PartName="/ppt/tags/tag119.xml" ContentType="application/vnd.openxmlformats-officedocument.presentationml.tags+xml"/>
  <Override PartName="/ppt/charts/chart48.xml" ContentType="application/vnd.openxmlformats-officedocument.drawingml.chart+xml"/>
  <Override PartName="/ppt/charts/style50.xml" ContentType="application/vnd.ms-office.chartstyle+xml"/>
  <Override PartName="/ppt/charts/colors50.xml" ContentType="application/vnd.ms-office.chartcolorstyle+xml"/>
  <Override PartName="/ppt/tags/tag120.xml" ContentType="application/vnd.openxmlformats-officedocument.presentationml.tags+xml"/>
  <Override PartName="/ppt/tags/tag121.xml" ContentType="application/vnd.openxmlformats-officedocument.presentationml.tags+xml"/>
  <Override PartName="/ppt/charts/chart49.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0.xml" ContentType="application/vnd.openxmlformats-officedocument.drawingml.chart+xml"/>
  <Override PartName="/ppt/charts/style52.xml" ContentType="application/vnd.ms-office.chartstyle+xml"/>
  <Override PartName="/ppt/charts/colors52.xml" ContentType="application/vnd.ms-office.chartcolorstyl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charts/chart51.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2.xml" ContentType="application/vnd.openxmlformats-officedocument.drawingml.chart+xml"/>
  <Override PartName="/ppt/charts/style54.xml" ContentType="application/vnd.ms-office.chartstyle+xml"/>
  <Override PartName="/ppt/charts/colors54.xml" ContentType="application/vnd.ms-office.chartcolorstyle+xml"/>
  <Override PartName="/ppt/tags/tag126.xml" ContentType="application/vnd.openxmlformats-officedocument.presentationml.tags+xml"/>
  <Override PartName="/ppt/tags/tag127.xml" ContentType="application/vnd.openxmlformats-officedocument.presentationml.tags+xml"/>
  <Override PartName="/ppt/charts/chart53.xml" ContentType="application/vnd.openxmlformats-officedocument.drawingml.chart+xml"/>
  <Override PartName="/ppt/charts/style55.xml" ContentType="application/vnd.ms-office.chartstyle+xml"/>
  <Override PartName="/ppt/charts/colors55.xml" ContentType="application/vnd.ms-office.chartcolorstyle+xml"/>
  <Override PartName="/ppt/tags/tag128.xml" ContentType="application/vnd.openxmlformats-officedocument.presentationml.tags+xml"/>
  <Override PartName="/ppt/tags/tag129.xml" ContentType="application/vnd.openxmlformats-officedocument.presentationml.tags+xml"/>
  <Override PartName="/ppt/charts/chart54.xml" ContentType="application/vnd.openxmlformats-officedocument.drawingml.chart+xml"/>
  <Override PartName="/ppt/charts/style56.xml" ContentType="application/vnd.ms-office.chartstyle+xml"/>
  <Override PartName="/ppt/charts/colors56.xml" ContentType="application/vnd.ms-office.chartcolorstyle+xml"/>
  <Override PartName="/ppt/tags/tag130.xml" ContentType="application/vnd.openxmlformats-officedocument.presentationml.tags+xml"/>
  <Override PartName="/ppt/tags/tag131.xml" ContentType="application/vnd.openxmlformats-officedocument.presentationml.tags+xml"/>
  <Override PartName="/ppt/charts/chart55.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6.xml" ContentType="application/vnd.openxmlformats-officedocument.drawingml.chart+xml"/>
  <Override PartName="/ppt/charts/style58.xml" ContentType="application/vnd.ms-office.chartstyle+xml"/>
  <Override PartName="/ppt/charts/colors58.xml" ContentType="application/vnd.ms-office.chartcolorstyl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charts/chart57.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58.xml" ContentType="application/vnd.openxmlformats-officedocument.drawingml.chart+xml"/>
  <Override PartName="/ppt/charts/style60.xml" ContentType="application/vnd.ms-office.chartstyle+xml"/>
  <Override PartName="/ppt/charts/colors60.xml" ContentType="application/vnd.ms-office.chartcolorstyle+xml"/>
  <Override PartName="/ppt/tags/tag136.xml" ContentType="application/vnd.openxmlformats-officedocument.presentationml.tags+xml"/>
  <Override PartName="/ppt/tags/tag137.xml" ContentType="application/vnd.openxmlformats-officedocument.presentationml.tags+xml"/>
  <Override PartName="/ppt/charts/chart59.xml" ContentType="application/vnd.openxmlformats-officedocument.drawingml.chart+xml"/>
  <Override PartName="/ppt/charts/style61.xml" ContentType="application/vnd.ms-office.chartstyle+xml"/>
  <Override PartName="/ppt/charts/colors61.xml" ContentType="application/vnd.ms-office.chartcolorstyle+xml"/>
  <Override PartName="/ppt/tags/tag138.xml" ContentType="application/vnd.openxmlformats-officedocument.presentationml.tags+xml"/>
  <Override PartName="/ppt/tags/tag139.xml" ContentType="application/vnd.openxmlformats-officedocument.presentationml.tags+xml"/>
  <Override PartName="/ppt/charts/chart60.xml" ContentType="application/vnd.openxmlformats-officedocument.drawingml.chart+xml"/>
  <Override PartName="/ppt/charts/style62.xml" ContentType="application/vnd.ms-office.chartstyle+xml"/>
  <Override PartName="/ppt/charts/colors62.xml" ContentType="application/vnd.ms-office.chartcolorstyle+xml"/>
  <Override PartName="/ppt/tags/tag140.xml" ContentType="application/vnd.openxmlformats-officedocument.presentationml.tags+xml"/>
  <Override PartName="/ppt/tags/tag141.xml" ContentType="application/vnd.openxmlformats-officedocument.presentationml.tags+xml"/>
  <Override PartName="/ppt/charts/chart61.xml" ContentType="application/vnd.openxmlformats-officedocument.drawingml.chart+xml"/>
  <Override PartName="/ppt/charts/style63.xml" ContentType="application/vnd.ms-office.chartstyle+xml"/>
  <Override PartName="/ppt/charts/colors63.xml" ContentType="application/vnd.ms-office.chartcolorstyl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charts/chart62.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3.xml" ContentType="application/vnd.openxmlformats-officedocument.drawingml.chart+xml"/>
  <Override PartName="/ppt/charts/style65.xml" ContentType="application/vnd.ms-office.chartstyle+xml"/>
  <Override PartName="/ppt/charts/colors65.xml" ContentType="application/vnd.ms-office.chartcolorstyle+xml"/>
  <Override PartName="/ppt/tags/tag146.xml" ContentType="application/vnd.openxmlformats-officedocument.presentationml.tags+xml"/>
  <Override PartName="/ppt/tags/tag147.xml" ContentType="application/vnd.openxmlformats-officedocument.presentationml.tags+xml"/>
  <Override PartName="/ppt/charts/chart64.xml" ContentType="application/vnd.openxmlformats-officedocument.drawingml.chart+xml"/>
  <Override PartName="/ppt/charts/style66.xml" ContentType="application/vnd.ms-office.chartstyle+xml"/>
  <Override PartName="/ppt/charts/colors66.xml" ContentType="application/vnd.ms-office.chartcolorstyle+xml"/>
  <Override PartName="/ppt/tags/tag148.xml" ContentType="application/vnd.openxmlformats-officedocument.presentationml.tags+xml"/>
  <Override PartName="/ppt/tags/tag149.xml" ContentType="application/vnd.openxmlformats-officedocument.presentationml.tags+xml"/>
  <Override PartName="/ppt/charts/chart65.xml" ContentType="application/vnd.openxmlformats-officedocument.drawingml.chart+xml"/>
  <Override PartName="/ppt/charts/style67.xml" ContentType="application/vnd.ms-office.chartstyle+xml"/>
  <Override PartName="/ppt/charts/colors67.xml" ContentType="application/vnd.ms-office.chartcolorstyle+xml"/>
  <Override PartName="/ppt/tags/tag150.xml" ContentType="application/vnd.openxmlformats-officedocument.presentationml.tags+xml"/>
  <Override PartName="/ppt/tags/tag151.xml" ContentType="application/vnd.openxmlformats-officedocument.presentationml.tags+xml"/>
  <Override PartName="/ppt/charts/chart66.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7.xml" ContentType="application/vnd.openxmlformats-officedocument.drawingml.chart+xml"/>
  <Override PartName="/ppt/charts/style69.xml" ContentType="application/vnd.ms-office.chartstyle+xml"/>
  <Override PartName="/ppt/charts/colors69.xml" ContentType="application/vnd.ms-office.chartcolorstyl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charts/chart68.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69.xml" ContentType="application/vnd.openxmlformats-officedocument.drawingml.chart+xml"/>
  <Override PartName="/ppt/charts/style71.xml" ContentType="application/vnd.ms-office.chartstyle+xml"/>
  <Override PartName="/ppt/charts/colors71.xml" ContentType="application/vnd.ms-office.chartcolorstyle+xml"/>
  <Override PartName="/ppt/tags/tag156.xml" ContentType="application/vnd.openxmlformats-officedocument.presentationml.tags+xml"/>
  <Override PartName="/ppt/tags/tag157.xml" ContentType="application/vnd.openxmlformats-officedocument.presentationml.tags+xml"/>
  <Override PartName="/ppt/charts/chart70.xml" ContentType="application/vnd.openxmlformats-officedocument.drawingml.chart+xml"/>
  <Override PartName="/ppt/charts/style72.xml" ContentType="application/vnd.ms-office.chartstyle+xml"/>
  <Override PartName="/ppt/charts/colors72.xml" ContentType="application/vnd.ms-office.chartcolorstyle+xml"/>
  <Override PartName="/ppt/tags/tag158.xml" ContentType="application/vnd.openxmlformats-officedocument.presentationml.tags+xml"/>
  <Override PartName="/ppt/tags/tag159.xml" ContentType="application/vnd.openxmlformats-officedocument.presentationml.tags+xml"/>
  <Override PartName="/ppt/charts/chart71.xml" ContentType="application/vnd.openxmlformats-officedocument.drawingml.chart+xml"/>
  <Override PartName="/ppt/charts/style73.xml" ContentType="application/vnd.ms-office.chartstyle+xml"/>
  <Override PartName="/ppt/charts/colors73.xml" ContentType="application/vnd.ms-office.chartcolorstyle+xml"/>
  <Override PartName="/ppt/tags/tag160.xml" ContentType="application/vnd.openxmlformats-officedocument.presentationml.tags+xml"/>
  <Override PartName="/ppt/tags/tag161.xml" ContentType="application/vnd.openxmlformats-officedocument.presentationml.tags+xml"/>
  <Override PartName="/ppt/charts/chart72.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73.xml" ContentType="application/vnd.openxmlformats-officedocument.drawingml.chart+xml"/>
  <Override PartName="/ppt/charts/style75.xml" ContentType="application/vnd.ms-office.chartstyle+xml"/>
  <Override PartName="/ppt/charts/colors75.xml" ContentType="application/vnd.ms-office.chartcolorstyl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5"/>
  </p:notesMasterIdLst>
  <p:sldIdLst>
    <p:sldId id="2666" r:id="rId2"/>
    <p:sldId id="2660" r:id="rId3"/>
    <p:sldId id="2627" r:id="rId4"/>
    <p:sldId id="2734" r:id="rId5"/>
    <p:sldId id="2735" r:id="rId6"/>
    <p:sldId id="2652" r:id="rId7"/>
    <p:sldId id="2671" r:id="rId8"/>
    <p:sldId id="2685" r:id="rId9"/>
    <p:sldId id="2659" r:id="rId10"/>
    <p:sldId id="2667" r:id="rId11"/>
    <p:sldId id="2700" r:id="rId12"/>
    <p:sldId id="2733" r:id="rId13"/>
    <p:sldId id="2682" r:id="rId14"/>
    <p:sldId id="2683" r:id="rId15"/>
    <p:sldId id="2686" r:id="rId16"/>
    <p:sldId id="2668" r:id="rId17"/>
    <p:sldId id="2687" r:id="rId18"/>
    <p:sldId id="2701" r:id="rId19"/>
    <p:sldId id="2702" r:id="rId20"/>
    <p:sldId id="2676" r:id="rId21"/>
    <p:sldId id="2677" r:id="rId22"/>
    <p:sldId id="2688" r:id="rId23"/>
    <p:sldId id="2705" r:id="rId24"/>
    <p:sldId id="2706" r:id="rId25"/>
    <p:sldId id="2736" r:id="rId26"/>
    <p:sldId id="2737" r:id="rId27"/>
    <p:sldId id="2689" r:id="rId28"/>
    <p:sldId id="2704" r:id="rId29"/>
    <p:sldId id="2708" r:id="rId30"/>
    <p:sldId id="2738" r:id="rId31"/>
    <p:sldId id="2739" r:id="rId32"/>
    <p:sldId id="2680" r:id="rId33"/>
    <p:sldId id="2656" r:id="rId34"/>
    <p:sldId id="2670" r:id="rId35"/>
    <p:sldId id="2740" r:id="rId36"/>
    <p:sldId id="2741" r:id="rId37"/>
    <p:sldId id="2690" r:id="rId38"/>
    <p:sldId id="2710" r:id="rId39"/>
    <p:sldId id="2711" r:id="rId40"/>
    <p:sldId id="2742" r:id="rId41"/>
    <p:sldId id="2743" r:id="rId42"/>
    <p:sldId id="2691" r:id="rId43"/>
    <p:sldId id="2713" r:id="rId44"/>
    <p:sldId id="2714" r:id="rId45"/>
    <p:sldId id="2744" r:id="rId46"/>
    <p:sldId id="2745" r:id="rId47"/>
    <p:sldId id="2692" r:id="rId48"/>
    <p:sldId id="2716" r:id="rId49"/>
    <p:sldId id="2717" r:id="rId50"/>
    <p:sldId id="2746" r:id="rId51"/>
    <p:sldId id="2747" r:id="rId52"/>
    <p:sldId id="2693" r:id="rId53"/>
    <p:sldId id="2719" r:id="rId54"/>
    <p:sldId id="2720" r:id="rId55"/>
    <p:sldId id="2748" r:id="rId56"/>
    <p:sldId id="2749" r:id="rId57"/>
    <p:sldId id="2694" r:id="rId58"/>
    <p:sldId id="2722" r:id="rId59"/>
    <p:sldId id="2723" r:id="rId60"/>
    <p:sldId id="2750" r:id="rId61"/>
    <p:sldId id="2751" r:id="rId62"/>
    <p:sldId id="2695" r:id="rId63"/>
    <p:sldId id="2725" r:id="rId64"/>
    <p:sldId id="2726" r:id="rId65"/>
    <p:sldId id="2752" r:id="rId66"/>
    <p:sldId id="2753" r:id="rId67"/>
    <p:sldId id="2696" r:id="rId68"/>
    <p:sldId id="2728" r:id="rId69"/>
    <p:sldId id="2729" r:id="rId70"/>
    <p:sldId id="2754" r:id="rId71"/>
    <p:sldId id="2755" r:id="rId72"/>
    <p:sldId id="2697" r:id="rId73"/>
    <p:sldId id="2731" r:id="rId74"/>
    <p:sldId id="2732" r:id="rId75"/>
    <p:sldId id="2756" r:id="rId76"/>
    <p:sldId id="2757" r:id="rId77"/>
    <p:sldId id="2669" r:id="rId78"/>
    <p:sldId id="2630" r:id="rId79"/>
    <p:sldId id="2681" r:id="rId80"/>
    <p:sldId id="2684" r:id="rId81"/>
    <p:sldId id="2655" r:id="rId82"/>
    <p:sldId id="2648" r:id="rId83"/>
    <p:sldId id="2654" r:id="rId84"/>
  </p:sldIdLst>
  <p:sldSz cx="12192000" cy="6858000"/>
  <p:notesSz cx="7010400" cy="9296400"/>
  <p:custDataLst>
    <p:tags r:id="rId86"/>
  </p:custDataLst>
  <p:defaultTextStyle>
    <a:defPPr>
      <a:defRPr lang="nl-NL"/>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777B"/>
    <a:srgbClr val="FF5C3E"/>
    <a:srgbClr val="D9F3F4"/>
    <a:srgbClr val="32AEB4"/>
    <a:srgbClr val="2FA5AB"/>
    <a:srgbClr val="808080"/>
    <a:srgbClr val="FFFFFF"/>
    <a:srgbClr val="FFFAF0"/>
    <a:srgbClr val="3FC1C9"/>
    <a:srgbClr val="9FE0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5220" autoAdjust="0"/>
  </p:normalViewPr>
  <p:slideViewPr>
    <p:cSldViewPr snapToGrid="0" showGuides="1">
      <p:cViewPr varScale="1">
        <p:scale>
          <a:sx n="82" d="100"/>
          <a:sy n="82" d="100"/>
        </p:scale>
        <p:origin x="557" y="58"/>
      </p:cViewPr>
      <p:guideLst/>
    </p:cSldViewPr>
  </p:slideViewPr>
  <p:outlineViewPr>
    <p:cViewPr>
      <p:scale>
        <a:sx n="33" d="100"/>
        <a:sy n="33" d="100"/>
      </p:scale>
      <p:origin x="0" y="-31146"/>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4.xml"/><Relationship Id="rId1" Type="http://schemas.microsoft.com/office/2011/relationships/chartStyle" Target="style64.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5.xml"/><Relationship Id="rId1" Type="http://schemas.microsoft.com/office/2011/relationships/chartStyle" Target="style65.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6.xml"/><Relationship Id="rId1" Type="http://schemas.microsoft.com/office/2011/relationships/chartStyle" Target="style66.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7.xml"/><Relationship Id="rId1" Type="http://schemas.microsoft.com/office/2011/relationships/chartStyle" Target="style67.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8.xml"/><Relationship Id="rId1" Type="http://schemas.microsoft.com/office/2011/relationships/chartStyle" Target="style68.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69.xml"/><Relationship Id="rId1" Type="http://schemas.microsoft.com/office/2011/relationships/chartStyle" Target="style69.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70.xml"/><Relationship Id="rId1" Type="http://schemas.microsoft.com/office/2011/relationships/chartStyle" Target="style70.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71.xml"/><Relationship Id="rId1" Type="http://schemas.microsoft.com/office/2011/relationships/chartStyle" Target="style7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72.xml"/><Relationship Id="rId1" Type="http://schemas.microsoft.com/office/2011/relationships/chartStyle" Target="style72.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3.xml"/><Relationship Id="rId1" Type="http://schemas.microsoft.com/office/2011/relationships/chartStyle" Target="style73.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74.xml"/><Relationship Id="rId1" Type="http://schemas.microsoft.com/office/2011/relationships/chartStyle" Target="style74.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75.xml"/><Relationship Id="rId1" Type="http://schemas.microsoft.com/office/2011/relationships/chartStyle" Target="style7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140.00689554087174</c:v>
                </c:pt>
                <c:pt idx="1">
                  <c:v>212.86978508608334</c:v>
                </c:pt>
                <c:pt idx="2">
                  <c:v>226.65539277982734</c:v>
                </c:pt>
              </c:numCache>
            </c:numRef>
          </c:val>
          <c:extLst>
            <c:ext xmlns:c16="http://schemas.microsoft.com/office/drawing/2014/chart" uri="{C3380CC4-5D6E-409C-BE32-E72D297353CC}">
              <c16:uniqueId val="{00000000-46A7-472A-96CB-113FC411F214}"/>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134.35813800000003</c:v>
                </c:pt>
                <c:pt idx="1">
                  <c:v>76.09821500000001</c:v>
                </c:pt>
                <c:pt idx="2">
                  <c:v>78.32359900000003</c:v>
                </c:pt>
              </c:numCache>
            </c:numRef>
          </c:val>
          <c:extLst>
            <c:ext xmlns:c16="http://schemas.microsoft.com/office/drawing/2014/chart" uri="{C3380CC4-5D6E-409C-BE32-E72D297353CC}">
              <c16:uniqueId val="{00000001-46A7-472A-96CB-113FC411F214}"/>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274.36503354087176</c:v>
                </c:pt>
                <c:pt idx="1">
                  <c:v>288.96800008608335</c:v>
                </c:pt>
                <c:pt idx="2">
                  <c:v>304.97899177982737</c:v>
                </c:pt>
              </c:numCache>
            </c:numRef>
          </c:val>
          <c:smooth val="0"/>
          <c:extLst>
            <c:ext xmlns:c16="http://schemas.microsoft.com/office/drawing/2014/chart" uri="{C3380CC4-5D6E-409C-BE32-E72D297353CC}">
              <c16:uniqueId val="{00000002-46A7-472A-96CB-113FC411F214}"/>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128.55537669349079</c:v>
                </c:pt>
                <c:pt idx="1">
                  <c:v>156.00514400343641</c:v>
                </c:pt>
                <c:pt idx="2">
                  <c:v>162.89721692803869</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4.7238993467589196</c:v>
                </c:pt>
                <c:pt idx="1">
                  <c:v>125.88348284555238</c:v>
                </c:pt>
                <c:pt idx="2">
                  <c:v>128.54377871338443</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133.2792760402497</c:v>
                </c:pt>
                <c:pt idx="1">
                  <c:v>281.88862684898879</c:v>
                </c:pt>
                <c:pt idx="2">
                  <c:v>291.44099564142311</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Amersfoort</c:v>
                </c:pt>
                <c:pt idx="2">
                  <c:v>Zaanstad</c:v>
                </c:pt>
                <c:pt idx="3">
                  <c:v>Haarlemmermeer</c:v>
                </c:pt>
                <c:pt idx="4">
                  <c:v>s-Hertogenbosch</c:v>
                </c:pt>
                <c:pt idx="5">
                  <c:v>Enschede</c:v>
                </c:pt>
                <c:pt idx="7">
                  <c:v>4 gemeenten</c:v>
                </c:pt>
                <c:pt idx="8">
                  <c:v>Landelijk</c:v>
                </c:pt>
              </c:strCache>
            </c:strRef>
          </c:cat>
          <c:val>
            <c:numRef>
              <c:f>Sheet1!$C$2:$C$10</c:f>
              <c:numCache>
                <c:formatCode>General</c:formatCode>
                <c:ptCount val="9"/>
                <c:pt idx="0">
                  <c:v>162.89721692803869</c:v>
                </c:pt>
                <c:pt idx="2">
                  <c:v>178.35717084251641</c:v>
                </c:pt>
                <c:pt idx="3">
                  <c:v>90.011244859529896</c:v>
                </c:pt>
                <c:pt idx="4">
                  <c:v>180.98482168973879</c:v>
                </c:pt>
                <c:pt idx="5">
                  <c:v>284.63099949741598</c:v>
                </c:pt>
                <c:pt idx="7">
                  <c:v>183.49605922230029</c:v>
                </c:pt>
                <c:pt idx="8">
                  <c:v>173.29615562254062</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Amersfoort</c:v>
                </c:pt>
                <c:pt idx="2">
                  <c:v>Zaanstad</c:v>
                </c:pt>
                <c:pt idx="3">
                  <c:v>Haarlemmermeer</c:v>
                </c:pt>
                <c:pt idx="4">
                  <c:v>s-Hertogenbosch</c:v>
                </c:pt>
                <c:pt idx="5">
                  <c:v>Enschede</c:v>
                </c:pt>
                <c:pt idx="7">
                  <c:v>4 gemeenten</c:v>
                </c:pt>
                <c:pt idx="8">
                  <c:v>Landelijk</c:v>
                </c:pt>
              </c:strCache>
            </c:strRef>
          </c:cat>
          <c:val>
            <c:numRef>
              <c:f>Sheet1!$D$2:$D$10</c:f>
              <c:numCache>
                <c:formatCode>General</c:formatCode>
                <c:ptCount val="9"/>
                <c:pt idx="0">
                  <c:v>128.54377871338443</c:v>
                </c:pt>
                <c:pt idx="2">
                  <c:v>75.441530615517848</c:v>
                </c:pt>
                <c:pt idx="3">
                  <c:v>42.970531980419487</c:v>
                </c:pt>
                <c:pt idx="4">
                  <c:v>166.16671314159723</c:v>
                </c:pt>
                <c:pt idx="5">
                  <c:v>193.70863472255419</c:v>
                </c:pt>
                <c:pt idx="7">
                  <c:v>119.57185261502218</c:v>
                </c:pt>
                <c:pt idx="8">
                  <c:v>121.44932506422954</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Amersfoort</c:v>
                </c:pt>
                <c:pt idx="2">
                  <c:v>Zaanstad</c:v>
                </c:pt>
                <c:pt idx="3">
                  <c:v>Haarlemmermeer</c:v>
                </c:pt>
                <c:pt idx="4">
                  <c:v>s-Hertogenbosch</c:v>
                </c:pt>
                <c:pt idx="5">
                  <c:v>Enschede</c:v>
                </c:pt>
                <c:pt idx="7">
                  <c:v>4 gemeenten</c:v>
                </c:pt>
                <c:pt idx="8">
                  <c:v>Landelijk</c:v>
                </c:pt>
              </c:strCache>
            </c:strRef>
          </c:cat>
          <c:val>
            <c:numRef>
              <c:f>Sheet1!$B$2:$B$10</c:f>
              <c:numCache>
                <c:formatCode>General</c:formatCode>
                <c:ptCount val="9"/>
                <c:pt idx="0">
                  <c:v>291.44099564142311</c:v>
                </c:pt>
                <c:pt idx="2">
                  <c:v>253.79870145803426</c:v>
                </c:pt>
                <c:pt idx="3">
                  <c:v>132.98177683994936</c:v>
                </c:pt>
                <c:pt idx="4">
                  <c:v>347.15153483133599</c:v>
                </c:pt>
                <c:pt idx="5">
                  <c:v>478.33963421997009</c:v>
                </c:pt>
                <c:pt idx="7">
                  <c:v>303.06791183732241</c:v>
                </c:pt>
                <c:pt idx="8">
                  <c:v>294.74548068677024</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20.688408902623799</c:v>
                </c:pt>
                <c:pt idx="2">
                  <c:v>24.439951454557182</c:v>
                </c:pt>
                <c:pt idx="3">
                  <c:v>24.468274790112147</c:v>
                </c:pt>
                <c:pt idx="4">
                  <c:v>25.114691935721062</c:v>
                </c:pt>
                <c:pt idx="6">
                  <c:v>43.867903239509907</c:v>
                </c:pt>
                <c:pt idx="7">
                  <c:v>43.867903239509907</c:v>
                </c:pt>
                <c:pt idx="8">
                  <c:v>43.949676260301189</c:v>
                </c:pt>
                <c:pt idx="9">
                  <c:v>45.132380444815453</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19.955136902623799</c:v>
                </c:pt>
                <c:pt idx="5">
                  <c:v>24.381419935721063</c:v>
                </c:pt>
                <c:pt idx="10">
                  <c:v>25.458554444815455</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3.7515425519333827</c:v>
                </c:pt>
                <c:pt idx="2">
                  <c:v>2.8323335554966474E-2</c:v>
                </c:pt>
                <c:pt idx="3">
                  <c:v>0.64641714560891406</c:v>
                </c:pt>
                <c:pt idx="7">
                  <c:v>8.1773020791283138E-2</c:v>
                </c:pt>
                <c:pt idx="8">
                  <c:v>1.1827041845142612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6">
                  <c:v>0.18734269621115548</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0.73327200000000003</c:v>
                </c:pt>
                <c:pt idx="5">
                  <c:v>19.673825999999998</c:v>
                </c:pt>
                <c:pt idx="10">
                  <c:v>20.089593000000001</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18.940553999999999</c:v>
                </c:pt>
                <c:pt idx="9">
                  <c:v>0.41576700000000244</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20.688408902623799</c:v>
                </c:pt>
                <c:pt idx="5">
                  <c:v>44.055245935721061</c:v>
                </c:pt>
                <c:pt idx="10">
                  <c:v>45.548147444815456</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Bijstandsontvangers</c:v>
                </c:pt>
                <c:pt idx="1">
                  <c:v>Re-integratie klassiek</c:v>
                </c:pt>
                <c:pt idx="2">
                  <c:v>Huishoudens laag inkomen (drempel)</c:v>
                </c:pt>
                <c:pt idx="3">
                  <c:v>Klantenpotentieel regionaal</c:v>
                </c:pt>
                <c:pt idx="4">
                  <c:v>Inwoners</c:v>
                </c:pt>
                <c:pt idx="5">
                  <c:v>Eenpersoonshuishoudens</c:v>
                </c:pt>
                <c:pt idx="6">
                  <c:v>Omgevingsadressendichtheid</c:v>
                </c:pt>
                <c:pt idx="7">
                  <c:v>Loonkostensubsidie</c:v>
                </c:pt>
                <c:pt idx="10">
                  <c:v>Overig</c:v>
                </c:pt>
              </c:strCache>
            </c:strRef>
          </c:cat>
          <c:val>
            <c:numRef>
              <c:f>Sheet1!$B$2:$B$12</c:f>
              <c:numCache>
                <c:formatCode>General</c:formatCode>
                <c:ptCount val="11"/>
                <c:pt idx="0">
                  <c:v>10.640878930240012</c:v>
                </c:pt>
                <c:pt idx="1">
                  <c:v>3.7469220372240803</c:v>
                </c:pt>
                <c:pt idx="2">
                  <c:v>3.6430372592640006</c:v>
                </c:pt>
                <c:pt idx="3">
                  <c:v>3.4782559239999999</c:v>
                </c:pt>
                <c:pt idx="4">
                  <c:v>1.9298070251200001</c:v>
                </c:pt>
                <c:pt idx="5">
                  <c:v>0.86862138012000012</c:v>
                </c:pt>
                <c:pt idx="6">
                  <c:v>0.81711211772736014</c:v>
                </c:pt>
                <c:pt idx="7">
                  <c:v>0.33391977112000004</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4"/>
                <c:pt idx="0">
                  <c:v>Participatie</c:v>
                </c:pt>
                <c:pt idx="1">
                  <c:v>Perspectief op werk 2020</c:v>
                </c:pt>
                <c:pt idx="2">
                  <c:v>Armoedebestrijding kinderen</c:v>
                </c:pt>
                <c:pt idx="3">
                  <c:v>Schulden en armoede</c:v>
                </c:pt>
              </c:strCache>
            </c:strRef>
          </c:cat>
          <c:val>
            <c:numRef>
              <c:f>Sheet1!$B$2:$B$12</c:f>
              <c:numCache>
                <c:formatCode>General</c:formatCode>
                <c:ptCount val="11"/>
                <c:pt idx="0">
                  <c:v>18.181080000000001</c:v>
                </c:pt>
                <c:pt idx="1">
                  <c:v>1</c:v>
                </c:pt>
                <c:pt idx="2">
                  <c:v>0.73799700000000001</c:v>
                </c:pt>
                <c:pt idx="3">
                  <c:v>0.170516</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4.910537765193399</c:v>
                </c:pt>
                <c:pt idx="1">
                  <c:v>5.1555953128881198</c:v>
                </c:pt>
                <c:pt idx="2">
                  <c:v>5.6441337861091752</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0.20069400000000001</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4.910537765193399</c:v>
                </c:pt>
                <c:pt idx="1">
                  <c:v>5.1555953128881198</c:v>
                </c:pt>
                <c:pt idx="2">
                  <c:v>5.8448277861091755</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31.634763281881895</c:v>
                </c:pt>
                <c:pt idx="1">
                  <c:v>32.98820951901078</c:v>
                </c:pt>
                <c:pt idx="2">
                  <c:v>36.114135534271625</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1.2841457328231576</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31.634763281881895</c:v>
                </c:pt>
                <c:pt idx="1">
                  <c:v>32.98820951901078</c:v>
                </c:pt>
                <c:pt idx="2">
                  <c:v>37.398281267094788</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Amersfoort</c:v>
                </c:pt>
                <c:pt idx="2">
                  <c:v>Zaanstad</c:v>
                </c:pt>
                <c:pt idx="3">
                  <c:v>Haarlemmermeer</c:v>
                </c:pt>
                <c:pt idx="4">
                  <c:v>s-Hertogenbosch</c:v>
                </c:pt>
                <c:pt idx="5">
                  <c:v>Enschede</c:v>
                </c:pt>
                <c:pt idx="7">
                  <c:v>4 gemeenten</c:v>
                </c:pt>
                <c:pt idx="8">
                  <c:v>Landelijk</c:v>
                </c:pt>
              </c:strCache>
            </c:strRef>
          </c:cat>
          <c:val>
            <c:numRef>
              <c:f>Sheet1!$C$2:$C$10</c:f>
              <c:numCache>
                <c:formatCode>General</c:formatCode>
                <c:ptCount val="9"/>
                <c:pt idx="0">
                  <c:v>36.114135534271625</c:v>
                </c:pt>
                <c:pt idx="2">
                  <c:v>39.780038200916479</c:v>
                </c:pt>
                <c:pt idx="3">
                  <c:v>28.942836044289994</c:v>
                </c:pt>
                <c:pt idx="4">
                  <c:v>34.771242999407633</c:v>
                </c:pt>
                <c:pt idx="5">
                  <c:v>39.709787956142897</c:v>
                </c:pt>
                <c:pt idx="7">
                  <c:v>35.800976300189248</c:v>
                </c:pt>
                <c:pt idx="8">
                  <c:v>33.955312144977931</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Amersfoort</c:v>
                </c:pt>
                <c:pt idx="2">
                  <c:v>Zaanstad</c:v>
                </c:pt>
                <c:pt idx="3">
                  <c:v>Haarlemmermeer</c:v>
                </c:pt>
                <c:pt idx="4">
                  <c:v>s-Hertogenbosch</c:v>
                </c:pt>
                <c:pt idx="5">
                  <c:v>Enschede</c:v>
                </c:pt>
                <c:pt idx="7">
                  <c:v>4 gemeenten</c:v>
                </c:pt>
                <c:pt idx="8">
                  <c:v>Landelijk</c:v>
                </c:pt>
              </c:strCache>
            </c:strRef>
          </c:cat>
          <c:val>
            <c:numRef>
              <c:f>Sheet1!$D$2:$D$10</c:f>
              <c:numCache>
                <c:formatCode>General</c:formatCode>
                <c:ptCount val="9"/>
                <c:pt idx="0">
                  <c:v>1.2841457328231576</c:v>
                </c:pt>
                <c:pt idx="2">
                  <c:v>1.2847547871828591</c:v>
                </c:pt>
                <c:pt idx="3">
                  <c:v>1.285544785554511</c:v>
                </c:pt>
                <c:pt idx="4">
                  <c:v>2.091812846535456</c:v>
                </c:pt>
                <c:pt idx="5">
                  <c:v>1.6333702338570693</c:v>
                </c:pt>
                <c:pt idx="7">
                  <c:v>1.5738706632824737</c:v>
                </c:pt>
                <c:pt idx="8">
                  <c:v>2.2145955341353969</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Amersfoort</c:v>
                </c:pt>
                <c:pt idx="2">
                  <c:v>Zaanstad</c:v>
                </c:pt>
                <c:pt idx="3">
                  <c:v>Haarlemmermeer</c:v>
                </c:pt>
                <c:pt idx="4">
                  <c:v>s-Hertogenbosch</c:v>
                </c:pt>
                <c:pt idx="5">
                  <c:v>Enschede</c:v>
                </c:pt>
                <c:pt idx="7">
                  <c:v>4 gemeenten</c:v>
                </c:pt>
                <c:pt idx="8">
                  <c:v>Landelijk</c:v>
                </c:pt>
              </c:strCache>
            </c:strRef>
          </c:cat>
          <c:val>
            <c:numRef>
              <c:f>Sheet1!$B$2:$B$10</c:f>
              <c:numCache>
                <c:formatCode>General</c:formatCode>
                <c:ptCount val="9"/>
                <c:pt idx="0">
                  <c:v>37.398281267094788</c:v>
                </c:pt>
                <c:pt idx="2">
                  <c:v>41.064792988099335</c:v>
                </c:pt>
                <c:pt idx="3">
                  <c:v>30.228380829844504</c:v>
                </c:pt>
                <c:pt idx="4">
                  <c:v>36.863055845943094</c:v>
                </c:pt>
                <c:pt idx="5">
                  <c:v>41.343158189999961</c:v>
                </c:pt>
                <c:pt idx="7">
                  <c:v>37.374846963471725</c:v>
                </c:pt>
                <c:pt idx="8">
                  <c:v>36.169907679113322</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4.8844920529633757</c:v>
                </c:pt>
                <c:pt idx="2">
                  <c:v>4.8844920529633757</c:v>
                </c:pt>
                <c:pt idx="3">
                  <c:v>5.0634972571701669</c:v>
                </c:pt>
                <c:pt idx="4">
                  <c:v>5.1555953128881198</c:v>
                </c:pt>
                <c:pt idx="6">
                  <c:v>5.1500641364977646</c:v>
                </c:pt>
                <c:pt idx="7">
                  <c:v>5.1500641364977646</c:v>
                </c:pt>
                <c:pt idx="8">
                  <c:v>5.386880591869545</c:v>
                </c:pt>
                <c:pt idx="9">
                  <c:v>5.6441337861091752</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4.910537765193399</c:v>
                </c:pt>
                <c:pt idx="5">
                  <c:v>5.1555953128881198</c:v>
                </c:pt>
                <c:pt idx="10">
                  <c:v>5.6441337861091752</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0.17900520420679109</c:v>
                </c:pt>
                <c:pt idx="3">
                  <c:v>9.2098055717953209E-2</c:v>
                </c:pt>
                <c:pt idx="7">
                  <c:v>0.23681645537178045</c:v>
                </c:pt>
                <c:pt idx="8">
                  <c:v>0.25725319423963039</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2.6045712230023541E-2</c:v>
                </c:pt>
                <c:pt idx="6">
                  <c:v>5.5311763903554976E-3</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0.20069400000000001</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9">
                  <c:v>0.20069400000000001</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4.910537765193399</c:v>
                </c:pt>
                <c:pt idx="5">
                  <c:v>5.1555953128881198</c:v>
                </c:pt>
                <c:pt idx="10">
                  <c:v>5.8448277861091755</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Minderheden</c:v>
                </c:pt>
                <c:pt idx="2">
                  <c:v>Inwoners</c:v>
                </c:pt>
                <c:pt idx="3">
                  <c:v>Huishoudens met laag inkomen (drempel)</c:v>
                </c:pt>
                <c:pt idx="4">
                  <c:v>Omgevingsadressendichtheid</c:v>
                </c:pt>
                <c:pt idx="5">
                  <c:v>Klantenpotentieel regionaal</c:v>
                </c:pt>
                <c:pt idx="6">
                  <c:v>Eenouderhuishoudens</c:v>
                </c:pt>
                <c:pt idx="7">
                  <c:v>Bijstandsontvangers</c:v>
                </c:pt>
                <c:pt idx="8">
                  <c:v>Huishoudens</c:v>
                </c:pt>
                <c:pt idx="9">
                  <c:v>Klantenpotentieel lokaal</c:v>
                </c:pt>
                <c:pt idx="10">
                  <c:v>Overig</c:v>
                </c:pt>
              </c:strCache>
            </c:strRef>
          </c:cat>
          <c:val>
            <c:numRef>
              <c:f>Sheet1!$B$2:$B$12</c:f>
              <c:numCache>
                <c:formatCode>General</c:formatCode>
                <c:ptCount val="11"/>
                <c:pt idx="0">
                  <c:v>0.98242390532000001</c:v>
                </c:pt>
                <c:pt idx="1">
                  <c:v>0.9137007022000001</c:v>
                </c:pt>
                <c:pt idx="2">
                  <c:v>0.74824110504000019</c:v>
                </c:pt>
                <c:pt idx="3">
                  <c:v>0.58929147638400003</c:v>
                </c:pt>
                <c:pt idx="4">
                  <c:v>0.58257067652784</c:v>
                </c:pt>
                <c:pt idx="5">
                  <c:v>0.52033748000000002</c:v>
                </c:pt>
                <c:pt idx="6">
                  <c:v>0.36487059024000001</c:v>
                </c:pt>
                <c:pt idx="7">
                  <c:v>0.29064335282666698</c:v>
                </c:pt>
                <c:pt idx="8">
                  <c:v>0.20535783840000002</c:v>
                </c:pt>
                <c:pt idx="9">
                  <c:v>0.15659935200000002</c:v>
                </c:pt>
                <c:pt idx="10">
                  <c:v>0.29009730717066873</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901.95518496174441</c:v>
                </c:pt>
                <c:pt idx="1">
                  <c:v>1362.0528075840662</c:v>
                </c:pt>
                <c:pt idx="2">
                  <c:v>1450.2603738007713</c:v>
                </c:pt>
              </c:numCache>
            </c:numRef>
          </c:val>
          <c:extLst>
            <c:ext xmlns:c16="http://schemas.microsoft.com/office/drawing/2014/chart" uri="{C3380CC4-5D6E-409C-BE32-E72D297353CC}">
              <c16:uniqueId val="{00000000-6615-4F91-98A7-ED426CC7B14D}"/>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865.56464767500313</c:v>
                </c:pt>
                <c:pt idx="1">
                  <c:v>486.9163904636373</c:v>
                </c:pt>
                <c:pt idx="2">
                  <c:v>501.15556735728109</c:v>
                </c:pt>
              </c:numCache>
            </c:numRef>
          </c:val>
          <c:extLst>
            <c:ext xmlns:c16="http://schemas.microsoft.com/office/drawing/2014/chart" uri="{C3380CC4-5D6E-409C-BE32-E72D297353CC}">
              <c16:uniqueId val="{00000001-6615-4F91-98A7-ED426CC7B14D}"/>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1767.5198326367477</c:v>
                </c:pt>
                <c:pt idx="1">
                  <c:v>1848.9691980477035</c:v>
                </c:pt>
                <c:pt idx="2">
                  <c:v>1951.4159411580524</c:v>
                </c:pt>
              </c:numCache>
            </c:numRef>
          </c:val>
          <c:smooth val="0"/>
          <c:extLst>
            <c:ext xmlns:c16="http://schemas.microsoft.com/office/drawing/2014/chart" uri="{C3380CC4-5D6E-409C-BE32-E72D297353CC}">
              <c16:uniqueId val="{00000002-6615-4F91-98A7-ED426CC7B14D}"/>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3"/>
                <c:pt idx="0">
                  <c:v>Verhoging taalniveau statush</c:v>
                </c:pt>
                <c:pt idx="1">
                  <c:v>LHBT emancipatiebeleid</c:v>
                </c:pt>
                <c:pt idx="2">
                  <c:v>Landelijke vreemdelingenvoorz</c:v>
                </c:pt>
              </c:strCache>
            </c:strRef>
          </c:cat>
          <c:val>
            <c:numRef>
              <c:f>Sheet1!$B$2:$B$12</c:f>
              <c:numCache>
                <c:formatCode>General</c:formatCode>
                <c:ptCount val="11"/>
                <c:pt idx="0">
                  <c:v>0.18069399999999999</c:v>
                </c:pt>
                <c:pt idx="1">
                  <c:v>0.02</c:v>
                </c:pt>
                <c:pt idx="2">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7.4883840598301985</c:v>
                </c:pt>
                <c:pt idx="1">
                  <c:v>44.316347772676039</c:v>
                </c:pt>
                <c:pt idx="2">
                  <c:v>45.421088823128521</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0.12837999999999999</c:v>
                </c:pt>
                <c:pt idx="1">
                  <c:v>5.9750709999999998</c:v>
                </c:pt>
                <c:pt idx="2">
                  <c:v>7.4812029999999998</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7.6167640598301984</c:v>
                </c:pt>
                <c:pt idx="1">
                  <c:v>50.291418772676039</c:v>
                </c:pt>
                <c:pt idx="2">
                  <c:v>52.902291823128522</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190.28750183798434</c:v>
                </c:pt>
                <c:pt idx="1">
                  <c:v>1260.1685606584592</c:v>
                </c:pt>
                <c:pt idx="2">
                  <c:v>1291.5827003477273</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3.2622671714989964</c:v>
                </c:pt>
                <c:pt idx="1">
                  <c:v>169.90562174766117</c:v>
                </c:pt>
                <c:pt idx="2">
                  <c:v>212.73361389939433</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193.54976900948336</c:v>
                </c:pt>
                <c:pt idx="1">
                  <c:v>1430.0741824061204</c:v>
                </c:pt>
                <c:pt idx="2">
                  <c:v>1504.3163142471215</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Amersfoort</c:v>
                </c:pt>
                <c:pt idx="2">
                  <c:v>Zaanstad</c:v>
                </c:pt>
                <c:pt idx="3">
                  <c:v>Haarlemmermeer</c:v>
                </c:pt>
                <c:pt idx="4">
                  <c:v>s-Hertogenbosch</c:v>
                </c:pt>
                <c:pt idx="5">
                  <c:v>Enschede</c:v>
                </c:pt>
                <c:pt idx="7">
                  <c:v>4 gemeenten</c:v>
                </c:pt>
                <c:pt idx="8">
                  <c:v>Landelijk</c:v>
                </c:pt>
              </c:strCache>
            </c:strRef>
          </c:cat>
          <c:val>
            <c:numRef>
              <c:f>Sheet1!$C$2:$C$10</c:f>
              <c:numCache>
                <c:formatCode>General</c:formatCode>
                <c:ptCount val="9"/>
                <c:pt idx="0">
                  <c:v>1291.5827003477273</c:v>
                </c:pt>
                <c:pt idx="2">
                  <c:v>1563.0491978507637</c:v>
                </c:pt>
                <c:pt idx="3">
                  <c:v>1002.1588112010203</c:v>
                </c:pt>
                <c:pt idx="4">
                  <c:v>1341.3666329653965</c:v>
                </c:pt>
                <c:pt idx="5">
                  <c:v>1797.8125865963343</c:v>
                </c:pt>
                <c:pt idx="7">
                  <c:v>1426.0968071533787</c:v>
                </c:pt>
                <c:pt idx="8">
                  <c:v>1316.7328145476197</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Amersfoort</c:v>
                </c:pt>
                <c:pt idx="2">
                  <c:v>Zaanstad</c:v>
                </c:pt>
                <c:pt idx="3">
                  <c:v>Haarlemmermeer</c:v>
                </c:pt>
                <c:pt idx="4">
                  <c:v>s-Hertogenbosch</c:v>
                </c:pt>
                <c:pt idx="5">
                  <c:v>Enschede</c:v>
                </c:pt>
                <c:pt idx="7">
                  <c:v>4 gemeenten</c:v>
                </c:pt>
                <c:pt idx="8">
                  <c:v>Landelijk</c:v>
                </c:pt>
              </c:strCache>
            </c:strRef>
          </c:cat>
          <c:val>
            <c:numRef>
              <c:f>Sheet1!$D$2:$D$10</c:f>
              <c:numCache>
                <c:formatCode>General</c:formatCode>
                <c:ptCount val="9"/>
                <c:pt idx="0">
                  <c:v>212.73361389939433</c:v>
                </c:pt>
                <c:pt idx="2">
                  <c:v>180.97674344616951</c:v>
                </c:pt>
                <c:pt idx="3">
                  <c:v>146.20022976690751</c:v>
                </c:pt>
                <c:pt idx="4">
                  <c:v>236.0194047372419</c:v>
                </c:pt>
                <c:pt idx="5">
                  <c:v>317.71951387454385</c:v>
                </c:pt>
                <c:pt idx="7">
                  <c:v>220.2289729562157</c:v>
                </c:pt>
                <c:pt idx="8">
                  <c:v>229.66183506539343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Amersfoort</c:v>
                </c:pt>
                <c:pt idx="2">
                  <c:v>Zaanstad</c:v>
                </c:pt>
                <c:pt idx="3">
                  <c:v>Haarlemmermeer</c:v>
                </c:pt>
                <c:pt idx="4">
                  <c:v>s-Hertogenbosch</c:v>
                </c:pt>
                <c:pt idx="5">
                  <c:v>Enschede</c:v>
                </c:pt>
                <c:pt idx="7">
                  <c:v>4 gemeenten</c:v>
                </c:pt>
                <c:pt idx="8">
                  <c:v>Landelijk</c:v>
                </c:pt>
              </c:strCache>
            </c:strRef>
          </c:cat>
          <c:val>
            <c:numRef>
              <c:f>Sheet1!$B$2:$B$10</c:f>
              <c:numCache>
                <c:formatCode>General</c:formatCode>
                <c:ptCount val="9"/>
                <c:pt idx="0">
                  <c:v>1504.3163142471215</c:v>
                </c:pt>
                <c:pt idx="2">
                  <c:v>1744.0259412969331</c:v>
                </c:pt>
                <c:pt idx="3">
                  <c:v>1148.3590409679277</c:v>
                </c:pt>
                <c:pt idx="4">
                  <c:v>1577.3860377026385</c:v>
                </c:pt>
                <c:pt idx="5">
                  <c:v>2115.532100470878</c:v>
                </c:pt>
                <c:pt idx="7">
                  <c:v>1646.3257801095942</c:v>
                </c:pt>
                <c:pt idx="8">
                  <c:v>1546.3946496130131</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7.238334508089201</c:v>
                </c:pt>
                <c:pt idx="2">
                  <c:v>7.238334508089201</c:v>
                </c:pt>
                <c:pt idx="3">
                  <c:v>44.170053202186985</c:v>
                </c:pt>
                <c:pt idx="4">
                  <c:v>44.444727772676039</c:v>
                </c:pt>
                <c:pt idx="6">
                  <c:v>50.247311581945034</c:v>
                </c:pt>
                <c:pt idx="7">
                  <c:v>49.323886038032271</c:v>
                </c:pt>
                <c:pt idx="8">
                  <c:v>49.323886038032271</c:v>
                </c:pt>
                <c:pt idx="9">
                  <c:v>51.396159823128514</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7.4883840598301985</c:v>
                </c:pt>
                <c:pt idx="5">
                  <c:v>44.316347772676032</c:v>
                </c:pt>
                <c:pt idx="10">
                  <c:v>45.421088823128514</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36.931718694097782</c:v>
                </c:pt>
                <c:pt idx="3">
                  <c:v>0.2746745704890558</c:v>
                </c:pt>
                <c:pt idx="8">
                  <c:v>2.0722737850962463</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0.37842955174099702</c:v>
                </c:pt>
                <c:pt idx="6">
                  <c:v>4.4107190731000959E-2</c:v>
                </c:pt>
                <c:pt idx="7">
                  <c:v>0.92342554391276321</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0.12837999999999999</c:v>
                </c:pt>
                <c:pt idx="5">
                  <c:v>5.9750709999999998</c:v>
                </c:pt>
                <c:pt idx="10">
                  <c:v>7.4812029999999998</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5.8466909999999999</c:v>
                </c:pt>
                <c:pt idx="9">
                  <c:v>1.506132</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7.6167640598301984</c:v>
                </c:pt>
                <c:pt idx="5">
                  <c:v>50.291418772676032</c:v>
                </c:pt>
                <c:pt idx="10">
                  <c:v>52.902291823128515</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Uitkeringsont. min. bijstandsont.</c:v>
                </c:pt>
                <c:pt idx="2">
                  <c:v>Gem. gestand. inkomen (huish. kinderen)</c:v>
                </c:pt>
                <c:pt idx="3">
                  <c:v>Ouders lang psychisch medicijngebruik</c:v>
                </c:pt>
                <c:pt idx="4">
                  <c:v>Gem. Gestand. inkomen (huishoudens)</c:v>
                </c:pt>
                <c:pt idx="5">
                  <c:v>Eenouderhuishoudens</c:v>
                </c:pt>
                <c:pt idx="6">
                  <c:v>Eenouderhuishoudens 2 of meer kinderen</c:v>
                </c:pt>
                <c:pt idx="7">
                  <c:v>Bijstandsont. eenouderhuishoudens</c:v>
                </c:pt>
                <c:pt idx="8">
                  <c:v>Minderheden</c:v>
                </c:pt>
                <c:pt idx="9">
                  <c:v>BO leerlingen, leerlingengewicht 1,2</c:v>
                </c:pt>
                <c:pt idx="10">
                  <c:v>Overig</c:v>
                </c:pt>
              </c:strCache>
            </c:strRef>
          </c:cat>
          <c:val>
            <c:numRef>
              <c:f>Sheet1!$B$2:$B$12</c:f>
              <c:numCache>
                <c:formatCode>General</c:formatCode>
                <c:ptCount val="11"/>
                <c:pt idx="0">
                  <c:v>28.913194716119996</c:v>
                </c:pt>
                <c:pt idx="1">
                  <c:v>11.088645943440001</c:v>
                </c:pt>
                <c:pt idx="2">
                  <c:v>-10.581091360039201</c:v>
                </c:pt>
                <c:pt idx="3">
                  <c:v>10.012130203201162</c:v>
                </c:pt>
                <c:pt idx="4">
                  <c:v>-9.6986947045248009</c:v>
                </c:pt>
                <c:pt idx="5">
                  <c:v>5.7906377162400009</c:v>
                </c:pt>
                <c:pt idx="6">
                  <c:v>3.8367037903999996</c:v>
                </c:pt>
                <c:pt idx="7">
                  <c:v>2.4773876919999993</c:v>
                </c:pt>
                <c:pt idx="8">
                  <c:v>1.8942192074000004</c:v>
                </c:pt>
                <c:pt idx="9">
                  <c:v>-1.8476020695600002</c:v>
                </c:pt>
                <c:pt idx="10">
                  <c:v>3.5355576884513624</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7"/>
                <c:pt idx="0">
                  <c:v>Voogdij 18 plus</c:v>
                </c:pt>
                <c:pt idx="1">
                  <c:v>Transformatiefonds SD Jeugd</c:v>
                </c:pt>
                <c:pt idx="2">
                  <c:v>Jeugd</c:v>
                </c:pt>
                <c:pt idx="3">
                  <c:v>Jeugdhulp kinderen AZC</c:v>
                </c:pt>
                <c:pt idx="4">
                  <c:v>Geweld hoort nergens thuis</c:v>
                </c:pt>
                <c:pt idx="5">
                  <c:v>Actieprogramma thuisloze jongeren</c:v>
                </c:pt>
                <c:pt idx="6">
                  <c:v>Suppletie uitkering IUSD</c:v>
                </c:pt>
              </c:strCache>
            </c:strRef>
          </c:cat>
          <c:val>
            <c:numRef>
              <c:f>Sheet1!$B$2:$B$12</c:f>
              <c:numCache>
                <c:formatCode>General</c:formatCode>
                <c:ptCount val="11"/>
                <c:pt idx="0">
                  <c:v>6.7030690000000002</c:v>
                </c:pt>
                <c:pt idx="1">
                  <c:v>0.67085099999999998</c:v>
                </c:pt>
                <c:pt idx="2">
                  <c:v>0.12837999999999999</c:v>
                </c:pt>
                <c:pt idx="3">
                  <c:v>0.110165</c:v>
                </c:pt>
                <c:pt idx="4">
                  <c:v>7.4999999999999997E-2</c:v>
                </c:pt>
                <c:pt idx="5">
                  <c:v>0</c:v>
                </c:pt>
                <c:pt idx="6">
                  <c:v>-0.206262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21.786380973068106</c:v>
                </c:pt>
                <c:pt idx="1">
                  <c:v>49.847363281159893</c:v>
                </c:pt>
                <c:pt idx="2">
                  <c:v>53.641320397191826</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17.375333999999999</c:v>
                </c:pt>
                <c:pt idx="1">
                  <c:v>44.594116</c:v>
                </c:pt>
                <c:pt idx="2">
                  <c:v>47.109383000000001</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39.161714973068101</c:v>
                </c:pt>
                <c:pt idx="1">
                  <c:v>94.4414792811599</c:v>
                </c:pt>
                <c:pt idx="2">
                  <c:v>100.75070339719183</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140.35265337680613</c:v>
                </c:pt>
                <c:pt idx="1">
                  <c:v>318.94963900259711</c:v>
                </c:pt>
                <c:pt idx="2">
                  <c:v>343.22537141645336</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111.93571953152178</c:v>
                </c:pt>
                <c:pt idx="1">
                  <c:v>285.33660084716479</c:v>
                </c:pt>
                <c:pt idx="2">
                  <c:v>301.4306015893938</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252.28837290832789</c:v>
                </c:pt>
                <c:pt idx="1">
                  <c:v>604.28623984976196</c:v>
                </c:pt>
                <c:pt idx="2">
                  <c:v>644.65597300584716</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Amersfoort</c:v>
                </c:pt>
                <c:pt idx="2">
                  <c:v>Zaanstad</c:v>
                </c:pt>
                <c:pt idx="3">
                  <c:v>Haarlemmermeer</c:v>
                </c:pt>
                <c:pt idx="4">
                  <c:v>s-Hertogenbosch</c:v>
                </c:pt>
                <c:pt idx="5">
                  <c:v>Enschede</c:v>
                </c:pt>
                <c:pt idx="7">
                  <c:v>4 gemeenten</c:v>
                </c:pt>
                <c:pt idx="8">
                  <c:v>Landelijk</c:v>
                </c:pt>
              </c:strCache>
            </c:strRef>
          </c:cat>
          <c:val>
            <c:numRef>
              <c:f>Sheet1!$C$2:$C$10</c:f>
              <c:numCache>
                <c:formatCode>General</c:formatCode>
                <c:ptCount val="9"/>
                <c:pt idx="0">
                  <c:v>343.22537141645336</c:v>
                </c:pt>
                <c:pt idx="2">
                  <c:v>404.11875501147733</c:v>
                </c:pt>
                <c:pt idx="3">
                  <c:v>309.84177798363805</c:v>
                </c:pt>
                <c:pt idx="4">
                  <c:v>393.58514501958905</c:v>
                </c:pt>
                <c:pt idx="5">
                  <c:v>452.61964183013146</c:v>
                </c:pt>
                <c:pt idx="7">
                  <c:v>390.04132996120899</c:v>
                </c:pt>
                <c:pt idx="8">
                  <c:v>390.67031988727007</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Amersfoort</c:v>
                </c:pt>
                <c:pt idx="2">
                  <c:v>Zaanstad</c:v>
                </c:pt>
                <c:pt idx="3">
                  <c:v>Haarlemmermeer</c:v>
                </c:pt>
                <c:pt idx="4">
                  <c:v>s-Hertogenbosch</c:v>
                </c:pt>
                <c:pt idx="5">
                  <c:v>Enschede</c:v>
                </c:pt>
                <c:pt idx="7">
                  <c:v>4 gemeenten</c:v>
                </c:pt>
                <c:pt idx="8">
                  <c:v>Landelijk</c:v>
                </c:pt>
              </c:strCache>
            </c:strRef>
          </c:cat>
          <c:val>
            <c:numRef>
              <c:f>Sheet1!$D$2:$D$10</c:f>
              <c:numCache>
                <c:formatCode>General</c:formatCode>
                <c:ptCount val="9"/>
                <c:pt idx="0">
                  <c:v>301.4306015893938</c:v>
                </c:pt>
                <c:pt idx="2">
                  <c:v>122.91994739711967</c:v>
                </c:pt>
                <c:pt idx="3">
                  <c:v>0.99880053165623883</c:v>
                </c:pt>
                <c:pt idx="4">
                  <c:v>279.44401932492462</c:v>
                </c:pt>
                <c:pt idx="5">
                  <c:v>414.44337237241012</c:v>
                </c:pt>
                <c:pt idx="7">
                  <c:v>204.45153490652768</c:v>
                </c:pt>
                <c:pt idx="8">
                  <c:v>144.33676496396893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Amersfoort</c:v>
                </c:pt>
                <c:pt idx="2">
                  <c:v>Zaanstad</c:v>
                </c:pt>
                <c:pt idx="3">
                  <c:v>Haarlemmermeer</c:v>
                </c:pt>
                <c:pt idx="4">
                  <c:v>s-Hertogenbosch</c:v>
                </c:pt>
                <c:pt idx="5">
                  <c:v>Enschede</c:v>
                </c:pt>
                <c:pt idx="7">
                  <c:v>4 gemeenten</c:v>
                </c:pt>
                <c:pt idx="8">
                  <c:v>Landelijk</c:v>
                </c:pt>
              </c:strCache>
            </c:strRef>
          </c:cat>
          <c:val>
            <c:numRef>
              <c:f>Sheet1!$B$2:$B$10</c:f>
              <c:numCache>
                <c:formatCode>General</c:formatCode>
                <c:ptCount val="9"/>
                <c:pt idx="0">
                  <c:v>644.65597300584716</c:v>
                </c:pt>
                <c:pt idx="2">
                  <c:v>527.03870240859703</c:v>
                </c:pt>
                <c:pt idx="3">
                  <c:v>310.84057851529423</c:v>
                </c:pt>
                <c:pt idx="4">
                  <c:v>673.02916434451367</c:v>
                </c:pt>
                <c:pt idx="5">
                  <c:v>867.06301420254169</c:v>
                </c:pt>
                <c:pt idx="7">
                  <c:v>594.49286486773667</c:v>
                </c:pt>
                <c:pt idx="8">
                  <c:v>535.00708485123891</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chemeClr val="tx1">
                <a:lumMod val="50000"/>
                <a:lumOff val="50000"/>
              </a:schemeClr>
            </a:solidFill>
            <a:ln>
              <a:noFill/>
            </a:ln>
            <a:effectLst/>
          </c:spPr>
          <c:invertIfNegative val="0"/>
          <c:cat>
            <c:numRef>
              <c:f>Sheet1!$A$2:$A$4</c:f>
              <c:numCache>
                <c:formatCode>General</c:formatCode>
                <c:ptCount val="3"/>
                <c:pt idx="0">
                  <c:v>2018</c:v>
                </c:pt>
                <c:pt idx="1">
                  <c:v>2019</c:v>
                </c:pt>
                <c:pt idx="2">
                  <c:v>2020</c:v>
                </c:pt>
              </c:numCache>
            </c:numRef>
          </c:cat>
          <c:val>
            <c:numRef>
              <c:f>Sheet1!$C$2:$C$4</c:f>
              <c:numCache>
                <c:formatCode>0%</c:formatCode>
                <c:ptCount val="3"/>
                <c:pt idx="0">
                  <c:v>1.0355208176031299</c:v>
                </c:pt>
                <c:pt idx="1">
                  <c:v>1.0340078854049712</c:v>
                </c:pt>
                <c:pt idx="2">
                  <c:v>1.0456737446678352</c:v>
                </c:pt>
              </c:numCache>
            </c:numRef>
          </c:val>
          <c:extLst>
            <c:ext xmlns:c16="http://schemas.microsoft.com/office/drawing/2014/chart" uri="{C3380CC4-5D6E-409C-BE32-E72D297353CC}">
              <c16:uniqueId val="{00000000-6615-4F91-98A7-ED426CC7B14D}"/>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0%</c:formatCode>
                <c:ptCount val="3"/>
                <c:pt idx="0">
                  <c:v>1.0355208176031299</c:v>
                </c:pt>
                <c:pt idx="1">
                  <c:v>1.0340078854049712</c:v>
                </c:pt>
                <c:pt idx="2">
                  <c:v>1.0456737446678352</c:v>
                </c:pt>
              </c:numCache>
            </c:numRef>
          </c:val>
          <c:smooth val="0"/>
          <c:extLst>
            <c:ext xmlns:c16="http://schemas.microsoft.com/office/drawing/2014/chart" uri="{C3380CC4-5D6E-409C-BE32-E72D297353CC}">
              <c16:uniqueId val="{00000002-6615-4F91-98A7-ED426CC7B14D}"/>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At val="0"/>
        <c:auto val="1"/>
        <c:lblAlgn val="ctr"/>
        <c:lblOffset val="100"/>
        <c:noMultiLvlLbl val="0"/>
      </c:catAx>
      <c:valAx>
        <c:axId val="904930720"/>
        <c:scaling>
          <c:orientation val="minMax"/>
          <c:min val="0"/>
        </c:scaling>
        <c:delete val="1"/>
        <c:axPos val="l"/>
        <c:numFmt formatCode="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39.161714973068101</c:v>
                </c:pt>
                <c:pt idx="2">
                  <c:v>40.411797344981316</c:v>
                </c:pt>
                <c:pt idx="3">
                  <c:v>64.295331270057829</c:v>
                </c:pt>
                <c:pt idx="4">
                  <c:v>67.222697281159896</c:v>
                </c:pt>
                <c:pt idx="6">
                  <c:v>94.4414792811599</c:v>
                </c:pt>
                <c:pt idx="7">
                  <c:v>95.693895492505902</c:v>
                </c:pt>
                <c:pt idx="8">
                  <c:v>95.760208263330725</c:v>
                </c:pt>
                <c:pt idx="9">
                  <c:v>98.235436397191833</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21.786380973068106</c:v>
                </c:pt>
                <c:pt idx="5">
                  <c:v>49.847363281159893</c:v>
                </c:pt>
                <c:pt idx="10">
                  <c:v>53.641320397191826</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1.2500823719132126</c:v>
                </c:pt>
                <c:pt idx="2">
                  <c:v>23.88353392507651</c:v>
                </c:pt>
                <c:pt idx="3">
                  <c:v>2.9273660111020665</c:v>
                </c:pt>
                <c:pt idx="6">
                  <c:v>1.2524162113460002</c:v>
                </c:pt>
                <c:pt idx="7">
                  <c:v>6.6312770824826908E-2</c:v>
                </c:pt>
                <c:pt idx="8">
                  <c:v>2.4752281338611057</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17.375333999999999</c:v>
                </c:pt>
                <c:pt idx="5">
                  <c:v>44.594116</c:v>
                </c:pt>
                <c:pt idx="10">
                  <c:v>47.109383000000001</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27.218782000000001</c:v>
                </c:pt>
                <c:pt idx="9">
                  <c:v>2.5152670000000015</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39.161714973068101</c:v>
                </c:pt>
                <c:pt idx="5">
                  <c:v>94.4414792811599</c:v>
                </c:pt>
                <c:pt idx="10">
                  <c:v>100.75070339719183</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Medicijngebruik met drempel</c:v>
                </c:pt>
                <c:pt idx="1">
                  <c:v>Inwoners</c:v>
                </c:pt>
                <c:pt idx="2">
                  <c:v>Huishoudens met laag inkomen (drempel)</c:v>
                </c:pt>
                <c:pt idx="3">
                  <c:v>Ouderen</c:v>
                </c:pt>
                <c:pt idx="4">
                  <c:v>Wajong</c:v>
                </c:pt>
                <c:pt idx="5">
                  <c:v>Klantenpotentieel lokaal</c:v>
                </c:pt>
                <c:pt idx="6">
                  <c:v>Uitkeringsont. min bijstandsont.</c:v>
                </c:pt>
                <c:pt idx="7">
                  <c:v>Klantenpotentieel regionaal</c:v>
                </c:pt>
                <c:pt idx="8">
                  <c:v>Huishoudens</c:v>
                </c:pt>
                <c:pt idx="9">
                  <c:v>Minderheden</c:v>
                </c:pt>
                <c:pt idx="10">
                  <c:v>Overig</c:v>
                </c:pt>
              </c:strCache>
            </c:strRef>
          </c:cat>
          <c:val>
            <c:numRef>
              <c:f>Sheet1!$B$2:$B$12</c:f>
              <c:numCache>
                <c:formatCode>General</c:formatCode>
                <c:ptCount val="11"/>
                <c:pt idx="0">
                  <c:v>11.07027026605831</c:v>
                </c:pt>
                <c:pt idx="1">
                  <c:v>8.5531264363999995</c:v>
                </c:pt>
                <c:pt idx="2">
                  <c:v>7.0818291922560022</c:v>
                </c:pt>
                <c:pt idx="3">
                  <c:v>3.6444183370400003</c:v>
                </c:pt>
                <c:pt idx="4">
                  <c:v>2.6996145945600007</c:v>
                </c:pt>
                <c:pt idx="5">
                  <c:v>2.5026896439999997</c:v>
                </c:pt>
                <c:pt idx="6">
                  <c:v>2.4879313648800001</c:v>
                </c:pt>
                <c:pt idx="7">
                  <c:v>2.0653395360000002</c:v>
                </c:pt>
                <c:pt idx="8">
                  <c:v>2.0022389244000003</c:v>
                </c:pt>
                <c:pt idx="9">
                  <c:v>1.5399538362000003</c:v>
                </c:pt>
                <c:pt idx="10">
                  <c:v>9.9939082653975149</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5"/>
                <c:pt idx="0">
                  <c:v>Beschermd wonen</c:v>
                </c:pt>
                <c:pt idx="1">
                  <c:v>Maatschappelijke opvang</c:v>
                </c:pt>
                <c:pt idx="2">
                  <c:v>Vrouwenopvang</c:v>
                </c:pt>
                <c:pt idx="3">
                  <c:v>WMO</c:v>
                </c:pt>
                <c:pt idx="4">
                  <c:v>Programma Sociaal domein</c:v>
                </c:pt>
              </c:strCache>
            </c:strRef>
          </c:cat>
          <c:val>
            <c:numRef>
              <c:f>Sheet1!$B$2:$B$12</c:f>
              <c:numCache>
                <c:formatCode>General</c:formatCode>
                <c:ptCount val="11"/>
                <c:pt idx="0">
                  <c:v>38.341085999999997</c:v>
                </c:pt>
                <c:pt idx="1">
                  <c:v>5.7447600000000003</c:v>
                </c:pt>
                <c:pt idx="2">
                  <c:v>2.8979270000000001</c:v>
                </c:pt>
                <c:pt idx="3">
                  <c:v>0.12561</c:v>
                </c:pt>
                <c:pt idx="4">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21.393292962033801</c:v>
                </c:pt>
                <c:pt idx="1">
                  <c:v>21.619930759667561</c:v>
                </c:pt>
                <c:pt idx="2">
                  <c:v>22.675671021927045</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0.26317699999999999</c:v>
                </c:pt>
                <c:pt idx="1">
                  <c:v>0.26317699999999999</c:v>
                </c:pt>
                <c:pt idx="2">
                  <c:v>0.38599899999999998</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21.6564699620338</c:v>
                </c:pt>
                <c:pt idx="1">
                  <c:v>21.88310775966756</c:v>
                </c:pt>
                <c:pt idx="2">
                  <c:v>23.061670021927043</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543.62546596279321</c:v>
                </c:pt>
                <c:pt idx="1">
                  <c:v>614.77893364994338</c:v>
                </c:pt>
                <c:pt idx="2">
                  <c:v>644.79969920456801</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6.687596879526339</c:v>
                </c:pt>
                <c:pt idx="1">
                  <c:v>7.4836352262063865</c:v>
                </c:pt>
                <c:pt idx="2">
                  <c:v>10.97617084198254</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550.31306284231948</c:v>
                </c:pt>
                <c:pt idx="1">
                  <c:v>622.26256887614977</c:v>
                </c:pt>
                <c:pt idx="2">
                  <c:v>655.77587004655061</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Amersfoort</c:v>
                </c:pt>
                <c:pt idx="2">
                  <c:v>Zaanstad</c:v>
                </c:pt>
                <c:pt idx="3">
                  <c:v>Haarlemmermeer</c:v>
                </c:pt>
                <c:pt idx="4">
                  <c:v>s-Hertogenbosch</c:v>
                </c:pt>
                <c:pt idx="5">
                  <c:v>Enschede</c:v>
                </c:pt>
                <c:pt idx="7">
                  <c:v>4 gemeenten</c:v>
                </c:pt>
                <c:pt idx="8">
                  <c:v>Landelijk</c:v>
                </c:pt>
              </c:strCache>
            </c:strRef>
          </c:cat>
          <c:val>
            <c:numRef>
              <c:f>Sheet1!$C$2:$C$10</c:f>
              <c:numCache>
                <c:formatCode>General</c:formatCode>
                <c:ptCount val="9"/>
                <c:pt idx="0">
                  <c:v>644.79969920456801</c:v>
                </c:pt>
                <c:pt idx="2">
                  <c:v>593.91262533843224</c:v>
                </c:pt>
                <c:pt idx="3">
                  <c:v>536.38650988341135</c:v>
                </c:pt>
                <c:pt idx="4">
                  <c:v>607.37151211406399</c:v>
                </c:pt>
                <c:pt idx="5">
                  <c:v>622.03495012962287</c:v>
                </c:pt>
                <c:pt idx="7">
                  <c:v>589.92639936638261</c:v>
                </c:pt>
                <c:pt idx="8">
                  <c:v>616.96967866372336</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Amersfoort</c:v>
                </c:pt>
                <c:pt idx="2">
                  <c:v>Zaanstad</c:v>
                </c:pt>
                <c:pt idx="3">
                  <c:v>Haarlemmermeer</c:v>
                </c:pt>
                <c:pt idx="4">
                  <c:v>s-Hertogenbosch</c:v>
                </c:pt>
                <c:pt idx="5">
                  <c:v>Enschede</c:v>
                </c:pt>
                <c:pt idx="7">
                  <c:v>4 gemeenten</c:v>
                </c:pt>
                <c:pt idx="8">
                  <c:v>Landelijk</c:v>
                </c:pt>
              </c:strCache>
            </c:strRef>
          </c:cat>
          <c:val>
            <c:numRef>
              <c:f>Sheet1!$D$2:$D$10</c:f>
              <c:numCache>
                <c:formatCode>General</c:formatCode>
                <c:ptCount val="9"/>
                <c:pt idx="0">
                  <c:v>10.97617084198254</c:v>
                </c:pt>
                <c:pt idx="2">
                  <c:v>12.229829473148383</c:v>
                </c:pt>
                <c:pt idx="3">
                  <c:v>7.6422589714907634</c:v>
                </c:pt>
                <c:pt idx="4">
                  <c:v>13.443408604378151</c:v>
                </c:pt>
                <c:pt idx="5">
                  <c:v>16.022998003167391</c:v>
                </c:pt>
                <c:pt idx="7">
                  <c:v>12.334623763046171</c:v>
                </c:pt>
                <c:pt idx="8">
                  <c:v>12.508359007729863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Amersfoort</c:v>
                </c:pt>
                <c:pt idx="2">
                  <c:v>Zaanstad</c:v>
                </c:pt>
                <c:pt idx="3">
                  <c:v>Haarlemmermeer</c:v>
                </c:pt>
                <c:pt idx="4">
                  <c:v>s-Hertogenbosch</c:v>
                </c:pt>
                <c:pt idx="5">
                  <c:v>Enschede</c:v>
                </c:pt>
                <c:pt idx="7">
                  <c:v>4 gemeenten</c:v>
                </c:pt>
                <c:pt idx="8">
                  <c:v>Landelijk</c:v>
                </c:pt>
              </c:strCache>
            </c:strRef>
          </c:cat>
          <c:val>
            <c:numRef>
              <c:f>Sheet1!$B$2:$B$10</c:f>
              <c:numCache>
                <c:formatCode>General</c:formatCode>
                <c:ptCount val="9"/>
                <c:pt idx="0">
                  <c:v>655.77587004655061</c:v>
                </c:pt>
                <c:pt idx="2">
                  <c:v>606.14245481158059</c:v>
                </c:pt>
                <c:pt idx="3">
                  <c:v>544.02876885490218</c:v>
                </c:pt>
                <c:pt idx="4">
                  <c:v>620.81492071844218</c:v>
                </c:pt>
                <c:pt idx="5">
                  <c:v>638.05794813279033</c:v>
                </c:pt>
                <c:pt idx="7">
                  <c:v>602.26102312942885</c:v>
                </c:pt>
                <c:pt idx="8">
                  <c:v>629.47803767145308</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20.730344205880467</c:v>
                </c:pt>
                <c:pt idx="2">
                  <c:v>20.730344205880467</c:v>
                </c:pt>
                <c:pt idx="3">
                  <c:v>21.466681873864569</c:v>
                </c:pt>
                <c:pt idx="4">
                  <c:v>21.88310775966756</c:v>
                </c:pt>
                <c:pt idx="6">
                  <c:v>21.88310775966756</c:v>
                </c:pt>
                <c:pt idx="7">
                  <c:v>21.883838538765467</c:v>
                </c:pt>
                <c:pt idx="8">
                  <c:v>21.883838538765467</c:v>
                </c:pt>
                <c:pt idx="9">
                  <c:v>22.938848021927043</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21.393292962033801</c:v>
                </c:pt>
                <c:pt idx="5">
                  <c:v>21.619930759667561</c:v>
                </c:pt>
                <c:pt idx="10">
                  <c:v>22.675671021927045</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0.73633766798410327</c:v>
                </c:pt>
                <c:pt idx="3">
                  <c:v>0.41642588580298995</c:v>
                </c:pt>
                <c:pt idx="6">
                  <c:v>7.3077909790790355E-4</c:v>
                </c:pt>
                <c:pt idx="8">
                  <c:v>1.0550094831615757</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0.92612575615333315</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0.26317699999999999</c:v>
                </c:pt>
                <c:pt idx="5">
                  <c:v>0.26317699999999999</c:v>
                </c:pt>
                <c:pt idx="10">
                  <c:v>0.38599899999999998</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9">
                  <c:v>0.12282199999999999</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21.6564699620338</c:v>
                </c:pt>
                <c:pt idx="5">
                  <c:v>21.88310775966756</c:v>
                </c:pt>
                <c:pt idx="10">
                  <c:v>23.061670021927043</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Leerlingen VO</c:v>
                </c:pt>
                <c:pt idx="2">
                  <c:v>Leerlingen (V)SO</c:v>
                </c:pt>
                <c:pt idx="3">
                  <c:v>Minderheden</c:v>
                </c:pt>
                <c:pt idx="4">
                  <c:v>Huishoudens laag inkomen (drempel)</c:v>
                </c:pt>
                <c:pt idx="5">
                  <c:v>Omgevingsadressendichtheid</c:v>
                </c:pt>
                <c:pt idx="6">
                  <c:v>Inwoners</c:v>
                </c:pt>
                <c:pt idx="7">
                  <c:v>Land</c:v>
                </c:pt>
                <c:pt idx="8">
                  <c:v>Klantenpotentieel regionaal</c:v>
                </c:pt>
                <c:pt idx="9">
                  <c:v>Kernen</c:v>
                </c:pt>
                <c:pt idx="10">
                  <c:v>Overig</c:v>
                </c:pt>
              </c:strCache>
            </c:strRef>
          </c:cat>
          <c:val>
            <c:numRef>
              <c:f>Sheet1!$B$2:$B$12</c:f>
              <c:numCache>
                <c:formatCode>General</c:formatCode>
                <c:ptCount val="11"/>
                <c:pt idx="0">
                  <c:v>10.351448650400002</c:v>
                </c:pt>
                <c:pt idx="1">
                  <c:v>7.1730346047360003</c:v>
                </c:pt>
                <c:pt idx="2">
                  <c:v>1.9344530702640002</c:v>
                </c:pt>
                <c:pt idx="3">
                  <c:v>1.2669179510000002</c:v>
                </c:pt>
                <c:pt idx="4">
                  <c:v>0.82870355630400017</c:v>
                </c:pt>
                <c:pt idx="5">
                  <c:v>0.72127798046303992</c:v>
                </c:pt>
                <c:pt idx="6">
                  <c:v>0.26201035328</c:v>
                </c:pt>
                <c:pt idx="7">
                  <c:v>8.6571944159999997E-2</c:v>
                </c:pt>
                <c:pt idx="8">
                  <c:v>2.8018172000000001E-2</c:v>
                </c:pt>
                <c:pt idx="9">
                  <c:v>2.1385710839999999E-2</c:v>
                </c:pt>
                <c:pt idx="10">
                  <c:v>1.8490284800058987E-3</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3"/>
                <c:pt idx="0">
                  <c:v>Voorschoolse voorz peuters</c:v>
                </c:pt>
                <c:pt idx="1">
                  <c:v>Aanpak laaggeletterdheid</c:v>
                </c:pt>
                <c:pt idx="2">
                  <c:v>Aanpak lerarentekort G4 2020-2021</c:v>
                </c:pt>
              </c:strCache>
            </c:strRef>
          </c:cat>
          <c:val>
            <c:numRef>
              <c:f>Sheet1!$B$2:$B$12</c:f>
              <c:numCache>
                <c:formatCode>General</c:formatCode>
                <c:ptCount val="11"/>
                <c:pt idx="0">
                  <c:v>0.26317699999999999</c:v>
                </c:pt>
                <c:pt idx="1">
                  <c:v>0.122822</c:v>
                </c:pt>
                <c:pt idx="2">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1.2634762695728001</c:v>
                </c:pt>
                <c:pt idx="1">
                  <c:v>1.6445617967877597</c:v>
                </c:pt>
                <c:pt idx="2">
                  <c:v>1.723397493718507</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0.184804</c:v>
                </c:pt>
                <c:pt idx="1">
                  <c:v>0.21238699999999999</c:v>
                </c:pt>
                <c:pt idx="2">
                  <c:v>0.21238699999999999</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1.4482802695728001</c:v>
                </c:pt>
                <c:pt idx="1">
                  <c:v>1.8569487967877598</c:v>
                </c:pt>
                <c:pt idx="2">
                  <c:v>1.9357844937185069</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-24.168331562199999</c:v>
                </c:pt>
                <c:pt idx="1">
                  <c:v>-25.262024205280003</c:v>
                </c:pt>
                <c:pt idx="2">
                  <c:v>-23.725214293240004</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-24.168331562199999</c:v>
                </c:pt>
                <c:pt idx="1">
                  <c:v>-25.262024205280003</c:v>
                </c:pt>
                <c:pt idx="2">
                  <c:v>-23.725214293240004</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8.139591753783515</c:v>
                </c:pt>
                <c:pt idx="1">
                  <c:v>10.522771052991054</c:v>
                </c:pt>
                <c:pt idx="2">
                  <c:v>11.027203292159932</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1.1905479752103385</c:v>
                </c:pt>
                <c:pt idx="1">
                  <c:v>1.3589636947647261</c:v>
                </c:pt>
                <c:pt idx="2">
                  <c:v>1.3589636947647261</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9.3301397289938546</c:v>
                </c:pt>
                <c:pt idx="1">
                  <c:v>11.881734747755779</c:v>
                </c:pt>
                <c:pt idx="2">
                  <c:v>12.386166986924657</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Amersfoort</c:v>
                </c:pt>
                <c:pt idx="2">
                  <c:v>Zaanstad</c:v>
                </c:pt>
                <c:pt idx="3">
                  <c:v>Haarlemmermeer</c:v>
                </c:pt>
                <c:pt idx="4">
                  <c:v>s-Hertogenbosch</c:v>
                </c:pt>
                <c:pt idx="5">
                  <c:v>Enschede</c:v>
                </c:pt>
                <c:pt idx="7">
                  <c:v>4 gemeenten</c:v>
                </c:pt>
                <c:pt idx="8">
                  <c:v>Landelijk</c:v>
                </c:pt>
              </c:strCache>
            </c:strRef>
          </c:cat>
          <c:val>
            <c:numRef>
              <c:f>Sheet1!$C$2:$C$10</c:f>
              <c:numCache>
                <c:formatCode>General</c:formatCode>
                <c:ptCount val="9"/>
                <c:pt idx="0">
                  <c:v>11.027203292159932</c:v>
                </c:pt>
                <c:pt idx="2">
                  <c:v>11.696438262671412</c:v>
                </c:pt>
                <c:pt idx="3">
                  <c:v>9.1984624767383103</c:v>
                </c:pt>
                <c:pt idx="4">
                  <c:v>10.338757885379765</c:v>
                </c:pt>
                <c:pt idx="5">
                  <c:v>11.483633511395139</c:v>
                </c:pt>
                <c:pt idx="7">
                  <c:v>10.679323034046156</c:v>
                </c:pt>
                <c:pt idx="8">
                  <c:v>10.211948526877521</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Amersfoort</c:v>
                </c:pt>
                <c:pt idx="2">
                  <c:v>Zaanstad</c:v>
                </c:pt>
                <c:pt idx="3">
                  <c:v>Haarlemmermeer</c:v>
                </c:pt>
                <c:pt idx="4">
                  <c:v>s-Hertogenbosch</c:v>
                </c:pt>
                <c:pt idx="5">
                  <c:v>Enschede</c:v>
                </c:pt>
                <c:pt idx="7">
                  <c:v>4 gemeenten</c:v>
                </c:pt>
                <c:pt idx="8">
                  <c:v>Landelijk</c:v>
                </c:pt>
              </c:strCache>
            </c:strRef>
          </c:cat>
          <c:val>
            <c:numRef>
              <c:f>Sheet1!$D$2:$D$10</c:f>
              <c:numCache>
                <c:formatCode>General</c:formatCode>
                <c:ptCount val="9"/>
                <c:pt idx="0">
                  <c:v>1.3589636947647261</c:v>
                </c:pt>
                <c:pt idx="2">
                  <c:v>1.1173621580010906</c:v>
                </c:pt>
                <c:pt idx="3">
                  <c:v>0</c:v>
                </c:pt>
                <c:pt idx="4">
                  <c:v>1.8801271035310139</c:v>
                </c:pt>
                <c:pt idx="5">
                  <c:v>4.1984954650094979</c:v>
                </c:pt>
                <c:pt idx="7">
                  <c:v>1.7989961816354005</c:v>
                </c:pt>
                <c:pt idx="8">
                  <c:v>1.3105011218792462</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Amersfoort</c:v>
                </c:pt>
                <c:pt idx="2">
                  <c:v>Zaanstad</c:v>
                </c:pt>
                <c:pt idx="3">
                  <c:v>Haarlemmermeer</c:v>
                </c:pt>
                <c:pt idx="4">
                  <c:v>s-Hertogenbosch</c:v>
                </c:pt>
                <c:pt idx="5">
                  <c:v>Enschede</c:v>
                </c:pt>
                <c:pt idx="7">
                  <c:v>4 gemeenten</c:v>
                </c:pt>
                <c:pt idx="8">
                  <c:v>Landelijk</c:v>
                </c:pt>
              </c:strCache>
            </c:strRef>
          </c:cat>
          <c:val>
            <c:numRef>
              <c:f>Sheet1!$B$2:$B$10</c:f>
              <c:numCache>
                <c:formatCode>General</c:formatCode>
                <c:ptCount val="9"/>
                <c:pt idx="0">
                  <c:v>12.386166986924657</c:v>
                </c:pt>
                <c:pt idx="2">
                  <c:v>12.813800420672502</c:v>
                </c:pt>
                <c:pt idx="3">
                  <c:v>9.1984624767383103</c:v>
                </c:pt>
                <c:pt idx="4">
                  <c:v>12.21888498891078</c:v>
                </c:pt>
                <c:pt idx="5">
                  <c:v>15.682128976404638</c:v>
                </c:pt>
                <c:pt idx="7">
                  <c:v>12.478319215681559</c:v>
                </c:pt>
                <c:pt idx="8">
                  <c:v>11.522449648756767</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1.4392015130523186</c:v>
                </c:pt>
                <c:pt idx="2">
                  <c:v>1.4392015130523186</c:v>
                </c:pt>
                <c:pt idx="3">
                  <c:v>1.7924292718177997</c:v>
                </c:pt>
                <c:pt idx="4">
                  <c:v>1.8293657967877597</c:v>
                </c:pt>
                <c:pt idx="6">
                  <c:v>1.855602730275149</c:v>
                </c:pt>
                <c:pt idx="7">
                  <c:v>1.855602730275149</c:v>
                </c:pt>
                <c:pt idx="8">
                  <c:v>1.855602730275149</c:v>
                </c:pt>
                <c:pt idx="9">
                  <c:v>1.9357844937185071</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1.2634762695728001</c:v>
                </c:pt>
                <c:pt idx="5">
                  <c:v>1.6445617967877597</c:v>
                </c:pt>
                <c:pt idx="10">
                  <c:v>1.723397493718507</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0.35322775876548101</c:v>
                </c:pt>
                <c:pt idx="3">
                  <c:v>3.6936524969960104E-2</c:v>
                </c:pt>
                <c:pt idx="8">
                  <c:v>8.0181763443358062E-2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9.0787565204815505E-3</c:v>
                </c:pt>
                <c:pt idx="6">
                  <c:v>1.3460665126107433E-3</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0.184804</c:v>
                </c:pt>
                <c:pt idx="5">
                  <c:v>0.21238699999999999</c:v>
                </c:pt>
                <c:pt idx="10">
                  <c:v>0.21238699999999999</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2.7582999999999996E-2</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1.4482802695728001</c:v>
                </c:pt>
                <c:pt idx="5">
                  <c:v>1.8569487967877598</c:v>
                </c:pt>
                <c:pt idx="10">
                  <c:v>1.9357844937185069</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Minderheden</c:v>
                </c:pt>
                <c:pt idx="2">
                  <c:v>Inwoners</c:v>
                </c:pt>
                <c:pt idx="3">
                  <c:v>Huishoudens laag inkomen (drempel)</c:v>
                </c:pt>
                <c:pt idx="4">
                  <c:v>Omgevingsadressendichtheid</c:v>
                </c:pt>
                <c:pt idx="5">
                  <c:v>Klantenpotentieel regionaal</c:v>
                </c:pt>
                <c:pt idx="6">
                  <c:v>Eenouderhuishoudens</c:v>
                </c:pt>
                <c:pt idx="7">
                  <c:v>Bijstandsontvangers</c:v>
                </c:pt>
                <c:pt idx="8">
                  <c:v>Huishoudens</c:v>
                </c:pt>
                <c:pt idx="9">
                  <c:v>Klantenpotentieel lokaal</c:v>
                </c:pt>
                <c:pt idx="10">
                  <c:v>Overig</c:v>
                </c:pt>
              </c:strCache>
            </c:strRef>
          </c:cat>
          <c:val>
            <c:numRef>
              <c:f>Sheet1!$B$2:$B$12</c:f>
              <c:numCache>
                <c:formatCode>General</c:formatCode>
                <c:ptCount val="11"/>
                <c:pt idx="0">
                  <c:v>0.58106434100000004</c:v>
                </c:pt>
                <c:pt idx="1">
                  <c:v>0.22220194880000002</c:v>
                </c:pt>
                <c:pt idx="2">
                  <c:v>0.19398843464000001</c:v>
                </c:pt>
                <c:pt idx="3">
                  <c:v>0.14344856572800002</c:v>
                </c:pt>
                <c:pt idx="4">
                  <c:v>0.14122925491584001</c:v>
                </c:pt>
                <c:pt idx="5">
                  <c:v>0.12408047600000001</c:v>
                </c:pt>
                <c:pt idx="6">
                  <c:v>8.8874363759999991E-2</c:v>
                </c:pt>
                <c:pt idx="7">
                  <c:v>6.920339105333341E-2</c:v>
                </c:pt>
                <c:pt idx="8">
                  <c:v>5.0198582720000003E-2</c:v>
                </c:pt>
                <c:pt idx="9">
                  <c:v>3.7699844000000003E-2</c:v>
                </c:pt>
                <c:pt idx="10">
                  <c:v>7.1408291101333399E-2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Gezond in de stad</c:v>
                </c:pt>
                <c:pt idx="1">
                  <c:v>Gezondsheidsachterstanden</c:v>
                </c:pt>
              </c:strCache>
            </c:strRef>
          </c:cat>
          <c:val>
            <c:numRef>
              <c:f>Sheet1!$B$2:$B$12</c:f>
              <c:numCache>
                <c:formatCode>General</c:formatCode>
                <c:ptCount val="11"/>
                <c:pt idx="0">
                  <c:v>0.21238699999999999</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32.764542263199999</c:v>
                </c:pt>
                <c:pt idx="1">
                  <c:v>34.076460456240007</c:v>
                </c:pt>
                <c:pt idx="2">
                  <c:v>35.717640978240006</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0.76578999999999997</c:v>
                </c:pt>
                <c:pt idx="1">
                  <c:v>0.93459899999999996</c:v>
                </c:pt>
                <c:pt idx="2">
                  <c:v>0.93952599999999997</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33.530332263200002</c:v>
                </c:pt>
                <c:pt idx="1">
                  <c:v>35.011059456240005</c:v>
                </c:pt>
                <c:pt idx="2">
                  <c:v>36.657166978240006</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2000</c:v>
                </c:pt>
                <c:pt idx="1">
                  <c:v>2000</c:v>
                </c:pt>
                <c:pt idx="2">
                  <c:v>2000</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1000</c:v>
                </c:pt>
                <c:pt idx="1">
                  <c:v>1000</c:v>
                </c:pt>
                <c:pt idx="2">
                  <c:v>1000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3000</c:v>
                </c:pt>
                <c:pt idx="1">
                  <c:v>3000</c:v>
                </c:pt>
                <c:pt idx="2">
                  <c:v>3000</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Amersfoort</c:v>
                </c:pt>
                <c:pt idx="2">
                  <c:v>Zaanstad</c:v>
                </c:pt>
                <c:pt idx="3">
                  <c:v>Haarlemmermeer</c:v>
                </c:pt>
                <c:pt idx="4">
                  <c:v>s-Hertogenbosch</c:v>
                </c:pt>
                <c:pt idx="5">
                  <c:v>Enschede</c:v>
                </c:pt>
                <c:pt idx="7">
                  <c:v>4 gemeenten</c:v>
                </c:pt>
                <c:pt idx="8">
                  <c:v>Landelijk</c:v>
                </c:pt>
              </c:strCache>
            </c:strRef>
          </c:cat>
          <c:val>
            <c:numRef>
              <c:f>Sheet1!$C$2:$C$10</c:f>
              <c:numCache>
                <c:formatCode>General</c:formatCode>
                <c:ptCount val="9"/>
                <c:pt idx="0">
                  <c:v>228.54024658792218</c:v>
                </c:pt>
                <c:pt idx="2">
                  <c:v>218.49012809725116</c:v>
                </c:pt>
                <c:pt idx="3">
                  <c:v>188.47564859571432</c:v>
                </c:pt>
                <c:pt idx="4">
                  <c:v>233.60343562089432</c:v>
                </c:pt>
                <c:pt idx="5">
                  <c:v>231.77727841747074</c:v>
                </c:pt>
                <c:pt idx="7">
                  <c:v>218.08662268283263</c:v>
                </c:pt>
                <c:pt idx="8">
                  <c:v>213.995119850484</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Amersfoort</c:v>
                </c:pt>
                <c:pt idx="2">
                  <c:v>Zaanstad</c:v>
                </c:pt>
                <c:pt idx="3">
                  <c:v>Haarlemmermeer</c:v>
                </c:pt>
                <c:pt idx="4">
                  <c:v>s-Hertogenbosch</c:v>
                </c:pt>
                <c:pt idx="5">
                  <c:v>Enschede</c:v>
                </c:pt>
                <c:pt idx="7">
                  <c:v>4 gemeenten</c:v>
                </c:pt>
                <c:pt idx="8">
                  <c:v>Landelijk</c:v>
                </c:pt>
              </c:strCache>
            </c:strRef>
          </c:cat>
          <c:val>
            <c:numRef>
              <c:f>Sheet1!$D$2:$D$10</c:f>
              <c:numCache>
                <c:formatCode>General</c:formatCode>
                <c:ptCount val="9"/>
                <c:pt idx="0">
                  <c:v>6.0115813316611852</c:v>
                </c:pt>
                <c:pt idx="2">
                  <c:v>5.7181768611476409</c:v>
                </c:pt>
                <c:pt idx="3">
                  <c:v>5.4427723927772558</c:v>
                </c:pt>
                <c:pt idx="4">
                  <c:v>5.5913621477902788</c:v>
                </c:pt>
                <c:pt idx="5">
                  <c:v>8.1041160856930805</c:v>
                </c:pt>
                <c:pt idx="7">
                  <c:v>6.2141068718520636</c:v>
                </c:pt>
                <c:pt idx="8">
                  <c:v>5.3467620922219039</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Amersfoort</c:v>
                </c:pt>
                <c:pt idx="2">
                  <c:v>Zaanstad</c:v>
                </c:pt>
                <c:pt idx="3">
                  <c:v>Haarlemmermeer</c:v>
                </c:pt>
                <c:pt idx="4">
                  <c:v>s-Hertogenbosch</c:v>
                </c:pt>
                <c:pt idx="5">
                  <c:v>Enschede</c:v>
                </c:pt>
                <c:pt idx="7">
                  <c:v>4 gemeenten</c:v>
                </c:pt>
                <c:pt idx="8">
                  <c:v>Landelijk</c:v>
                </c:pt>
              </c:strCache>
            </c:strRef>
          </c:cat>
          <c:val>
            <c:numRef>
              <c:f>Sheet1!$B$2:$B$10</c:f>
              <c:numCache>
                <c:formatCode>General</c:formatCode>
                <c:ptCount val="9"/>
                <c:pt idx="0">
                  <c:v>234.55182791958336</c:v>
                </c:pt>
                <c:pt idx="2">
                  <c:v>224.2083049583988</c:v>
                </c:pt>
                <c:pt idx="3">
                  <c:v>193.91842098849159</c:v>
                </c:pt>
                <c:pt idx="4">
                  <c:v>239.19479776868459</c:v>
                </c:pt>
                <c:pt idx="5">
                  <c:v>239.88139450316382</c:v>
                </c:pt>
                <c:pt idx="7">
                  <c:v>224.30072955468469</c:v>
                </c:pt>
                <c:pt idx="8">
                  <c:v>219.34188194270592</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33.530332263200002</c:v>
                </c:pt>
                <c:pt idx="2">
                  <c:v>33.801987507600614</c:v>
                </c:pt>
                <c:pt idx="3">
                  <c:v>33.801987507600614</c:v>
                </c:pt>
                <c:pt idx="4">
                  <c:v>34.842250456240009</c:v>
                </c:pt>
                <c:pt idx="6">
                  <c:v>34.990451698758449</c:v>
                </c:pt>
                <c:pt idx="7">
                  <c:v>34.990451698758449</c:v>
                </c:pt>
                <c:pt idx="8">
                  <c:v>34.990451698758449</c:v>
                </c:pt>
                <c:pt idx="9">
                  <c:v>36.652239978240004</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32.764542263199999</c:v>
                </c:pt>
                <c:pt idx="5">
                  <c:v>34.076460456240007</c:v>
                </c:pt>
                <c:pt idx="10">
                  <c:v>35.717640978240006</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0.27165524440061234</c:v>
                </c:pt>
                <c:pt idx="3">
                  <c:v>1.0402629486393951</c:v>
                </c:pt>
                <c:pt idx="8">
                  <c:v>1.6617882794815531</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6">
                  <c:v>2.0607757481554211E-2</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0.76578999999999997</c:v>
                </c:pt>
                <c:pt idx="5">
                  <c:v>0.93459899999999996</c:v>
                </c:pt>
                <c:pt idx="10">
                  <c:v>0.93952599999999997</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0.16880899999999999</c:v>
                </c:pt>
                <c:pt idx="9">
                  <c:v>4.9270000000000147E-3</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33.530332263200002</c:v>
                </c:pt>
                <c:pt idx="5">
                  <c:v>35.011059456240005</c:v>
                </c:pt>
                <c:pt idx="10">
                  <c:v>36.657166978240006</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Inwoners</c:v>
                </c:pt>
                <c:pt idx="1">
                  <c:v>Klantenpotentieel lokaal</c:v>
                </c:pt>
                <c:pt idx="2">
                  <c:v>Huishoudens</c:v>
                </c:pt>
                <c:pt idx="3">
                  <c:v>Klantenpotentieel regionaal</c:v>
                </c:pt>
                <c:pt idx="4">
                  <c:v>Hist.woningen in bewoonde oorden</c:v>
                </c:pt>
                <c:pt idx="5">
                  <c:v>Opp. historische kernen &lt;40 ha</c:v>
                </c:pt>
                <c:pt idx="6">
                  <c:v>Opp. historische kernen 40-64 ha</c:v>
                </c:pt>
                <c:pt idx="10">
                  <c:v>Overig</c:v>
                </c:pt>
              </c:strCache>
            </c:strRef>
          </c:cat>
          <c:val>
            <c:numRef>
              <c:f>Sheet1!$B$2:$B$12</c:f>
              <c:numCache>
                <c:formatCode>General</c:formatCode>
                <c:ptCount val="11"/>
                <c:pt idx="0">
                  <c:v>13.052650387920002</c:v>
                </c:pt>
                <c:pt idx="1">
                  <c:v>9.8599592000000005</c:v>
                </c:pt>
                <c:pt idx="2">
                  <c:v>8.0785491872800019</c:v>
                </c:pt>
                <c:pt idx="3">
                  <c:v>3.5222844800000006</c:v>
                </c:pt>
                <c:pt idx="4">
                  <c:v>1.1828258270399998</c:v>
                </c:pt>
                <c:pt idx="5">
                  <c:v>2.1371896000000001E-2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-155.69770246092793</c:v>
                </c:pt>
                <c:pt idx="1">
                  <c:v>-161.63971312388827</c:v>
                </c:pt>
                <c:pt idx="2">
                  <c:v>-151.80639528326276</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-155.69770246092793</c:v>
                </c:pt>
                <c:pt idx="1">
                  <c:v>-161.63971312388827</c:v>
                </c:pt>
                <c:pt idx="2">
                  <c:v>-151.80639528326276</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3"/>
                <c:pt idx="0">
                  <c:v>Combinatiefuncties</c:v>
                </c:pt>
                <c:pt idx="1">
                  <c:v>Beeldende kunst en vormgeving</c:v>
                </c:pt>
                <c:pt idx="2">
                  <c:v>Bibliotheekmiddelen</c:v>
                </c:pt>
              </c:strCache>
            </c:strRef>
          </c:cat>
          <c:val>
            <c:numRef>
              <c:f>Sheet1!$B$2:$B$12</c:f>
              <c:numCache>
                <c:formatCode>General</c:formatCode>
                <c:ptCount val="11"/>
                <c:pt idx="0">
                  <c:v>0.78952599999999995</c:v>
                </c:pt>
                <c:pt idx="1">
                  <c:v>0.15</c:v>
                </c:pt>
                <c:pt idx="2">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31.878879991089665</c:v>
                </c:pt>
                <c:pt idx="1">
                  <c:v>33.314239465340293</c:v>
                </c:pt>
                <c:pt idx="2">
                  <c:v>35.090382223515668</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2.3568060000000002</c:v>
                </c:pt>
                <c:pt idx="1">
                  <c:v>0.95680600000000005</c:v>
                </c:pt>
                <c:pt idx="2">
                  <c:v>0.95680600000000005</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34.235685991089667</c:v>
                </c:pt>
                <c:pt idx="1">
                  <c:v>34.271045465340293</c:v>
                </c:pt>
                <c:pt idx="2">
                  <c:v>36.047188223515668</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205.37074968812999</c:v>
                </c:pt>
                <c:pt idx="1">
                  <c:v>213.16202004875865</c:v>
                </c:pt>
                <c:pt idx="2">
                  <c:v>224.52671527530083</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15.183062115882649</c:v>
                </c:pt>
                <c:pt idx="1">
                  <c:v>6.122147857133716</c:v>
                </c:pt>
                <c:pt idx="2">
                  <c:v>6.122147857133716</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220.55381180401264</c:v>
                </c:pt>
                <c:pt idx="1">
                  <c:v>219.28416790589236</c:v>
                </c:pt>
                <c:pt idx="2">
                  <c:v>230.64886313243454</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Amersfoort</c:v>
                </c:pt>
                <c:pt idx="2">
                  <c:v>Zaanstad</c:v>
                </c:pt>
                <c:pt idx="3">
                  <c:v>Haarlemmermeer</c:v>
                </c:pt>
                <c:pt idx="4">
                  <c:v>s-Hertogenbosch</c:v>
                </c:pt>
                <c:pt idx="5">
                  <c:v>Enschede</c:v>
                </c:pt>
                <c:pt idx="7">
                  <c:v>4 gemeenten</c:v>
                </c:pt>
                <c:pt idx="8">
                  <c:v>Landelijk</c:v>
                </c:pt>
              </c:strCache>
            </c:strRef>
          </c:cat>
          <c:val>
            <c:numRef>
              <c:f>Sheet1!$C$2:$C$10</c:f>
              <c:numCache>
                <c:formatCode>General</c:formatCode>
                <c:ptCount val="9"/>
                <c:pt idx="0">
                  <c:v>224.52671527530083</c:v>
                </c:pt>
                <c:pt idx="2">
                  <c:v>255.27323251061742</c:v>
                </c:pt>
                <c:pt idx="3">
                  <c:v>240.54480115481564</c:v>
                </c:pt>
                <c:pt idx="4">
                  <c:v>246.94695777277838</c:v>
                </c:pt>
                <c:pt idx="5">
                  <c:v>248.43340214988879</c:v>
                </c:pt>
                <c:pt idx="7">
                  <c:v>247.79959839702505</c:v>
                </c:pt>
                <c:pt idx="8">
                  <c:v>275.25525292745277</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Amersfoort</c:v>
                </c:pt>
                <c:pt idx="2">
                  <c:v>Zaanstad</c:v>
                </c:pt>
                <c:pt idx="3">
                  <c:v>Haarlemmermeer</c:v>
                </c:pt>
                <c:pt idx="4">
                  <c:v>s-Hertogenbosch</c:v>
                </c:pt>
                <c:pt idx="5">
                  <c:v>Enschede</c:v>
                </c:pt>
                <c:pt idx="7">
                  <c:v>4 gemeenten</c:v>
                </c:pt>
                <c:pt idx="8">
                  <c:v>Landelijk</c:v>
                </c:pt>
              </c:strCache>
            </c:strRef>
          </c:cat>
          <c:val>
            <c:numRef>
              <c:f>Sheet1!$D$2:$D$10</c:f>
              <c:numCache>
                <c:formatCode>General</c:formatCode>
                <c:ptCount val="9"/>
                <c:pt idx="0">
                  <c:v>6.122147857133716</c:v>
                </c:pt>
                <c:pt idx="2">
                  <c:v>29.711909420406069</c:v>
                </c:pt>
                <c:pt idx="3">
                  <c:v>7.5259895613836028</c:v>
                </c:pt>
                <c:pt idx="4">
                  <c:v>7.3766739081093347</c:v>
                </c:pt>
                <c:pt idx="5">
                  <c:v>12.476847017976425</c:v>
                </c:pt>
                <c:pt idx="7">
                  <c:v>14.272854976968857</c:v>
                </c:pt>
                <c:pt idx="8">
                  <c:v>5.9654816356031368</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Amersfoort</c:v>
                </c:pt>
                <c:pt idx="2">
                  <c:v>Zaanstad</c:v>
                </c:pt>
                <c:pt idx="3">
                  <c:v>Haarlemmermeer</c:v>
                </c:pt>
                <c:pt idx="4">
                  <c:v>s-Hertogenbosch</c:v>
                </c:pt>
                <c:pt idx="5">
                  <c:v>Enschede</c:v>
                </c:pt>
                <c:pt idx="7">
                  <c:v>4 gemeenten</c:v>
                </c:pt>
                <c:pt idx="8">
                  <c:v>Landelijk</c:v>
                </c:pt>
              </c:strCache>
            </c:strRef>
          </c:cat>
          <c:val>
            <c:numRef>
              <c:f>Sheet1!$B$2:$B$10</c:f>
              <c:numCache>
                <c:formatCode>General</c:formatCode>
                <c:ptCount val="9"/>
                <c:pt idx="0">
                  <c:v>230.64886313243454</c:v>
                </c:pt>
                <c:pt idx="2">
                  <c:v>284.98514193102352</c:v>
                </c:pt>
                <c:pt idx="3">
                  <c:v>248.07079071619924</c:v>
                </c:pt>
                <c:pt idx="4">
                  <c:v>254.32363168088773</c:v>
                </c:pt>
                <c:pt idx="5">
                  <c:v>260.91024916786523</c:v>
                </c:pt>
                <c:pt idx="7">
                  <c:v>262.07245337399394</c:v>
                </c:pt>
                <c:pt idx="8">
                  <c:v>281.22073456305594</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34.235685991089667</c:v>
                </c:pt>
                <c:pt idx="2">
                  <c:v>34.657091022834805</c:v>
                </c:pt>
                <c:pt idx="3">
                  <c:v>34.657091022834805</c:v>
                </c:pt>
                <c:pt idx="4">
                  <c:v>34.2710454653403</c:v>
                </c:pt>
                <c:pt idx="6">
                  <c:v>34.271045465340293</c:v>
                </c:pt>
                <c:pt idx="7">
                  <c:v>34.41637598204894</c:v>
                </c:pt>
                <c:pt idx="8">
                  <c:v>34.41637598204894</c:v>
                </c:pt>
                <c:pt idx="9">
                  <c:v>36.047188223515668</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31.878879991089665</c:v>
                </c:pt>
                <c:pt idx="5">
                  <c:v>33.314239465340293</c:v>
                </c:pt>
                <c:pt idx="10">
                  <c:v>35.090382223515668</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0.44191920881566099</c:v>
                </c:pt>
                <c:pt idx="3">
                  <c:v>1.013954442505494</c:v>
                </c:pt>
                <c:pt idx="6">
                  <c:v>0.26493802781599057</c:v>
                </c:pt>
                <c:pt idx="8">
                  <c:v>1.6308122414667292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2">
                  <c:v>2.0514177070526801E-2</c:v>
                </c:pt>
                <c:pt idx="7">
                  <c:v>0.11960751110734451</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2.3568060000000002</c:v>
                </c:pt>
                <c:pt idx="5">
                  <c:v>0.95680600000000005</c:v>
                </c:pt>
                <c:pt idx="10">
                  <c:v>0.95680600000000005</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pt idx="4">
                  <c:v>1.4000000000000001</c:v>
                </c:pt>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34.235685991089667</c:v>
                </c:pt>
                <c:pt idx="5">
                  <c:v>34.271045465340293</c:v>
                </c:pt>
                <c:pt idx="10">
                  <c:v>36.047188223515668</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Omgevingsadressendichtheid</c:v>
                </c:pt>
                <c:pt idx="1">
                  <c:v>Woonruimten</c:v>
                </c:pt>
                <c:pt idx="2">
                  <c:v>Inwoners</c:v>
                </c:pt>
                <c:pt idx="3">
                  <c:v>Woonruimten * bodemfactor kern</c:v>
                </c:pt>
                <c:pt idx="4">
                  <c:v>Opp. bebouwing kern *bodemfactor kern</c:v>
                </c:pt>
                <c:pt idx="5">
                  <c:v>Oppervlak bebouwing woonkernen</c:v>
                </c:pt>
                <c:pt idx="6">
                  <c:v>Bedrijfsvestigingen</c:v>
                </c:pt>
                <c:pt idx="7">
                  <c:v>Klantenpotentieel lokaal</c:v>
                </c:pt>
                <c:pt idx="8">
                  <c:v>Minderheden</c:v>
                </c:pt>
                <c:pt idx="9">
                  <c:v>Huishoudens met laag inkomen</c:v>
                </c:pt>
                <c:pt idx="10">
                  <c:v>Overig</c:v>
                </c:pt>
              </c:strCache>
            </c:strRef>
          </c:cat>
          <c:val>
            <c:numRef>
              <c:f>Sheet1!$B$2:$B$12</c:f>
              <c:numCache>
                <c:formatCode>General</c:formatCode>
                <c:ptCount val="11"/>
                <c:pt idx="0">
                  <c:v>9.8482185793991981</c:v>
                </c:pt>
                <c:pt idx="1">
                  <c:v>6.156689418880001</c:v>
                </c:pt>
                <c:pt idx="2">
                  <c:v>4.1115470822400004</c:v>
                </c:pt>
                <c:pt idx="3">
                  <c:v>3.5421897783999996</c:v>
                </c:pt>
                <c:pt idx="4">
                  <c:v>3.1475229801600002</c:v>
                </c:pt>
                <c:pt idx="5">
                  <c:v>2.3278806886400001</c:v>
                </c:pt>
                <c:pt idx="6">
                  <c:v>2.0074549695199999</c:v>
                </c:pt>
                <c:pt idx="7">
                  <c:v>0.58579757600000004</c:v>
                </c:pt>
                <c:pt idx="8">
                  <c:v>0.56257969819999998</c:v>
                </c:pt>
                <c:pt idx="9">
                  <c:v>0.50158734079999989</c:v>
                </c:pt>
                <c:pt idx="10">
                  <c:v>2.2989141112764599</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3"/>
                <c:pt idx="0">
                  <c:v>Bodemsanering</c:v>
                </c:pt>
                <c:pt idx="1">
                  <c:v>VTH provinciale taken</c:v>
                </c:pt>
                <c:pt idx="2">
                  <c:v>Deltaprogr ruimtelijke adaptatie</c:v>
                </c:pt>
              </c:strCache>
            </c:strRef>
          </c:cat>
          <c:val>
            <c:numRef>
              <c:f>Sheet1!$B$2:$B$12</c:f>
              <c:numCache>
                <c:formatCode>General</c:formatCode>
                <c:ptCount val="11"/>
                <c:pt idx="0">
                  <c:v>0.78509700000000004</c:v>
                </c:pt>
                <c:pt idx="1">
                  <c:v>0.171709</c:v>
                </c:pt>
                <c:pt idx="2">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-4.8970278798127174</c:v>
                </c:pt>
                <c:pt idx="1">
                  <c:v>-5.0869855261666652</c:v>
                </c:pt>
                <c:pt idx="2">
                  <c:v>-5.3699402811974011</c:v>
                </c:pt>
              </c:numCache>
            </c:numRef>
          </c:val>
          <c:extLst>
            <c:ext xmlns:c16="http://schemas.microsoft.com/office/drawing/2014/chart" uri="{C3380CC4-5D6E-409C-BE32-E72D297353CC}">
              <c16:uniqueId val="{00000000-3BB3-43E1-B9B7-1E0DD39FEBD0}"/>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3BB3-43E1-B9B7-1E0DD39FEBD0}"/>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-4.8970278798127174</c:v>
                </c:pt>
                <c:pt idx="1">
                  <c:v>-5.0869855261666652</c:v>
                </c:pt>
                <c:pt idx="2">
                  <c:v>-5.3699402811974011</c:v>
                </c:pt>
              </c:numCache>
            </c:numRef>
          </c:val>
          <c:smooth val="0"/>
          <c:extLst>
            <c:ext xmlns:c16="http://schemas.microsoft.com/office/drawing/2014/chart" uri="{C3380CC4-5D6E-409C-BE32-E72D297353CC}">
              <c16:uniqueId val="{00000002-3BB3-43E1-B9B7-1E0DD39FEBD0}"/>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-31.547729631715804</c:v>
                </c:pt>
                <c:pt idx="1">
                  <c:v>-32.549208029936558</c:v>
                </c:pt>
                <c:pt idx="2">
                  <c:v>-34.359701324478202</c:v>
                </c:pt>
              </c:numCache>
            </c:numRef>
          </c:val>
          <c:extLst>
            <c:ext xmlns:c16="http://schemas.microsoft.com/office/drawing/2014/chart" uri="{C3380CC4-5D6E-409C-BE32-E72D297353CC}">
              <c16:uniqueId val="{00000000-DF29-4518-A454-F289027AFB24}"/>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DF29-4518-A454-F289027AFB24}"/>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-31.547729631715804</c:v>
                </c:pt>
                <c:pt idx="1">
                  <c:v>-32.549208029936558</c:v>
                </c:pt>
                <c:pt idx="2">
                  <c:v>-34.359701324478202</c:v>
                </c:pt>
              </c:numCache>
            </c:numRef>
          </c:val>
          <c:smooth val="0"/>
          <c:extLst>
            <c:ext xmlns:c16="http://schemas.microsoft.com/office/drawing/2014/chart" uri="{C3380CC4-5D6E-409C-BE32-E72D297353CC}">
              <c16:uniqueId val="{00000002-DF29-4518-A454-F289027AFB24}"/>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Amersfoort</c:v>
                </c:pt>
                <c:pt idx="2">
                  <c:v>Zaanstad</c:v>
                </c:pt>
                <c:pt idx="3">
                  <c:v>Haarlemmermeer</c:v>
                </c:pt>
                <c:pt idx="4">
                  <c:v>s-Hertogenbosch</c:v>
                </c:pt>
                <c:pt idx="5">
                  <c:v>Enschede</c:v>
                </c:pt>
                <c:pt idx="7">
                  <c:v>4 gemeenten</c:v>
                </c:pt>
                <c:pt idx="8">
                  <c:v>Landelijk</c:v>
                </c:pt>
              </c:strCache>
            </c:strRef>
          </c:cat>
          <c:val>
            <c:numRef>
              <c:f>Sheet1!$C$2:$C$10</c:f>
              <c:numCache>
                <c:formatCode>General</c:formatCode>
                <c:ptCount val="9"/>
                <c:pt idx="0">
                  <c:v>-34.359701324478202</c:v>
                </c:pt>
                <c:pt idx="2">
                  <c:v>-21.226673063690029</c:v>
                </c:pt>
                <c:pt idx="3">
                  <c:v>-31.78048138694556</c:v>
                </c:pt>
                <c:pt idx="4">
                  <c:v>-37.553409822679463</c:v>
                </c:pt>
                <c:pt idx="5">
                  <c:v>-39.143772185205698</c:v>
                </c:pt>
                <c:pt idx="7">
                  <c:v>-32.426084114630186</c:v>
                </c:pt>
                <c:pt idx="8">
                  <c:v>-33.929896422028413</c:v>
                </c:pt>
              </c:numCache>
            </c:numRef>
          </c:val>
          <c:extLst>
            <c:ext xmlns:c16="http://schemas.microsoft.com/office/drawing/2014/chart" uri="{C3380CC4-5D6E-409C-BE32-E72D297353CC}">
              <c16:uniqueId val="{00000000-AD4C-4889-AFEC-545623B4FED5}"/>
            </c:ext>
          </c:extLst>
        </c:ser>
        <c:ser>
          <c:idx val="2"/>
          <c:order val="2"/>
          <c:tx>
            <c:strRef>
              <c:f>Sheet1!$D$1</c:f>
              <c:strCache>
                <c:ptCount val="1"/>
                <c:pt idx="0">
                  <c:v>Aanvullen</c:v>
                </c:pt>
              </c:strCache>
            </c:strRef>
          </c:tx>
          <c:spPr>
            <a:solidFill>
              <a:schemeClr val="accent2"/>
            </a:solidFill>
            <a:ln>
              <a:noFill/>
            </a:ln>
            <a:effectLst/>
          </c:spPr>
          <c:invertIfNegative val="0"/>
          <c:cat>
            <c:strRef>
              <c:f>Sheet1!$A$2:$A$10</c:f>
              <c:strCache>
                <c:ptCount val="9"/>
                <c:pt idx="0">
                  <c:v>Amersfoort</c:v>
                </c:pt>
                <c:pt idx="2">
                  <c:v>Zaanstad</c:v>
                </c:pt>
                <c:pt idx="3">
                  <c:v>Haarlemmermeer</c:v>
                </c:pt>
                <c:pt idx="4">
                  <c:v>s-Hertogenbosch</c:v>
                </c:pt>
                <c:pt idx="5">
                  <c:v>Enschede</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c:v>
                </c:pt>
              </c:numCache>
            </c:numRef>
          </c:val>
          <c:extLst>
            <c:ext xmlns:c16="http://schemas.microsoft.com/office/drawing/2014/chart" uri="{C3380CC4-5D6E-409C-BE32-E72D297353CC}">
              <c16:uniqueId val="{00000001-AD4C-4889-AFEC-545623B4FED5}"/>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Amersfoort</c:v>
                </c:pt>
                <c:pt idx="2">
                  <c:v>Zaanstad</c:v>
                </c:pt>
                <c:pt idx="3">
                  <c:v>Haarlemmermeer</c:v>
                </c:pt>
                <c:pt idx="4">
                  <c:v>s-Hertogenbosch</c:v>
                </c:pt>
                <c:pt idx="5">
                  <c:v>Enschede</c:v>
                </c:pt>
                <c:pt idx="7">
                  <c:v>4 gemeenten</c:v>
                </c:pt>
                <c:pt idx="8">
                  <c:v>Landelijk</c:v>
                </c:pt>
              </c:strCache>
            </c:strRef>
          </c:cat>
          <c:val>
            <c:numRef>
              <c:f>Sheet1!$B$2:$B$10</c:f>
              <c:numCache>
                <c:formatCode>General</c:formatCode>
                <c:ptCount val="9"/>
                <c:pt idx="0">
                  <c:v>-34.359701324478202</c:v>
                </c:pt>
                <c:pt idx="2">
                  <c:v>-21.226673063690029</c:v>
                </c:pt>
                <c:pt idx="3">
                  <c:v>-31.78048138694556</c:v>
                </c:pt>
                <c:pt idx="4">
                  <c:v>-37.553409822679463</c:v>
                </c:pt>
                <c:pt idx="5">
                  <c:v>-39.143772185205698</c:v>
                </c:pt>
                <c:pt idx="7">
                  <c:v>-32.426084114630186</c:v>
                </c:pt>
                <c:pt idx="8">
                  <c:v>-33.929896422028413</c:v>
                </c:pt>
              </c:numCache>
            </c:numRef>
          </c:val>
          <c:smooth val="0"/>
          <c:extLst>
            <c:ext xmlns:c16="http://schemas.microsoft.com/office/drawing/2014/chart" uri="{C3380CC4-5D6E-409C-BE32-E72D297353CC}">
              <c16:uniqueId val="{00000002-AD4C-4889-AFEC-545623B4FED5}"/>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Amersfoort</c:v>
                </c:pt>
                <c:pt idx="2">
                  <c:v>Zaanstad</c:v>
                </c:pt>
                <c:pt idx="3">
                  <c:v>Haarlemmermeer</c:v>
                </c:pt>
                <c:pt idx="4">
                  <c:v>s-Hertogenbosch</c:v>
                </c:pt>
                <c:pt idx="5">
                  <c:v>Enschede</c:v>
                </c:pt>
                <c:pt idx="7">
                  <c:v>4 gemeenten</c:v>
                </c:pt>
                <c:pt idx="8">
                  <c:v>Landelijk</c:v>
                </c:pt>
              </c:strCache>
            </c:strRef>
          </c:cat>
          <c:val>
            <c:numRef>
              <c:f>Sheet1!$C$2:$C$10</c:f>
              <c:numCache>
                <c:formatCode>General</c:formatCode>
                <c:ptCount val="9"/>
                <c:pt idx="0">
                  <c:v>-151.80639528326276</c:v>
                </c:pt>
                <c:pt idx="2">
                  <c:v>-131.15614166417552</c:v>
                </c:pt>
                <c:pt idx="3">
                  <c:v>-226.81541615197591</c:v>
                </c:pt>
                <c:pt idx="4">
                  <c:v>-165.62673164060828</c:v>
                </c:pt>
                <c:pt idx="5">
                  <c:v>-120.64183351288794</c:v>
                </c:pt>
                <c:pt idx="7">
                  <c:v>-161.0600307424119</c:v>
                </c:pt>
                <c:pt idx="8">
                  <c:v>-147.07977578705629</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cat>
            <c:strRef>
              <c:f>Sheet1!$A$2:$A$10</c:f>
              <c:strCache>
                <c:ptCount val="9"/>
                <c:pt idx="0">
                  <c:v>Amersfoort</c:v>
                </c:pt>
                <c:pt idx="2">
                  <c:v>Zaanstad</c:v>
                </c:pt>
                <c:pt idx="3">
                  <c:v>Haarlemmermeer</c:v>
                </c:pt>
                <c:pt idx="4">
                  <c:v>s-Hertogenbosch</c:v>
                </c:pt>
                <c:pt idx="5">
                  <c:v>Enschede</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Amersfoort</c:v>
                </c:pt>
                <c:pt idx="2">
                  <c:v>Zaanstad</c:v>
                </c:pt>
                <c:pt idx="3">
                  <c:v>Haarlemmermeer</c:v>
                </c:pt>
                <c:pt idx="4">
                  <c:v>s-Hertogenbosch</c:v>
                </c:pt>
                <c:pt idx="5">
                  <c:v>Enschede</c:v>
                </c:pt>
                <c:pt idx="7">
                  <c:v>4 gemeenten</c:v>
                </c:pt>
                <c:pt idx="8">
                  <c:v>Landelijk</c:v>
                </c:pt>
              </c:strCache>
            </c:strRef>
          </c:cat>
          <c:val>
            <c:numRef>
              <c:f>Sheet1!$B$2:$B$10</c:f>
              <c:numCache>
                <c:formatCode>General</c:formatCode>
                <c:ptCount val="9"/>
                <c:pt idx="0">
                  <c:v>-151.80639528326276</c:v>
                </c:pt>
                <c:pt idx="2">
                  <c:v>-131.15614166417552</c:v>
                </c:pt>
                <c:pt idx="3">
                  <c:v>-226.81541615197591</c:v>
                </c:pt>
                <c:pt idx="4">
                  <c:v>-165.62673164060828</c:v>
                </c:pt>
                <c:pt idx="5">
                  <c:v>-120.64183351288794</c:v>
                </c:pt>
                <c:pt idx="7">
                  <c:v>-161.0600307424119</c:v>
                </c:pt>
                <c:pt idx="8">
                  <c:v>-147.07977578705629</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-4.9316280023581767</c:v>
                </c:pt>
                <c:pt idx="2">
                  <c:v>-4.9316280023581767</c:v>
                </c:pt>
                <c:pt idx="3">
                  <c:v>-5.0869855261666652</c:v>
                </c:pt>
                <c:pt idx="4">
                  <c:v>-5.0869855261666652</c:v>
                </c:pt>
                <c:pt idx="6">
                  <c:v>-5.1202883176564562</c:v>
                </c:pt>
                <c:pt idx="7">
                  <c:v>-5.1202883176564562</c:v>
                </c:pt>
                <c:pt idx="8">
                  <c:v>-5.3699402811974011</c:v>
                </c:pt>
                <c:pt idx="9">
                  <c:v>-5.3699402811974011</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-4.8970278798127174</c:v>
                </c:pt>
                <c:pt idx="5">
                  <c:v>-5.0869855261666652</c:v>
                </c:pt>
                <c:pt idx="10">
                  <c:v>-5.3699402811974011</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3.4600122545459522E-2</c:v>
                </c:pt>
                <c:pt idx="3">
                  <c:v>0.15535752380848833</c:v>
                </c:pt>
                <c:pt idx="6">
                  <c:v>3.3302791489790914E-2</c:v>
                </c:pt>
                <c:pt idx="8">
                  <c:v>0.24965196354094496</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-4.8970278798127174</c:v>
                </c:pt>
                <c:pt idx="5">
                  <c:v>-5.0869855261666652</c:v>
                </c:pt>
                <c:pt idx="10">
                  <c:v>-5.3699402811974011</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Woonruimten</c:v>
                </c:pt>
                <c:pt idx="1">
                  <c:v>Woonruimten * bodemfactor kern</c:v>
                </c:pt>
                <c:pt idx="2">
                  <c:v>Inwoners</c:v>
                </c:pt>
                <c:pt idx="3">
                  <c:v>Omgevingsadressendichtheid</c:v>
                </c:pt>
                <c:pt idx="4">
                  <c:v>Oeverlengte *dichtheid *bodemf. gem.</c:v>
                </c:pt>
                <c:pt idx="5">
                  <c:v>Land</c:v>
                </c:pt>
                <c:pt idx="6">
                  <c:v>Oeverlengte * bodemfactor gemeente</c:v>
                </c:pt>
                <c:pt idx="7">
                  <c:v>Land * bodemfactor gemeente</c:v>
                </c:pt>
                <c:pt idx="10">
                  <c:v>Overig</c:v>
                </c:pt>
              </c:strCache>
            </c:strRef>
          </c:cat>
          <c:val>
            <c:numRef>
              <c:f>Sheet1!$B$2:$B$12</c:f>
              <c:numCache>
                <c:formatCode>General</c:formatCode>
                <c:ptCount val="11"/>
                <c:pt idx="0">
                  <c:v>-7.0281892990400001</c:v>
                </c:pt>
                <c:pt idx="1">
                  <c:v>2.0536988326400003</c:v>
                </c:pt>
                <c:pt idx="2">
                  <c:v>-1.3780736850399999</c:v>
                </c:pt>
                <c:pt idx="3">
                  <c:v>0.76162919615327995</c:v>
                </c:pt>
                <c:pt idx="4">
                  <c:v>0.21965278080932032</c:v>
                </c:pt>
                <c:pt idx="5">
                  <c:v>-2.9932325280000005E-2</c:v>
                </c:pt>
                <c:pt idx="6">
                  <c:v>1.8071745120000003E-2</c:v>
                </c:pt>
                <c:pt idx="7">
                  <c:v>1.3202473439999999E-2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13.163046423871203</c:v>
                </c:pt>
                <c:pt idx="1">
                  <c:v>13.754076791298042</c:v>
                </c:pt>
                <c:pt idx="2">
                  <c:v>14.503738410859359</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13.163046423871203</c:v>
                </c:pt>
                <c:pt idx="1">
                  <c:v>13.754076791298042</c:v>
                </c:pt>
                <c:pt idx="2">
                  <c:v>14.503738410859359</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84.799237394967349</c:v>
                </c:pt>
                <c:pt idx="1">
                  <c:v>88.005814924548844</c:v>
                </c:pt>
                <c:pt idx="2">
                  <c:v>92.802544123333888</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84.799237394967349</c:v>
                </c:pt>
                <c:pt idx="1">
                  <c:v>88.005814924548844</c:v>
                </c:pt>
                <c:pt idx="2">
                  <c:v>92.802544123333888</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Amersfoort</c:v>
                </c:pt>
                <c:pt idx="2">
                  <c:v>Zaanstad</c:v>
                </c:pt>
                <c:pt idx="3">
                  <c:v>Haarlemmermeer</c:v>
                </c:pt>
                <c:pt idx="4">
                  <c:v>s-Hertogenbosch</c:v>
                </c:pt>
                <c:pt idx="5">
                  <c:v>Enschede</c:v>
                </c:pt>
                <c:pt idx="7">
                  <c:v>4 gemeenten</c:v>
                </c:pt>
                <c:pt idx="8">
                  <c:v>Landelijk</c:v>
                </c:pt>
              </c:strCache>
            </c:strRef>
          </c:cat>
          <c:val>
            <c:numRef>
              <c:f>Sheet1!$C$2:$C$10</c:f>
              <c:numCache>
                <c:formatCode>General</c:formatCode>
                <c:ptCount val="9"/>
                <c:pt idx="0">
                  <c:v>92.802544123333888</c:v>
                </c:pt>
                <c:pt idx="2">
                  <c:v>95.828534997753479</c:v>
                </c:pt>
                <c:pt idx="3">
                  <c:v>101.20577776733946</c:v>
                </c:pt>
                <c:pt idx="4">
                  <c:v>98.955593347772648</c:v>
                </c:pt>
                <c:pt idx="5">
                  <c:v>100.02624941386034</c:v>
                </c:pt>
                <c:pt idx="7">
                  <c:v>99.004038881681481</c:v>
                </c:pt>
                <c:pt idx="8">
                  <c:v>101.72533937438135</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Amersfoort</c:v>
                </c:pt>
                <c:pt idx="2">
                  <c:v>Zaanstad</c:v>
                </c:pt>
                <c:pt idx="3">
                  <c:v>Haarlemmermeer</c:v>
                </c:pt>
                <c:pt idx="4">
                  <c:v>s-Hertogenbosch</c:v>
                </c:pt>
                <c:pt idx="5">
                  <c:v>Enschede</c:v>
                </c:pt>
                <c:pt idx="7">
                  <c:v>4 gemeenten</c:v>
                </c:pt>
                <c:pt idx="8">
                  <c:v>Landelijk</c:v>
                </c:pt>
              </c:strCache>
            </c:strRef>
          </c:cat>
          <c:val>
            <c:numRef>
              <c:f>Sheet1!$D$2:$D$10</c:f>
              <c:numCache>
                <c:formatCode>General</c:formatCode>
                <c:ptCount val="9"/>
                <c:pt idx="0">
                  <c:v>0</c:v>
                </c:pt>
                <c:pt idx="2">
                  <c:v>0.90393559354652464</c:v>
                </c:pt>
                <c:pt idx="3">
                  <c:v>0</c:v>
                </c:pt>
                <c:pt idx="4">
                  <c:v>1.627833079342434</c:v>
                </c:pt>
                <c:pt idx="5">
                  <c:v>1.7435497465185614</c:v>
                </c:pt>
                <c:pt idx="7">
                  <c:v>1.0688296048518802</c:v>
                </c:pt>
                <c:pt idx="8">
                  <c:v>0.44550152663182263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Amersfoort</c:v>
                </c:pt>
                <c:pt idx="2">
                  <c:v>Zaanstad</c:v>
                </c:pt>
                <c:pt idx="3">
                  <c:v>Haarlemmermeer</c:v>
                </c:pt>
                <c:pt idx="4">
                  <c:v>s-Hertogenbosch</c:v>
                </c:pt>
                <c:pt idx="5">
                  <c:v>Enschede</c:v>
                </c:pt>
                <c:pt idx="7">
                  <c:v>4 gemeenten</c:v>
                </c:pt>
                <c:pt idx="8">
                  <c:v>Landelijk</c:v>
                </c:pt>
              </c:strCache>
            </c:strRef>
          </c:cat>
          <c:val>
            <c:numRef>
              <c:f>Sheet1!$B$2:$B$10</c:f>
              <c:numCache>
                <c:formatCode>General</c:formatCode>
                <c:ptCount val="9"/>
                <c:pt idx="0">
                  <c:v>92.802544123333888</c:v>
                </c:pt>
                <c:pt idx="2">
                  <c:v>96.732470591300014</c:v>
                </c:pt>
                <c:pt idx="3">
                  <c:v>101.20577776733946</c:v>
                </c:pt>
                <c:pt idx="4">
                  <c:v>100.58342642711509</c:v>
                </c:pt>
                <c:pt idx="5">
                  <c:v>101.76979916037892</c:v>
                </c:pt>
                <c:pt idx="7">
                  <c:v>100.07286848653337</c:v>
                </c:pt>
                <c:pt idx="8">
                  <c:v>102.17084090101316</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13.163046423871203</c:v>
                </c:pt>
                <c:pt idx="2">
                  <c:v>13.335054894036482</c:v>
                </c:pt>
                <c:pt idx="3">
                  <c:v>13.335054894036482</c:v>
                </c:pt>
                <c:pt idx="4">
                  <c:v>13.754076791298042</c:v>
                </c:pt>
                <c:pt idx="6">
                  <c:v>13.754076791298042</c:v>
                </c:pt>
                <c:pt idx="7">
                  <c:v>13.829303243117815</c:v>
                </c:pt>
                <c:pt idx="8">
                  <c:v>13.829303243117815</c:v>
                </c:pt>
                <c:pt idx="9">
                  <c:v>14.503738410859359</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13.163046423871203</c:v>
                </c:pt>
                <c:pt idx="5">
                  <c:v>13.754076791298042</c:v>
                </c:pt>
                <c:pt idx="10">
                  <c:v>14.503738410859359</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0.1720084701652789</c:v>
                </c:pt>
                <c:pt idx="3">
                  <c:v>0.41902189726156019</c:v>
                </c:pt>
                <c:pt idx="6">
                  <c:v>7.5226451819773985E-2</c:v>
                </c:pt>
                <c:pt idx="8">
                  <c:v>0.67443516774154355</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13.163046423871203</c:v>
                </c:pt>
                <c:pt idx="5">
                  <c:v>13.754076791298042</c:v>
                </c:pt>
                <c:pt idx="10">
                  <c:v>14.503738410859359</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Woonruimten</c:v>
                </c:pt>
                <c:pt idx="1">
                  <c:v>Omgevingsadressendichtheid</c:v>
                </c:pt>
                <c:pt idx="2">
                  <c:v>Minderheden</c:v>
                </c:pt>
                <c:pt idx="3">
                  <c:v>Woz waarde niet woningen (in mln)</c:v>
                </c:pt>
                <c:pt idx="4">
                  <c:v>Klantenpotentieel regionaal</c:v>
                </c:pt>
                <c:pt idx="5">
                  <c:v>Huishoudens laag inkomen (drempel)</c:v>
                </c:pt>
                <c:pt idx="6">
                  <c:v>Klantenpotentieel lokaal</c:v>
                </c:pt>
                <c:pt idx="7">
                  <c:v>Bedrijfsvestigingen</c:v>
                </c:pt>
                <c:pt idx="8">
                  <c:v>Opp. bebouwing totaal</c:v>
                </c:pt>
                <c:pt idx="9">
                  <c:v>Kernen met minstens 500 adressen</c:v>
                </c:pt>
                <c:pt idx="10">
                  <c:v>Overig</c:v>
                </c:pt>
              </c:strCache>
            </c:strRef>
          </c:cat>
          <c:val>
            <c:numRef>
              <c:f>Sheet1!$B$2:$B$12</c:f>
              <c:numCache>
                <c:formatCode>General</c:formatCode>
                <c:ptCount val="11"/>
                <c:pt idx="0">
                  <c:v>6.4629814121599996</c:v>
                </c:pt>
                <c:pt idx="1">
                  <c:v>3.3390630983673599</c:v>
                </c:pt>
                <c:pt idx="2">
                  <c:v>1.5150609292000001</c:v>
                </c:pt>
                <c:pt idx="3">
                  <c:v>1.407995437212</c:v>
                </c:pt>
                <c:pt idx="4">
                  <c:v>0.8005192000000001</c:v>
                </c:pt>
                <c:pt idx="5">
                  <c:v>0.27219464688</c:v>
                </c:pt>
                <c:pt idx="6">
                  <c:v>0.19429919600000004</c:v>
                </c:pt>
                <c:pt idx="7">
                  <c:v>0.18203139240000002</c:v>
                </c:pt>
                <c:pt idx="8">
                  <c:v>0.13883111424000003</c:v>
                </c:pt>
                <c:pt idx="9">
                  <c:v>8.9495660800000015E-2</c:v>
                </c:pt>
                <c:pt idx="10">
                  <c:v>0.1012663235999991</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
                <c:pt idx="0">
                  <c:v>Veiligheidshuizen</c:v>
                </c:pt>
              </c:strCache>
            </c:strRef>
          </c:cat>
          <c:val>
            <c:numRef>
              <c:f>Sheet1!$B$2:$B$12</c:f>
              <c:numCache>
                <c:formatCode>General</c:formatCode>
                <c:ptCount val="11"/>
                <c:pt idx="0">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14.4685773724015</c:v>
                </c:pt>
                <c:pt idx="1">
                  <c:v>15.108799245751296</c:v>
                </c:pt>
                <c:pt idx="2">
                  <c:v>15.874619774759198</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14.4685773724015</c:v>
                </c:pt>
                <c:pt idx="1">
                  <c:v>15.108799245751296</c:v>
                </c:pt>
                <c:pt idx="2">
                  <c:v>15.874619774759198</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93.209754631321431</c:v>
                </c:pt>
                <c:pt idx="1">
                  <c:v>96.674041473652764</c:v>
                </c:pt>
                <c:pt idx="2">
                  <c:v>101.57416387110297</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93.209754631321431</c:v>
                </c:pt>
                <c:pt idx="1">
                  <c:v>96.674041473652764</c:v>
                </c:pt>
                <c:pt idx="2">
                  <c:v>101.57416387110297</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-25.228814400575864</c:v>
                </c:pt>
                <c:pt idx="2">
                  <c:v>-25.228814400575864</c:v>
                </c:pt>
                <c:pt idx="3">
                  <c:v>-25.262024205280003</c:v>
                </c:pt>
                <c:pt idx="4">
                  <c:v>-25.262024205280003</c:v>
                </c:pt>
                <c:pt idx="6">
                  <c:v>-25.340082853575289</c:v>
                </c:pt>
                <c:pt idx="7">
                  <c:v>-25.340082853575289</c:v>
                </c:pt>
                <c:pt idx="8">
                  <c:v>-23.725214293240004</c:v>
                </c:pt>
                <c:pt idx="9">
                  <c:v>-23.725214293240004</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-24.168331562199999</c:v>
                </c:pt>
                <c:pt idx="5">
                  <c:v>-25.262024205280003</c:v>
                </c:pt>
                <c:pt idx="10">
                  <c:v>-23.725214293240004</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0.41555688912523725</c:v>
                </c:pt>
                <c:pt idx="7">
                  <c:v>5.9344534410252701</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1.060482838375866</c:v>
                </c:pt>
                <c:pt idx="3">
                  <c:v>0.44876669382937556</c:v>
                </c:pt>
                <c:pt idx="6">
                  <c:v>7.8058648295286776E-2</c:v>
                </c:pt>
                <c:pt idx="8">
                  <c:v>4.3195848806899839</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-24.168331562199999</c:v>
                </c:pt>
                <c:pt idx="5">
                  <c:v>-25.262024205280003</c:v>
                </c:pt>
                <c:pt idx="10">
                  <c:v>-23.725214293240004</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Amersfoort</c:v>
                </c:pt>
                <c:pt idx="2">
                  <c:v>Zaanstad</c:v>
                </c:pt>
                <c:pt idx="3">
                  <c:v>Haarlemmermeer</c:v>
                </c:pt>
                <c:pt idx="4">
                  <c:v>s-Hertogenbosch</c:v>
                </c:pt>
                <c:pt idx="5">
                  <c:v>Enschede</c:v>
                </c:pt>
                <c:pt idx="7">
                  <c:v>4 gemeenten</c:v>
                </c:pt>
                <c:pt idx="8">
                  <c:v>Landelijk</c:v>
                </c:pt>
              </c:strCache>
            </c:strRef>
          </c:cat>
          <c:val>
            <c:numRef>
              <c:f>Sheet1!$C$2:$C$10</c:f>
              <c:numCache>
                <c:formatCode>General</c:formatCode>
                <c:ptCount val="9"/>
                <c:pt idx="0">
                  <c:v>101.57416387110297</c:v>
                </c:pt>
                <c:pt idx="2">
                  <c:v>107.48711068246465</c:v>
                </c:pt>
                <c:pt idx="3">
                  <c:v>106.34674875561318</c:v>
                </c:pt>
                <c:pt idx="4">
                  <c:v>102.98039237918096</c:v>
                </c:pt>
                <c:pt idx="5">
                  <c:v>105.16157242820123</c:v>
                </c:pt>
                <c:pt idx="7">
                  <c:v>105.493956061365</c:v>
                </c:pt>
                <c:pt idx="8">
                  <c:v>110.683902864532</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Amersfoort</c:v>
                </c:pt>
                <c:pt idx="2">
                  <c:v>Zaanstad</c:v>
                </c:pt>
                <c:pt idx="3">
                  <c:v>Haarlemmermeer</c:v>
                </c:pt>
                <c:pt idx="4">
                  <c:v>s-Hertogenbosch</c:v>
                </c:pt>
                <c:pt idx="5">
                  <c:v>Enschede</c:v>
                </c:pt>
                <c:pt idx="7">
                  <c:v>4 gemeenten</c:v>
                </c:pt>
                <c:pt idx="8">
                  <c:v>Landelijk</c:v>
                </c:pt>
              </c:strCache>
            </c:strRef>
          </c:cat>
          <c:val>
            <c:numRef>
              <c:f>Sheet1!$D$2:$D$10</c:f>
              <c:numCache>
                <c:formatCode>General</c:formatCode>
                <c:ptCount val="9"/>
                <c:pt idx="0">
                  <c:v>0</c:v>
                </c:pt>
                <c:pt idx="2">
                  <c:v>0</c:v>
                </c:pt>
                <c:pt idx="3">
                  <c:v>0.61594320355301979</c:v>
                </c:pt>
                <c:pt idx="4">
                  <c:v>0</c:v>
                </c:pt>
                <c:pt idx="5">
                  <c:v>0</c:v>
                </c:pt>
                <c:pt idx="7">
                  <c:v>0.15398580088825495</c:v>
                </c:pt>
                <c:pt idx="8">
                  <c:v>0.83866805329865213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Amersfoort</c:v>
                </c:pt>
                <c:pt idx="2">
                  <c:v>Zaanstad</c:v>
                </c:pt>
                <c:pt idx="3">
                  <c:v>Haarlemmermeer</c:v>
                </c:pt>
                <c:pt idx="4">
                  <c:v>s-Hertogenbosch</c:v>
                </c:pt>
                <c:pt idx="5">
                  <c:v>Enschede</c:v>
                </c:pt>
                <c:pt idx="7">
                  <c:v>4 gemeenten</c:v>
                </c:pt>
                <c:pt idx="8">
                  <c:v>Landelijk</c:v>
                </c:pt>
              </c:strCache>
            </c:strRef>
          </c:cat>
          <c:val>
            <c:numRef>
              <c:f>Sheet1!$B$2:$B$10</c:f>
              <c:numCache>
                <c:formatCode>General</c:formatCode>
                <c:ptCount val="9"/>
                <c:pt idx="0">
                  <c:v>101.57416387110297</c:v>
                </c:pt>
                <c:pt idx="2">
                  <c:v>107.48711068246465</c:v>
                </c:pt>
                <c:pt idx="3">
                  <c:v>106.96269195916619</c:v>
                </c:pt>
                <c:pt idx="4">
                  <c:v>102.98039237918096</c:v>
                </c:pt>
                <c:pt idx="5">
                  <c:v>105.16157242820123</c:v>
                </c:pt>
                <c:pt idx="7">
                  <c:v>105.64794186225325</c:v>
                </c:pt>
                <c:pt idx="8">
                  <c:v>111.52257091783065</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14.4685773724015</c:v>
                </c:pt>
                <c:pt idx="2">
                  <c:v>14.580316382048995</c:v>
                </c:pt>
                <c:pt idx="3">
                  <c:v>14.648032552625516</c:v>
                </c:pt>
                <c:pt idx="4">
                  <c:v>15.108799245751298</c:v>
                </c:pt>
                <c:pt idx="6">
                  <c:v>15.108799245751296</c:v>
                </c:pt>
                <c:pt idx="7">
                  <c:v>15.136083700323463</c:v>
                </c:pt>
                <c:pt idx="8">
                  <c:v>15.136083700323463</c:v>
                </c:pt>
                <c:pt idx="9">
                  <c:v>15.874619774759198</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14.4685773724015</c:v>
                </c:pt>
                <c:pt idx="5">
                  <c:v>15.108799245751296</c:v>
                </c:pt>
                <c:pt idx="10">
                  <c:v>15.874619774759198</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0.11173900964749456</c:v>
                </c:pt>
                <c:pt idx="2">
                  <c:v>6.7716170576520351E-2</c:v>
                </c:pt>
                <c:pt idx="3">
                  <c:v>0.46076669312578145</c:v>
                </c:pt>
                <c:pt idx="6">
                  <c:v>3.4503330295302011E-2</c:v>
                </c:pt>
                <c:pt idx="8">
                  <c:v>0.73853607443573499</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7">
                  <c:v>7.2188757231349465E-3</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14.4685773724015</c:v>
                </c:pt>
                <c:pt idx="5">
                  <c:v>15.108799245751296</c:v>
                </c:pt>
                <c:pt idx="10">
                  <c:v>15.874619774759198</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Inwoners</c:v>
                </c:pt>
                <c:pt idx="1">
                  <c:v>Woonruimten</c:v>
                </c:pt>
                <c:pt idx="2">
                  <c:v>Klantenpotentieel regionaal</c:v>
                </c:pt>
                <c:pt idx="3">
                  <c:v>Omgevingsadressendichtheid</c:v>
                </c:pt>
                <c:pt idx="4">
                  <c:v>Minderheden</c:v>
                </c:pt>
                <c:pt idx="5">
                  <c:v>Vast bedrag voor iedere gemeente</c:v>
                </c:pt>
                <c:pt idx="6">
                  <c:v>Bewoonde oorden 1930</c:v>
                </c:pt>
                <c:pt idx="7">
                  <c:v>Bedrijfsvestigingen</c:v>
                </c:pt>
                <c:pt idx="8">
                  <c:v>Land</c:v>
                </c:pt>
                <c:pt idx="9">
                  <c:v>Minderheden (drempel)</c:v>
                </c:pt>
                <c:pt idx="10">
                  <c:v>Overig</c:v>
                </c:pt>
              </c:strCache>
            </c:strRef>
          </c:cat>
          <c:val>
            <c:numRef>
              <c:f>Sheet1!$B$2:$B$12</c:f>
              <c:numCache>
                <c:formatCode>General</c:formatCode>
                <c:ptCount val="11"/>
                <c:pt idx="0">
                  <c:v>12.856142622960002</c:v>
                </c:pt>
                <c:pt idx="1">
                  <c:v>3.6468579056000006</c:v>
                </c:pt>
                <c:pt idx="2">
                  <c:v>-1.048680152</c:v>
                </c:pt>
                <c:pt idx="3">
                  <c:v>-0.87007308832079999</c:v>
                </c:pt>
                <c:pt idx="4">
                  <c:v>0.54921613759999999</c:v>
                </c:pt>
                <c:pt idx="5">
                  <c:v>0.28248488112000003</c:v>
                </c:pt>
                <c:pt idx="6">
                  <c:v>0.24059345024000003</c:v>
                </c:pt>
                <c:pt idx="7">
                  <c:v>0.20789901132000002</c:v>
                </c:pt>
                <c:pt idx="8">
                  <c:v>1.017900624E-2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
                <c:pt idx="0">
                  <c:v>Vergoeding raadsleden gemeenten</c:v>
                </c:pt>
              </c:strCache>
            </c:strRef>
          </c:cat>
          <c:val>
            <c:numRef>
              <c:f>Sheet1!$B$2:$B$12</c:f>
              <c:numCache>
                <c:formatCode>General</c:formatCode>
                <c:ptCount val="11"/>
                <c:pt idx="0">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OZB (woningen eigenaar)</c:v>
                </c:pt>
                <c:pt idx="1">
                  <c:v>OZB (niet-woningen eigenaar)</c:v>
                </c:pt>
                <c:pt idx="2">
                  <c:v>OZB (niet-woningen gebruiker)</c:v>
                </c:pt>
                <c:pt idx="3">
                  <c:v>Woonruimten</c:v>
                </c:pt>
                <c:pt idx="4">
                  <c:v>Vast bedrag voor iedere gemeente</c:v>
                </c:pt>
                <c:pt idx="10">
                  <c:v>Overig</c:v>
                </c:pt>
              </c:strCache>
            </c:strRef>
          </c:cat>
          <c:val>
            <c:numRef>
              <c:f>Sheet1!$B$2:$B$12</c:f>
              <c:numCache>
                <c:formatCode>General</c:formatCode>
                <c:ptCount val="11"/>
                <c:pt idx="0">
                  <c:v>-14.340408</c:v>
                </c:pt>
                <c:pt idx="1">
                  <c:v>-3.2837381010000004</c:v>
                </c:pt>
                <c:pt idx="2">
                  <c:v>-3.2112994340000003</c:v>
                </c:pt>
                <c:pt idx="3">
                  <c:v>-2.94613233824</c:v>
                </c:pt>
                <c:pt idx="4">
                  <c:v>5.6363580000000003E-2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19.955136902623799</c:v>
                </c:pt>
                <c:pt idx="1">
                  <c:v>24.381419935721063</c:v>
                </c:pt>
                <c:pt idx="2">
                  <c:v>25.458554444815451</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0.73327200000000003</c:v>
                </c:pt>
                <c:pt idx="1">
                  <c:v>19.673825999999998</c:v>
                </c:pt>
                <c:pt idx="2">
                  <c:v>20.089593000000001</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20.688408902623799</c:v>
                </c:pt>
                <c:pt idx="1">
                  <c:v>44.055245935721061</c:v>
                </c:pt>
                <c:pt idx="2">
                  <c:v>45.548147444815456</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Sheet1!$A$2:$A$6</cx:f>
        <cx:lvl ptCount="5">
          <cx:pt idx="0">Algemene uitkering</cx:pt>
          <cx:pt idx="1">Correctie eigen inkomsten</cx:pt>
          <cx:pt idx="2">Totaal algemeen GF</cx:pt>
          <cx:pt idx="3">Aanvullende uitkeringen</cx:pt>
          <cx:pt idx="4">Totaal incl. aanvullend</cx:pt>
        </cx:lvl>
      </cx:strDim>
      <cx:numDim type="val">
        <cx:f>Sheet1!$B$2:$B$6</cx:f>
        <cx:lvl ptCount="5" formatCode="#.##0,0">
          <cx:pt idx="0">28.95394442498996</cx:pt>
          <cx:pt idx="1">-2.5418566591553602</cx:pt>
          <cx:pt idx="2">26.412087765834599</cx:pt>
          <cx:pt idx="3">5.839547649</cx:pt>
          <cx:pt idx="4">32.251635414834602</cx:pt>
        </cx:lvl>
      </cx:numDim>
    </cx:data>
  </cx:chartData>
  <cx:chart>
    <cx:plotArea>
      <cx:plotAreaRegion>
        <cx:series layoutId="waterfall" uniqueId="{AA3F971C-5C46-45E0-A6F3-F5820CEC4DD4}">
          <cx:tx>
            <cx:txData>
              <cx:f>Sheet1!$B$1</cx:f>
              <cx:v>Series1</cx:v>
            </cx:txData>
          </cx:tx>
          <cx:spPr>
            <a:solidFill>
              <a:srgbClr val="22777B"/>
            </a:solidFill>
          </cx:spPr>
          <cx:dataId val="0"/>
          <cx:layoutPr>
            <cx:subtotals>
              <cx:idx val="0"/>
              <cx:idx val="2"/>
              <cx:idx val="4"/>
            </cx:subtotals>
          </cx:layoutPr>
        </cx:series>
      </cx:plotAreaRegion>
      <cx:axis id="0" hidden="1">
        <cx:catScaling gapWidth="0.5"/>
        <cx:tickLabels/>
        <cx:txPr>
          <a:bodyPr spcFirstLastPara="1" vertOverflow="ellipsis" horzOverflow="overflow" wrap="square" lIns="0" tIns="0" rIns="0" bIns="0" anchor="ctr" anchorCtr="1"/>
          <a:lstStyle/>
          <a:p>
            <a:pPr algn="ctr" rtl="0">
              <a:defRPr sz="1200" b="1"/>
            </a:pPr>
            <a:endParaRPr lang="en-US" sz="1200" b="1" i="0" u="none" strike="noStrike" baseline="0">
              <a:solidFill>
                <a:prstClr val="black">
                  <a:lumMod val="65000"/>
                  <a:lumOff val="35000"/>
                </a:prstClr>
              </a:solidFill>
              <a:latin typeface="Corbel"/>
            </a:endParaRPr>
          </a:p>
        </cx:txPr>
      </cx:axis>
      <cx:axis id="1" hidden="1">
        <cx:valScaling min="0"/>
        <cx:tickLabels/>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Sheet1!$A$2:$A$6</cx:f>
        <cx:lvl ptCount="5">
          <cx:pt idx="0">Algemene uitkering</cx:pt>
          <cx:pt idx="1">Correctie eigen inkomsten</cx:pt>
          <cx:pt idx="2">Totaal algemeen GF</cx:pt>
          <cx:pt idx="3">Aanvullende uitkeringen</cx:pt>
          <cx:pt idx="4">Totaal incl. aanvullend</cx:pt>
        </cx:lvl>
      </cx:strDim>
      <cx:numDim type="val">
        <cx:f>Sheet1!$B$2:$B$6</cx:f>
        <cx:lvl ptCount="5" formatCode="General">
          <cx:pt idx="0">250.38060707306735</cx:pt>
          <cx:pt idx="1">-23.725214293240004</cx:pt>
          <cx:pt idx="2">226.65539277982734</cx:pt>
          <cx:pt idx="3">78.32359900000003</cx:pt>
          <cx:pt idx="4">304.97899177982737</cx:pt>
        </cx:lvl>
      </cx:numDim>
    </cx:data>
  </cx:chartData>
  <cx:chart>
    <cx:plotArea>
      <cx:plotAreaRegion>
        <cx:series layoutId="waterfall" uniqueId="{AA3F971C-5C46-45E0-A6F3-F5820CEC4DD4}">
          <cx:tx>
            <cx:txData>
              <cx:f>Sheet1!$B$1</cx:f>
              <cx:v>Series1</cx:v>
            </cx:txData>
          </cx:tx>
          <cx:spPr>
            <a:solidFill>
              <a:srgbClr val="22777B"/>
            </a:solidFill>
          </cx:spPr>
          <cx:dataId val="0"/>
          <cx:layoutPr>
            <cx:subtotals>
              <cx:idx val="0"/>
              <cx:idx val="2"/>
              <cx:idx val="4"/>
            </cx:subtotals>
          </cx:layoutPr>
        </cx:series>
      </cx:plotAreaRegion>
      <cx:axis id="0" hidden="1">
        <cx:catScaling gapWidth="0.5"/>
        <cx:tickLabels/>
        <cx:txPr>
          <a:bodyPr spcFirstLastPara="1" vertOverflow="ellipsis" horzOverflow="overflow" wrap="square" lIns="0" tIns="0" rIns="0" bIns="0" anchor="ctr" anchorCtr="1"/>
          <a:lstStyle/>
          <a:p>
            <a:pPr algn="ctr" rtl="0">
              <a:defRPr sz="1200" b="1"/>
            </a:pPr>
            <a:endParaRPr lang="en-US" sz="1200" b="1" i="0" u="none" strike="noStrike" baseline="0">
              <a:solidFill>
                <a:prstClr val="black">
                  <a:lumMod val="65000"/>
                  <a:lumOff val="35000"/>
                </a:prstClr>
              </a:solidFill>
              <a:latin typeface="Corbel"/>
            </a:endParaRPr>
          </a:p>
        </cx:txPr>
      </cx:axis>
      <cx:axis id="1" hidden="1">
        <cx:valScaling min="0"/>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nl-NL"/>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CDFCA07-65A2-43A4-A49C-B8BD0C94B0F9}" type="datetimeFigureOut">
              <a:rPr lang="nl-NL" smtClean="0"/>
              <a:t>25-3-2021</a:t>
            </a:fld>
            <a:endParaRPr lang="nl-NL"/>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nl-NL"/>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nl-NL"/>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B3AE331-5B0B-4A3C-AD49-3CBEA74906CF}" type="slidenum">
              <a:rPr lang="nl-NL" smtClean="0"/>
              <a:t>‹#›</a:t>
            </a:fld>
            <a:endParaRPr lang="nl-NL"/>
          </a:p>
        </p:txBody>
      </p:sp>
    </p:spTree>
    <p:extLst>
      <p:ext uri="{BB962C8B-B14F-4D97-AF65-F5344CB8AC3E}">
        <p14:creationId xmlns:p14="http://schemas.microsoft.com/office/powerpoint/2010/main" val="3556067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B3AE331-5B0B-4A3C-AD49-3CBEA74906CF}" type="slidenum">
              <a:rPr lang="nl-NL" smtClean="0"/>
              <a:t>16</a:t>
            </a:fld>
            <a:endParaRPr lang="nl-NL"/>
          </a:p>
        </p:txBody>
      </p:sp>
    </p:spTree>
    <p:extLst>
      <p:ext uri="{BB962C8B-B14F-4D97-AF65-F5344CB8AC3E}">
        <p14:creationId xmlns:p14="http://schemas.microsoft.com/office/powerpoint/2010/main" val="2268243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 Pic">
    <p:spTree>
      <p:nvGrpSpPr>
        <p:cNvPr id="1" name=""/>
        <p:cNvGrpSpPr/>
        <p:nvPr/>
      </p:nvGrpSpPr>
      <p:grpSpPr>
        <a:xfrm>
          <a:off x="0" y="0"/>
          <a:ext cx="0" cy="0"/>
          <a:chOff x="0" y="0"/>
          <a:chExt cx="0" cy="0"/>
        </a:xfrm>
      </p:grpSpPr>
      <p:sp>
        <p:nvSpPr>
          <p:cNvPr id="6" name="Rectangle 5"/>
          <p:cNvSpPr/>
          <p:nvPr/>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a:p>
        </p:txBody>
      </p:sp>
      <p:sp>
        <p:nvSpPr>
          <p:cNvPr id="7" name="Tijdelijke aanduiding voor titel 1"/>
          <p:cNvSpPr>
            <a:spLocks noGrp="1"/>
          </p:cNvSpPr>
          <p:nvPr>
            <p:ph type="ctrTitle" hasCustomPrompt="1"/>
          </p:nvPr>
        </p:nvSpPr>
        <p:spPr>
          <a:xfrm>
            <a:off x="989445" y="1758950"/>
            <a:ext cx="4728967" cy="1835150"/>
          </a:xfrm>
          <a:prstGeom prst="rect">
            <a:avLst/>
          </a:prstGeom>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3602038"/>
            <a:ext cx="4728967" cy="1752600"/>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9" name="Rectangle 8">
            <a:extLst>
              <a:ext uri="{FF2B5EF4-FFF2-40B4-BE49-F238E27FC236}">
                <a16:creationId xmlns:a16="http://schemas.microsoft.com/office/drawing/2014/main" id="{C8EE59D7-E2D5-4CAC-9E3A-721293572BE1}"/>
              </a:ext>
            </a:extLst>
          </p:cNvPr>
          <p:cNvSpPr/>
          <p:nvPr/>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a:p>
        </p:txBody>
      </p:sp>
      <p:sp>
        <p:nvSpPr>
          <p:cNvPr id="10" name="Picture Placeholder 7">
            <a:extLst>
              <a:ext uri="{FF2B5EF4-FFF2-40B4-BE49-F238E27FC236}">
                <a16:creationId xmlns:a16="http://schemas.microsoft.com/office/drawing/2014/main" id="{EB980F4A-8C01-448F-86D6-9EBD211FC5D5}"/>
              </a:ext>
            </a:extLst>
          </p:cNvPr>
          <p:cNvSpPr>
            <a:spLocks noGrp="1"/>
          </p:cNvSpPr>
          <p:nvPr>
            <p:ph type="pic" sz="quarter" idx="13"/>
          </p:nvPr>
        </p:nvSpPr>
        <p:spPr>
          <a:xfrm>
            <a:off x="6096001" y="0"/>
            <a:ext cx="5437187" cy="6858000"/>
          </a:xfrm>
        </p:spPr>
        <p:txBody>
          <a:bodyPr/>
          <a:lstStyle/>
          <a:p>
            <a:r>
              <a:rPr lang="en-US"/>
              <a:t>Click icon to add picture</a:t>
            </a:r>
            <a:endParaRPr lang="nl-NL"/>
          </a:p>
        </p:txBody>
      </p:sp>
    </p:spTree>
    <p:extLst>
      <p:ext uri="{BB962C8B-B14F-4D97-AF65-F5344CB8AC3E}">
        <p14:creationId xmlns:p14="http://schemas.microsoft.com/office/powerpoint/2010/main" val="3322731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ox (2) Charts (2)">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9687C6A3-7A70-4369-848E-C0903E78D4BF}"/>
              </a:ext>
            </a:extLst>
          </p:cNvPr>
          <p:cNvSpPr>
            <a:spLocks noGrp="1"/>
          </p:cNvSpPr>
          <p:nvPr>
            <p:ph type="body" sz="quarter" idx="16"/>
          </p:nvPr>
        </p:nvSpPr>
        <p:spPr>
          <a:xfrm>
            <a:off x="666750"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474A37A3-01B9-499C-A343-CC5B470962E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082958CE-5B36-4169-B436-77CA1E1ED108}"/>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1" name="Footer Placeholder 12">
            <a:extLst>
              <a:ext uri="{FF2B5EF4-FFF2-40B4-BE49-F238E27FC236}">
                <a16:creationId xmlns:a16="http://schemas.microsoft.com/office/drawing/2014/main" id="{AB12B94A-2764-4277-99C9-E171FDFBAE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97D659A9-E876-429A-9C73-604994DFB6D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4" name="Text Placeholder 8">
            <a:extLst>
              <a:ext uri="{FF2B5EF4-FFF2-40B4-BE49-F238E27FC236}">
                <a16:creationId xmlns:a16="http://schemas.microsoft.com/office/drawing/2014/main" id="{B973E14F-5A57-46FD-B572-A37CB3F0C28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569621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ox (2) FRAM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85B7080-2C23-4945-BD92-A2F1CE74FADB}"/>
              </a:ext>
            </a:extLst>
          </p:cNvPr>
          <p:cNvSpPr>
            <a:spLocks noGrp="1"/>
          </p:cNvSpPr>
          <p:nvPr>
            <p:ph type="body" sz="quarter" idx="16"/>
          </p:nvPr>
        </p:nvSpPr>
        <p:spPr>
          <a:xfrm>
            <a:off x="666747" y="1614179"/>
            <a:ext cx="5331600" cy="306388"/>
          </a:xfrm>
          <a:solidFill>
            <a:schemeClr val="tx2"/>
          </a:solidFill>
          <a:ln w="19050">
            <a:solidFill>
              <a:schemeClr val="accent1"/>
            </a:solidFill>
          </a:ln>
        </p:spPr>
        <p:txBody>
          <a:bodyPr anchor="ctr">
            <a:noAutofit/>
          </a:bodyPr>
          <a:lstStyle>
            <a:lvl1pPr algn="ctr">
              <a:defRPr b="1">
                <a:solidFill>
                  <a:schemeClr val="bg1"/>
                </a:solidFill>
              </a:defRPr>
            </a:lvl1pPr>
          </a:lstStyle>
          <a:p>
            <a:pPr lvl="0"/>
            <a:r>
              <a:rPr lang="en-US"/>
              <a:t>Click to edit Master text styles</a:t>
            </a:r>
          </a:p>
        </p:txBody>
      </p:sp>
      <p:sp>
        <p:nvSpPr>
          <p:cNvPr id="16" name="Content Placeholder 6">
            <a:extLst>
              <a:ext uri="{FF2B5EF4-FFF2-40B4-BE49-F238E27FC236}">
                <a16:creationId xmlns:a16="http://schemas.microsoft.com/office/drawing/2014/main" id="{D53EFE07-6B0D-43AE-9A73-DDF130255B46}"/>
              </a:ext>
            </a:extLst>
          </p:cNvPr>
          <p:cNvSpPr>
            <a:spLocks noGrp="1"/>
          </p:cNvSpPr>
          <p:nvPr>
            <p:ph sz="quarter" idx="17" hasCustomPrompt="1"/>
          </p:nvPr>
        </p:nvSpPr>
        <p:spPr>
          <a:xfrm>
            <a:off x="6207148" y="1921145"/>
            <a:ext cx="5332401" cy="4387580"/>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ext Placeholder 13">
            <a:extLst>
              <a:ext uri="{FF2B5EF4-FFF2-40B4-BE49-F238E27FC236}">
                <a16:creationId xmlns:a16="http://schemas.microsoft.com/office/drawing/2014/main" id="{E4EF8785-6382-4E3B-A796-826E7F6B57ED}"/>
              </a:ext>
            </a:extLst>
          </p:cNvPr>
          <p:cNvSpPr>
            <a:spLocks noGrp="1"/>
          </p:cNvSpPr>
          <p:nvPr>
            <p:ph type="body" sz="quarter" idx="18"/>
          </p:nvPr>
        </p:nvSpPr>
        <p:spPr>
          <a:xfrm>
            <a:off x="6207148"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Content Placeholder 6">
            <a:extLst>
              <a:ext uri="{FF2B5EF4-FFF2-40B4-BE49-F238E27FC236}">
                <a16:creationId xmlns:a16="http://schemas.microsoft.com/office/drawing/2014/main" id="{E387A610-BAEE-4134-8731-50BE9BACF077}"/>
              </a:ext>
            </a:extLst>
          </p:cNvPr>
          <p:cNvSpPr>
            <a:spLocks noGrp="1"/>
          </p:cNvSpPr>
          <p:nvPr>
            <p:ph sz="quarter" idx="19" hasCustomPrompt="1"/>
          </p:nvPr>
        </p:nvSpPr>
        <p:spPr>
          <a:xfrm>
            <a:off x="666747" y="1921145"/>
            <a:ext cx="5332401" cy="4387580"/>
          </a:xfrm>
          <a:ln w="19050">
            <a:solidFill>
              <a:schemeClr val="accent1"/>
            </a:solidFill>
          </a:ln>
        </p:spPr>
        <p:txBody>
          <a:bodyPr vert="horz" lIns="36000" tIns="36000" rIns="36000" bIns="36000" rtlCol="0">
            <a:normAutofit/>
          </a:bodyPr>
          <a:lstStyle>
            <a:lvl1pPr>
              <a:defRPr lang="en-US" dirty="0" smtClean="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itle Placeholder 4">
            <a:extLst>
              <a:ext uri="{FF2B5EF4-FFF2-40B4-BE49-F238E27FC236}">
                <a16:creationId xmlns:a16="http://schemas.microsoft.com/office/drawing/2014/main" id="{675F4FA1-E558-4054-BE99-5766078BFBE1}"/>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44711BEB-3EF5-4ABD-B278-87B6E9EEDCBC}"/>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F45C5641-6C77-498F-822A-61613C1F173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175D7379-D88E-4078-8308-011EFD0963C6}"/>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2" name="Text Placeholder 8">
            <a:extLst>
              <a:ext uri="{FF2B5EF4-FFF2-40B4-BE49-F238E27FC236}">
                <a16:creationId xmlns:a16="http://schemas.microsoft.com/office/drawing/2014/main" id="{55DE6270-127A-4CC1-BBFC-1A56EEE4966D}"/>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78762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x (3)">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0436"/>
            <a:ext cx="3516682" cy="4698289"/>
          </a:xfrm>
        </p:spPr>
        <p:txBody>
          <a:bodyPr/>
          <a:lstStyle>
            <a:lvl1pPr>
              <a:defRPr/>
            </a:lvl1pPr>
            <a:lvl2pPr>
              <a:defRPr/>
            </a:lvl2pPr>
            <a:lvl3pPr>
              <a:defRPr/>
            </a:lvl3pPr>
            <a:lvl4pPr>
              <a:defRPr lang="en-US" sz="1400" b="0" i="0" kern="1200" baseline="0">
                <a:solidFill>
                  <a:srgbClr val="000000"/>
                </a:solidFill>
                <a:latin typeface="Corbel" panose="020B0503020204020204" pitchFamily="34" charset="0"/>
                <a:ea typeface="+mn-ea"/>
                <a:cs typeface="+mn-cs"/>
              </a:defRPr>
            </a:lvl4pPr>
            <a:lvl5pPr>
              <a:defRPr/>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0436"/>
            <a:ext cx="3516682" cy="4698289"/>
          </a:xfrm>
        </p:spPr>
        <p:txBody>
          <a:bodyPr/>
          <a:lstStyle>
            <a:lvl1pPr>
              <a:defRPr/>
            </a:lvl1pPr>
            <a:lvl2pPr>
              <a:defRPr/>
            </a:lvl2pPr>
            <a:lvl3pPr>
              <a:defRPr/>
            </a:lvl3pPr>
            <a:lvl4pPr>
              <a:defRPr lang="en-US" sz="1400" b="0" i="0" kern="1200" baseline="0">
                <a:solidFill>
                  <a:srgbClr val="000000"/>
                </a:solidFill>
                <a:latin typeface="Corbel" panose="020B0503020204020204" pitchFamily="34" charset="0"/>
                <a:ea typeface="+mn-ea"/>
                <a:cs typeface="+mn-cs"/>
              </a:defRPr>
            </a:lvl4pPr>
            <a:lvl5pPr>
              <a:defRPr/>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0436"/>
            <a:ext cx="3516682" cy="4698289"/>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2E975738-64F4-4C71-9087-E351C4CD046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1" name="Footer Placeholder 12">
            <a:extLst>
              <a:ext uri="{FF2B5EF4-FFF2-40B4-BE49-F238E27FC236}">
                <a16:creationId xmlns:a16="http://schemas.microsoft.com/office/drawing/2014/main" id="{728140F6-9C2E-4500-8783-7433A094714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2" name="Text Placeholder 5">
            <a:extLst>
              <a:ext uri="{FF2B5EF4-FFF2-40B4-BE49-F238E27FC236}">
                <a16:creationId xmlns:a16="http://schemas.microsoft.com/office/drawing/2014/main" id="{B7676836-C1E2-467C-A4FA-343811D8105A}"/>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EA02D5E0-78C9-4909-A959-98CD56E7DD7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934995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x (3) Charts (3)">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Text Placeholder 8">
            <a:extLst>
              <a:ext uri="{FF2B5EF4-FFF2-40B4-BE49-F238E27FC236}">
                <a16:creationId xmlns:a16="http://schemas.microsoft.com/office/drawing/2014/main" id="{A019A07C-C41C-4912-9B77-FFAE89A8FB22}"/>
              </a:ext>
            </a:extLst>
          </p:cNvPr>
          <p:cNvSpPr>
            <a:spLocks noGrp="1"/>
          </p:cNvSpPr>
          <p:nvPr>
            <p:ph type="body" sz="quarter" idx="17"/>
          </p:nvPr>
        </p:nvSpPr>
        <p:spPr>
          <a:xfrm>
            <a:off x="66675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5" name="Text Placeholder 8">
            <a:extLst>
              <a:ext uri="{FF2B5EF4-FFF2-40B4-BE49-F238E27FC236}">
                <a16:creationId xmlns:a16="http://schemas.microsoft.com/office/drawing/2014/main" id="{83041FF1-27D1-44F4-93EA-E07868987C04}"/>
              </a:ext>
            </a:extLst>
          </p:cNvPr>
          <p:cNvSpPr>
            <a:spLocks noGrp="1"/>
          </p:cNvSpPr>
          <p:nvPr>
            <p:ph type="body" sz="quarter" idx="18"/>
          </p:nvPr>
        </p:nvSpPr>
        <p:spPr>
          <a:xfrm>
            <a:off x="433766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Text Placeholder 8">
            <a:extLst>
              <a:ext uri="{FF2B5EF4-FFF2-40B4-BE49-F238E27FC236}">
                <a16:creationId xmlns:a16="http://schemas.microsoft.com/office/drawing/2014/main" id="{906A2C6F-303E-4036-9156-1E32B7605E36}"/>
              </a:ext>
            </a:extLst>
          </p:cNvPr>
          <p:cNvSpPr>
            <a:spLocks noGrp="1"/>
          </p:cNvSpPr>
          <p:nvPr>
            <p:ph type="body" sz="quarter" idx="19"/>
          </p:nvPr>
        </p:nvSpPr>
        <p:spPr>
          <a:xfrm>
            <a:off x="8022067"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1" name="Slide Number Placeholder 4">
            <a:extLst>
              <a:ext uri="{FF2B5EF4-FFF2-40B4-BE49-F238E27FC236}">
                <a16:creationId xmlns:a16="http://schemas.microsoft.com/office/drawing/2014/main" id="{0FF4C242-69E9-40BA-8D51-55D7CC98956A}"/>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BCC83955-4497-4D72-A77F-4E25AB2FD10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B4CDF254-9888-4E26-B201-52AD8C01D21A}"/>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7" name="Text Placeholder 8">
            <a:extLst>
              <a:ext uri="{FF2B5EF4-FFF2-40B4-BE49-F238E27FC236}">
                <a16:creationId xmlns:a16="http://schemas.microsoft.com/office/drawing/2014/main" id="{80171AD4-9846-46F1-8B6F-23338D56DAF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50163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x (3)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2" name="Text Placeholder 13">
            <a:extLst>
              <a:ext uri="{FF2B5EF4-FFF2-40B4-BE49-F238E27FC236}">
                <a16:creationId xmlns:a16="http://schemas.microsoft.com/office/drawing/2014/main" id="{1E466C80-4B56-4866-A03E-8CF75AEA2547}"/>
              </a:ext>
            </a:extLst>
          </p:cNvPr>
          <p:cNvSpPr>
            <a:spLocks noGrp="1"/>
          </p:cNvSpPr>
          <p:nvPr>
            <p:ph type="body" sz="quarter" idx="18"/>
          </p:nvPr>
        </p:nvSpPr>
        <p:spPr>
          <a:xfrm>
            <a:off x="4344407"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Text Placeholder 13">
            <a:extLst>
              <a:ext uri="{FF2B5EF4-FFF2-40B4-BE49-F238E27FC236}">
                <a16:creationId xmlns:a16="http://schemas.microsoft.com/office/drawing/2014/main" id="{2DAF1E47-636E-42F7-9092-19CA9CAB39B8}"/>
              </a:ext>
            </a:extLst>
          </p:cNvPr>
          <p:cNvSpPr>
            <a:spLocks noGrp="1"/>
          </p:cNvSpPr>
          <p:nvPr>
            <p:ph type="body" sz="quarter" idx="19"/>
          </p:nvPr>
        </p:nvSpPr>
        <p:spPr>
          <a:xfrm>
            <a:off x="8008570"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5" name="Slide Number Placeholder 4">
            <a:extLst>
              <a:ext uri="{FF2B5EF4-FFF2-40B4-BE49-F238E27FC236}">
                <a16:creationId xmlns:a16="http://schemas.microsoft.com/office/drawing/2014/main" id="{8B9CF0AB-0420-4602-A9E1-F5E85AA7C15D}"/>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6" name="Footer Placeholder 12">
            <a:extLst>
              <a:ext uri="{FF2B5EF4-FFF2-40B4-BE49-F238E27FC236}">
                <a16:creationId xmlns:a16="http://schemas.microsoft.com/office/drawing/2014/main" id="{27282B25-9425-4CBB-8FED-DD14E409A06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7" name="Text Placeholder 5">
            <a:extLst>
              <a:ext uri="{FF2B5EF4-FFF2-40B4-BE49-F238E27FC236}">
                <a16:creationId xmlns:a16="http://schemas.microsoft.com/office/drawing/2014/main" id="{6D554913-5577-4D1C-90B8-2E086E8A1C9C}"/>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8" name="Text Placeholder 8">
            <a:extLst>
              <a:ext uri="{FF2B5EF4-FFF2-40B4-BE49-F238E27FC236}">
                <a16:creationId xmlns:a16="http://schemas.microsoft.com/office/drawing/2014/main" id="{57FF5294-04C9-41E7-BE38-124E80FFFA67}"/>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163474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x (4) FRAME v">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5" name="Content Placeholder 6">
            <a:extLst>
              <a:ext uri="{FF2B5EF4-FFF2-40B4-BE49-F238E27FC236}">
                <a16:creationId xmlns:a16="http://schemas.microsoft.com/office/drawing/2014/main" id="{931CFE88-D5B5-47F5-869E-193E8AB0645D}"/>
              </a:ext>
            </a:extLst>
          </p:cNvPr>
          <p:cNvSpPr>
            <a:spLocks noGrp="1"/>
          </p:cNvSpPr>
          <p:nvPr>
            <p:ph sz="quarter" idx="18" hasCustomPrompt="1"/>
          </p:nvPr>
        </p:nvSpPr>
        <p:spPr>
          <a:xfrm>
            <a:off x="3384068"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Text Placeholder 13">
            <a:extLst>
              <a:ext uri="{FF2B5EF4-FFF2-40B4-BE49-F238E27FC236}">
                <a16:creationId xmlns:a16="http://schemas.microsoft.com/office/drawing/2014/main" id="{74E46594-8169-48C7-99B4-698344D30C18}"/>
              </a:ext>
            </a:extLst>
          </p:cNvPr>
          <p:cNvSpPr>
            <a:spLocks noGrp="1"/>
          </p:cNvSpPr>
          <p:nvPr>
            <p:ph type="body" sz="quarter" idx="19"/>
          </p:nvPr>
        </p:nvSpPr>
        <p:spPr>
          <a:xfrm>
            <a:off x="3384067"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9" name="Content Placeholder 6">
            <a:extLst>
              <a:ext uri="{FF2B5EF4-FFF2-40B4-BE49-F238E27FC236}">
                <a16:creationId xmlns:a16="http://schemas.microsoft.com/office/drawing/2014/main" id="{FDF3FB64-D825-4DE3-9928-EB0A34281B87}"/>
              </a:ext>
            </a:extLst>
          </p:cNvPr>
          <p:cNvSpPr>
            <a:spLocks noGrp="1"/>
          </p:cNvSpPr>
          <p:nvPr>
            <p:ph sz="quarter" idx="20" hasCustomPrompt="1"/>
          </p:nvPr>
        </p:nvSpPr>
        <p:spPr>
          <a:xfrm>
            <a:off x="6162140"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ext Placeholder 13">
            <a:extLst>
              <a:ext uri="{FF2B5EF4-FFF2-40B4-BE49-F238E27FC236}">
                <a16:creationId xmlns:a16="http://schemas.microsoft.com/office/drawing/2014/main" id="{2A2BC63E-D278-4043-A548-C1B64F93B188}"/>
              </a:ext>
            </a:extLst>
          </p:cNvPr>
          <p:cNvSpPr>
            <a:spLocks noGrp="1"/>
          </p:cNvSpPr>
          <p:nvPr>
            <p:ph type="body" sz="quarter" idx="21"/>
          </p:nvPr>
        </p:nvSpPr>
        <p:spPr>
          <a:xfrm>
            <a:off x="6162139"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1" name="Content Placeholder 6">
            <a:extLst>
              <a:ext uri="{FF2B5EF4-FFF2-40B4-BE49-F238E27FC236}">
                <a16:creationId xmlns:a16="http://schemas.microsoft.com/office/drawing/2014/main" id="{FEEBB5CF-8EAA-4DFF-AC6A-5861BE0A6F31}"/>
              </a:ext>
            </a:extLst>
          </p:cNvPr>
          <p:cNvSpPr>
            <a:spLocks noGrp="1"/>
          </p:cNvSpPr>
          <p:nvPr>
            <p:ph sz="quarter" idx="22" hasCustomPrompt="1"/>
          </p:nvPr>
        </p:nvSpPr>
        <p:spPr>
          <a:xfrm>
            <a:off x="8887394"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13">
            <a:extLst>
              <a:ext uri="{FF2B5EF4-FFF2-40B4-BE49-F238E27FC236}">
                <a16:creationId xmlns:a16="http://schemas.microsoft.com/office/drawing/2014/main" id="{87DFC3AF-29D1-4C87-8B4D-20F186B8C414}"/>
              </a:ext>
            </a:extLst>
          </p:cNvPr>
          <p:cNvSpPr>
            <a:spLocks noGrp="1"/>
          </p:cNvSpPr>
          <p:nvPr>
            <p:ph type="body" sz="quarter" idx="23"/>
          </p:nvPr>
        </p:nvSpPr>
        <p:spPr>
          <a:xfrm>
            <a:off x="8887393"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Slide Number Placeholder 4">
            <a:extLst>
              <a:ext uri="{FF2B5EF4-FFF2-40B4-BE49-F238E27FC236}">
                <a16:creationId xmlns:a16="http://schemas.microsoft.com/office/drawing/2014/main" id="{EE37258E-C9EE-458C-A36B-A526EA1ADC9F}"/>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7" name="Footer Placeholder 12">
            <a:extLst>
              <a:ext uri="{FF2B5EF4-FFF2-40B4-BE49-F238E27FC236}">
                <a16:creationId xmlns:a16="http://schemas.microsoft.com/office/drawing/2014/main" id="{FC450B30-10D3-4965-9981-CF4CFB4778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8" name="Text Placeholder 5">
            <a:extLst>
              <a:ext uri="{FF2B5EF4-FFF2-40B4-BE49-F238E27FC236}">
                <a16:creationId xmlns:a16="http://schemas.microsoft.com/office/drawing/2014/main" id="{6E4B80E6-7847-4179-81AE-F4D13DD7EE96}"/>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23" name="Text Placeholder 8">
            <a:extLst>
              <a:ext uri="{FF2B5EF4-FFF2-40B4-BE49-F238E27FC236}">
                <a16:creationId xmlns:a16="http://schemas.microsoft.com/office/drawing/2014/main" id="{E75A48D6-E3FA-40CC-82EE-6C838D03D7D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6465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ox (4)">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614179"/>
            <a:ext cx="5332401" cy="2221224"/>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614179"/>
            <a:ext cx="5332401" cy="2221224"/>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051242"/>
            <a:ext cx="5332401" cy="224540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051242"/>
            <a:ext cx="5332401" cy="224540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8F0E1690-1332-4229-BCCF-541507A54910}"/>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7FC4BD40-4E5C-4048-9B5A-9703E84E67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D2FAC088-0910-4EAF-A8D0-7B1BED065EB3}"/>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4" name="Text Placeholder 8">
            <a:extLst>
              <a:ext uri="{FF2B5EF4-FFF2-40B4-BE49-F238E27FC236}">
                <a16:creationId xmlns:a16="http://schemas.microsoft.com/office/drawing/2014/main" id="{6981DF49-D850-4DD5-BD04-EABA0CB475FF}"/>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885398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ox (4) Charts (4)">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893455"/>
            <a:ext cx="5332401" cy="19419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893455"/>
            <a:ext cx="5332401" cy="19419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318000"/>
            <a:ext cx="5332401" cy="19786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318000"/>
            <a:ext cx="5332401" cy="19786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0" name="Text Placeholder 8">
            <a:extLst>
              <a:ext uri="{FF2B5EF4-FFF2-40B4-BE49-F238E27FC236}">
                <a16:creationId xmlns:a16="http://schemas.microsoft.com/office/drawing/2014/main" id="{BF93BD8D-4A67-4A93-803E-7FAD5D065B5C}"/>
              </a:ext>
            </a:extLst>
          </p:cNvPr>
          <p:cNvSpPr>
            <a:spLocks noGrp="1"/>
          </p:cNvSpPr>
          <p:nvPr>
            <p:ph type="body" sz="quarter" idx="18"/>
          </p:nvPr>
        </p:nvSpPr>
        <p:spPr>
          <a:xfrm>
            <a:off x="666747"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1" name="Text Placeholder 8">
            <a:extLst>
              <a:ext uri="{FF2B5EF4-FFF2-40B4-BE49-F238E27FC236}">
                <a16:creationId xmlns:a16="http://schemas.microsoft.com/office/drawing/2014/main" id="{E02998D9-BFAB-41BB-9F05-16848A4F1DB4}"/>
              </a:ext>
            </a:extLst>
          </p:cNvPr>
          <p:cNvSpPr>
            <a:spLocks noGrp="1"/>
          </p:cNvSpPr>
          <p:nvPr>
            <p:ph type="body" sz="quarter" idx="19"/>
          </p:nvPr>
        </p:nvSpPr>
        <p:spPr>
          <a:xfrm>
            <a:off x="6192852" y="1611881"/>
            <a:ext cx="5332398"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4" name="Text Placeholder 8">
            <a:extLst>
              <a:ext uri="{FF2B5EF4-FFF2-40B4-BE49-F238E27FC236}">
                <a16:creationId xmlns:a16="http://schemas.microsoft.com/office/drawing/2014/main" id="{30FD6994-391F-433F-BDE4-0540A6E06D4F}"/>
              </a:ext>
            </a:extLst>
          </p:cNvPr>
          <p:cNvSpPr>
            <a:spLocks noGrp="1"/>
          </p:cNvSpPr>
          <p:nvPr>
            <p:ph type="body" sz="quarter" idx="20"/>
          </p:nvPr>
        </p:nvSpPr>
        <p:spPr>
          <a:xfrm>
            <a:off x="666747" y="4034805"/>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5" name="Text Placeholder 8">
            <a:extLst>
              <a:ext uri="{FF2B5EF4-FFF2-40B4-BE49-F238E27FC236}">
                <a16:creationId xmlns:a16="http://schemas.microsoft.com/office/drawing/2014/main" id="{021C46BC-655F-4A5D-A2D5-2A19EDCE5041}"/>
              </a:ext>
            </a:extLst>
          </p:cNvPr>
          <p:cNvSpPr>
            <a:spLocks noGrp="1"/>
          </p:cNvSpPr>
          <p:nvPr>
            <p:ph type="body" sz="quarter" idx="21"/>
          </p:nvPr>
        </p:nvSpPr>
        <p:spPr>
          <a:xfrm>
            <a:off x="6192852" y="4034805"/>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Slide Number Placeholder 4">
            <a:extLst>
              <a:ext uri="{FF2B5EF4-FFF2-40B4-BE49-F238E27FC236}">
                <a16:creationId xmlns:a16="http://schemas.microsoft.com/office/drawing/2014/main" id="{E0559E2E-36F1-491A-8FA8-344A5170DA24}"/>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8" name="Footer Placeholder 12">
            <a:extLst>
              <a:ext uri="{FF2B5EF4-FFF2-40B4-BE49-F238E27FC236}">
                <a16:creationId xmlns:a16="http://schemas.microsoft.com/office/drawing/2014/main" id="{A5DA6AF4-920A-4CCD-A5AF-BF9BA3499D2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9" name="Text Placeholder 5">
            <a:extLst>
              <a:ext uri="{FF2B5EF4-FFF2-40B4-BE49-F238E27FC236}">
                <a16:creationId xmlns:a16="http://schemas.microsoft.com/office/drawing/2014/main" id="{DBF0B1F3-D8A8-423E-A673-7349BD2F86CF}"/>
              </a:ext>
            </a:extLst>
          </p:cNvPr>
          <p:cNvSpPr>
            <a:spLocks noGrp="1"/>
          </p:cNvSpPr>
          <p:nvPr>
            <p:ph type="body" sz="quarter" idx="22"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20" name="Text Placeholder 8">
            <a:extLst>
              <a:ext uri="{FF2B5EF4-FFF2-40B4-BE49-F238E27FC236}">
                <a16:creationId xmlns:a16="http://schemas.microsoft.com/office/drawing/2014/main" id="{C7812372-ED0E-496A-B400-A085826A5D1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55191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ox (4)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920567"/>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051" y="1920567"/>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ext Placeholder 13">
            <a:extLst>
              <a:ext uri="{FF2B5EF4-FFF2-40B4-BE49-F238E27FC236}">
                <a16:creationId xmlns:a16="http://schemas.microsoft.com/office/drawing/2014/main" id="{0A0116B7-2DDA-4F17-84E6-CC6DF2123E96}"/>
              </a:ext>
            </a:extLst>
          </p:cNvPr>
          <p:cNvSpPr>
            <a:spLocks noGrp="1"/>
          </p:cNvSpPr>
          <p:nvPr>
            <p:ph type="body" sz="quarter" idx="18"/>
          </p:nvPr>
        </p:nvSpPr>
        <p:spPr>
          <a:xfrm>
            <a:off x="666747"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5" name="Text Placeholder 13">
            <a:extLst>
              <a:ext uri="{FF2B5EF4-FFF2-40B4-BE49-F238E27FC236}">
                <a16:creationId xmlns:a16="http://schemas.microsoft.com/office/drawing/2014/main" id="{B93655A9-D6B4-4AEE-A369-A04444CD373D}"/>
              </a:ext>
            </a:extLst>
          </p:cNvPr>
          <p:cNvSpPr>
            <a:spLocks noGrp="1"/>
          </p:cNvSpPr>
          <p:nvPr>
            <p:ph type="body" sz="quarter" idx="19"/>
          </p:nvPr>
        </p:nvSpPr>
        <p:spPr>
          <a:xfrm>
            <a:off x="6192051"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6" name="Text Placeholder 13">
            <a:extLst>
              <a:ext uri="{FF2B5EF4-FFF2-40B4-BE49-F238E27FC236}">
                <a16:creationId xmlns:a16="http://schemas.microsoft.com/office/drawing/2014/main" id="{1DF4E769-2159-4882-91BA-CC023C7C38AA}"/>
              </a:ext>
            </a:extLst>
          </p:cNvPr>
          <p:cNvSpPr>
            <a:spLocks noGrp="1"/>
          </p:cNvSpPr>
          <p:nvPr>
            <p:ph type="body" sz="quarter" idx="20"/>
          </p:nvPr>
        </p:nvSpPr>
        <p:spPr>
          <a:xfrm>
            <a:off x="666747" y="4078538"/>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7" name="Text Placeholder 13">
            <a:extLst>
              <a:ext uri="{FF2B5EF4-FFF2-40B4-BE49-F238E27FC236}">
                <a16:creationId xmlns:a16="http://schemas.microsoft.com/office/drawing/2014/main" id="{A3E0BAEA-477D-458D-A88C-96519C74F07A}"/>
              </a:ext>
            </a:extLst>
          </p:cNvPr>
          <p:cNvSpPr>
            <a:spLocks noGrp="1"/>
          </p:cNvSpPr>
          <p:nvPr>
            <p:ph type="body" sz="quarter" idx="21"/>
          </p:nvPr>
        </p:nvSpPr>
        <p:spPr>
          <a:xfrm>
            <a:off x="6192051" y="4078538"/>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8" name="Content Placeholder 6">
            <a:extLst>
              <a:ext uri="{FF2B5EF4-FFF2-40B4-BE49-F238E27FC236}">
                <a16:creationId xmlns:a16="http://schemas.microsoft.com/office/drawing/2014/main" id="{D9637CE5-9335-4F08-ADEE-9B559529D1C8}"/>
              </a:ext>
            </a:extLst>
          </p:cNvPr>
          <p:cNvSpPr>
            <a:spLocks noGrp="1"/>
          </p:cNvSpPr>
          <p:nvPr>
            <p:ph sz="quarter" idx="22" hasCustomPrompt="1"/>
          </p:nvPr>
        </p:nvSpPr>
        <p:spPr>
          <a:xfrm>
            <a:off x="666747" y="4384926"/>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9" name="Content Placeholder 6">
            <a:extLst>
              <a:ext uri="{FF2B5EF4-FFF2-40B4-BE49-F238E27FC236}">
                <a16:creationId xmlns:a16="http://schemas.microsoft.com/office/drawing/2014/main" id="{ED13E8E9-2039-4489-8CFF-E662FDC0F4DA}"/>
              </a:ext>
            </a:extLst>
          </p:cNvPr>
          <p:cNvSpPr>
            <a:spLocks noGrp="1"/>
          </p:cNvSpPr>
          <p:nvPr>
            <p:ph sz="quarter" idx="23" hasCustomPrompt="1"/>
          </p:nvPr>
        </p:nvSpPr>
        <p:spPr>
          <a:xfrm>
            <a:off x="6192051" y="4384926"/>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ext Placeholder 8">
            <a:extLst>
              <a:ext uri="{FF2B5EF4-FFF2-40B4-BE49-F238E27FC236}">
                <a16:creationId xmlns:a16="http://schemas.microsoft.com/office/drawing/2014/main" id="{A6343749-2542-4BAC-B2A1-6300FCE15E19}"/>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21" name="Title Placeholder 4">
            <a:extLst>
              <a:ext uri="{FF2B5EF4-FFF2-40B4-BE49-F238E27FC236}">
                <a16:creationId xmlns:a16="http://schemas.microsoft.com/office/drawing/2014/main" id="{0939F8DC-3D85-48D7-9C64-F4B33AA92585}"/>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22" name="Slide Number Placeholder 4">
            <a:extLst>
              <a:ext uri="{FF2B5EF4-FFF2-40B4-BE49-F238E27FC236}">
                <a16:creationId xmlns:a16="http://schemas.microsoft.com/office/drawing/2014/main" id="{30BBF451-C052-4F23-A9DE-12250B1CDAF7}"/>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23" name="Footer Placeholder 12">
            <a:extLst>
              <a:ext uri="{FF2B5EF4-FFF2-40B4-BE49-F238E27FC236}">
                <a16:creationId xmlns:a16="http://schemas.microsoft.com/office/drawing/2014/main" id="{7C595AAE-FAA8-4A1F-AF07-52722782178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24" name="Text Placeholder 5">
            <a:extLst>
              <a:ext uri="{FF2B5EF4-FFF2-40B4-BE49-F238E27FC236}">
                <a16:creationId xmlns:a16="http://schemas.microsoft.com/office/drawing/2014/main" id="{772E327C-3B47-4AD2-95EB-0199832C6C84}"/>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634690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ox (6)">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2" name="Slide Number Placeholder 4">
            <a:extLst>
              <a:ext uri="{FF2B5EF4-FFF2-40B4-BE49-F238E27FC236}">
                <a16:creationId xmlns:a16="http://schemas.microsoft.com/office/drawing/2014/main" id="{EF2CACC3-CAE3-4E28-98AF-53395A386426}"/>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3" name="Footer Placeholder 12">
            <a:extLst>
              <a:ext uri="{FF2B5EF4-FFF2-40B4-BE49-F238E27FC236}">
                <a16:creationId xmlns:a16="http://schemas.microsoft.com/office/drawing/2014/main" id="{0D443E43-D502-42AC-AE51-2711D193F81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7" name="Text Placeholder 5">
            <a:extLst>
              <a:ext uri="{FF2B5EF4-FFF2-40B4-BE49-F238E27FC236}">
                <a16:creationId xmlns:a16="http://schemas.microsoft.com/office/drawing/2014/main" id="{CA8A1F94-3624-4B10-A6C2-FFA0D81A2AAD}"/>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79601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ox (1)">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2651784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ox (6) Charts (6)">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3" name="Text Placeholder 8">
            <a:extLst>
              <a:ext uri="{FF2B5EF4-FFF2-40B4-BE49-F238E27FC236}">
                <a16:creationId xmlns:a16="http://schemas.microsoft.com/office/drawing/2014/main" id="{6D989A94-524E-4294-A80F-0F0699E09B34}"/>
              </a:ext>
            </a:extLst>
          </p:cNvPr>
          <p:cNvSpPr>
            <a:spLocks noGrp="1"/>
          </p:cNvSpPr>
          <p:nvPr>
            <p:ph type="body" sz="quarter" idx="20"/>
          </p:nvPr>
        </p:nvSpPr>
        <p:spPr>
          <a:xfrm>
            <a:off x="66675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7" name="Text Placeholder 8">
            <a:extLst>
              <a:ext uri="{FF2B5EF4-FFF2-40B4-BE49-F238E27FC236}">
                <a16:creationId xmlns:a16="http://schemas.microsoft.com/office/drawing/2014/main" id="{C5099E76-230D-423F-BD2C-A314199F54A3}"/>
              </a:ext>
            </a:extLst>
          </p:cNvPr>
          <p:cNvSpPr>
            <a:spLocks noGrp="1"/>
          </p:cNvSpPr>
          <p:nvPr>
            <p:ph type="body" sz="quarter" idx="21"/>
          </p:nvPr>
        </p:nvSpPr>
        <p:spPr>
          <a:xfrm>
            <a:off x="433766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8" name="Text Placeholder 8">
            <a:extLst>
              <a:ext uri="{FF2B5EF4-FFF2-40B4-BE49-F238E27FC236}">
                <a16:creationId xmlns:a16="http://schemas.microsoft.com/office/drawing/2014/main" id="{4C5D2BD7-34D1-4071-BC66-0E4EB41A9562}"/>
              </a:ext>
            </a:extLst>
          </p:cNvPr>
          <p:cNvSpPr>
            <a:spLocks noGrp="1"/>
          </p:cNvSpPr>
          <p:nvPr>
            <p:ph type="body" sz="quarter" idx="22"/>
          </p:nvPr>
        </p:nvSpPr>
        <p:spPr>
          <a:xfrm>
            <a:off x="8022067" y="1611881"/>
            <a:ext cx="351668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9" name="Text Placeholder 8">
            <a:extLst>
              <a:ext uri="{FF2B5EF4-FFF2-40B4-BE49-F238E27FC236}">
                <a16:creationId xmlns:a16="http://schemas.microsoft.com/office/drawing/2014/main" id="{A16AFF19-B35B-472F-BDD0-0AAEE2B6548F}"/>
              </a:ext>
            </a:extLst>
          </p:cNvPr>
          <p:cNvSpPr>
            <a:spLocks noGrp="1"/>
          </p:cNvSpPr>
          <p:nvPr>
            <p:ph type="body" sz="quarter" idx="23"/>
          </p:nvPr>
        </p:nvSpPr>
        <p:spPr>
          <a:xfrm>
            <a:off x="666750" y="4065752"/>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0" name="Text Placeholder 8">
            <a:extLst>
              <a:ext uri="{FF2B5EF4-FFF2-40B4-BE49-F238E27FC236}">
                <a16:creationId xmlns:a16="http://schemas.microsoft.com/office/drawing/2014/main" id="{D455FFAE-644A-4D42-B925-5A666AF0DF68}"/>
              </a:ext>
            </a:extLst>
          </p:cNvPr>
          <p:cNvSpPr>
            <a:spLocks noGrp="1"/>
          </p:cNvSpPr>
          <p:nvPr>
            <p:ph type="body" sz="quarter" idx="24"/>
          </p:nvPr>
        </p:nvSpPr>
        <p:spPr>
          <a:xfrm>
            <a:off x="4337660" y="4065752"/>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1" name="Text Placeholder 8">
            <a:extLst>
              <a:ext uri="{FF2B5EF4-FFF2-40B4-BE49-F238E27FC236}">
                <a16:creationId xmlns:a16="http://schemas.microsoft.com/office/drawing/2014/main" id="{DFD8B5BA-52C5-4A66-BCD9-37D184F350DE}"/>
              </a:ext>
            </a:extLst>
          </p:cNvPr>
          <p:cNvSpPr>
            <a:spLocks noGrp="1"/>
          </p:cNvSpPr>
          <p:nvPr>
            <p:ph type="body" sz="quarter" idx="25"/>
          </p:nvPr>
        </p:nvSpPr>
        <p:spPr>
          <a:xfrm>
            <a:off x="8022067" y="4065752"/>
            <a:ext cx="351668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24" name="Slide Number Placeholder 4">
            <a:extLst>
              <a:ext uri="{FF2B5EF4-FFF2-40B4-BE49-F238E27FC236}">
                <a16:creationId xmlns:a16="http://schemas.microsoft.com/office/drawing/2014/main" id="{58772BF9-C96F-47F8-BED0-17EE771FF8A4}"/>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25" name="Footer Placeholder 12">
            <a:extLst>
              <a:ext uri="{FF2B5EF4-FFF2-40B4-BE49-F238E27FC236}">
                <a16:creationId xmlns:a16="http://schemas.microsoft.com/office/drawing/2014/main" id="{BCE1B593-BA0D-4DC4-937E-7C65E4DACF2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26" name="Text Placeholder 5">
            <a:extLst>
              <a:ext uri="{FF2B5EF4-FFF2-40B4-BE49-F238E27FC236}">
                <a16:creationId xmlns:a16="http://schemas.microsoft.com/office/drawing/2014/main" id="{B898098C-A914-45C5-AB62-BC456A3EB1DD}"/>
              </a:ext>
            </a:extLst>
          </p:cNvPr>
          <p:cNvSpPr>
            <a:spLocks noGrp="1"/>
          </p:cNvSpPr>
          <p:nvPr>
            <p:ph type="body" sz="quarter" idx="26"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290044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ox (6)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13" name="Text Placeholder 13">
            <a:extLst>
              <a:ext uri="{FF2B5EF4-FFF2-40B4-BE49-F238E27FC236}">
                <a16:creationId xmlns:a16="http://schemas.microsoft.com/office/drawing/2014/main" id="{F4B0098F-76AA-4CCC-B75F-F5FB0D252EE9}"/>
              </a:ext>
            </a:extLst>
          </p:cNvPr>
          <p:cNvSpPr>
            <a:spLocks noGrp="1"/>
          </p:cNvSpPr>
          <p:nvPr>
            <p:ph type="body" sz="quarter" idx="20"/>
          </p:nvPr>
        </p:nvSpPr>
        <p:spPr>
          <a:xfrm>
            <a:off x="666747"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7" name="Text Placeholder 13">
            <a:extLst>
              <a:ext uri="{FF2B5EF4-FFF2-40B4-BE49-F238E27FC236}">
                <a16:creationId xmlns:a16="http://schemas.microsoft.com/office/drawing/2014/main" id="{7C522693-E501-498D-BFCB-F7C6ACEBDFFA}"/>
              </a:ext>
            </a:extLst>
          </p:cNvPr>
          <p:cNvSpPr>
            <a:spLocks noGrp="1"/>
          </p:cNvSpPr>
          <p:nvPr>
            <p:ph type="body" sz="quarter" idx="21"/>
          </p:nvPr>
        </p:nvSpPr>
        <p:spPr>
          <a:xfrm>
            <a:off x="4344407"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8" name="Text Placeholder 13">
            <a:extLst>
              <a:ext uri="{FF2B5EF4-FFF2-40B4-BE49-F238E27FC236}">
                <a16:creationId xmlns:a16="http://schemas.microsoft.com/office/drawing/2014/main" id="{7AADEDD7-60BB-4864-8860-734D59477E59}"/>
              </a:ext>
            </a:extLst>
          </p:cNvPr>
          <p:cNvSpPr>
            <a:spLocks noGrp="1"/>
          </p:cNvSpPr>
          <p:nvPr>
            <p:ph type="body" sz="quarter" idx="22"/>
          </p:nvPr>
        </p:nvSpPr>
        <p:spPr>
          <a:xfrm>
            <a:off x="8008570"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2" name="Content Placeholder 6">
            <a:extLst>
              <a:ext uri="{FF2B5EF4-FFF2-40B4-BE49-F238E27FC236}">
                <a16:creationId xmlns:a16="http://schemas.microsoft.com/office/drawing/2014/main" id="{33567908-9056-4CC6-84AC-35BB6CB0EB1E}"/>
              </a:ext>
            </a:extLst>
          </p:cNvPr>
          <p:cNvSpPr>
            <a:spLocks noGrp="1"/>
          </p:cNvSpPr>
          <p:nvPr>
            <p:ph sz="quarter" idx="23" hasCustomPrompt="1"/>
          </p:nvPr>
        </p:nvSpPr>
        <p:spPr>
          <a:xfrm>
            <a:off x="666748"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3" name="Content Placeholder 6">
            <a:extLst>
              <a:ext uri="{FF2B5EF4-FFF2-40B4-BE49-F238E27FC236}">
                <a16:creationId xmlns:a16="http://schemas.microsoft.com/office/drawing/2014/main" id="{A3501559-7110-41BC-BE22-6D52900EDC11}"/>
              </a:ext>
            </a:extLst>
          </p:cNvPr>
          <p:cNvSpPr>
            <a:spLocks noGrp="1"/>
          </p:cNvSpPr>
          <p:nvPr>
            <p:ph sz="quarter" idx="24" hasCustomPrompt="1"/>
          </p:nvPr>
        </p:nvSpPr>
        <p:spPr>
          <a:xfrm>
            <a:off x="4344407"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4" name="Content Placeholder 6">
            <a:extLst>
              <a:ext uri="{FF2B5EF4-FFF2-40B4-BE49-F238E27FC236}">
                <a16:creationId xmlns:a16="http://schemas.microsoft.com/office/drawing/2014/main" id="{3AA87368-CBD0-4B20-96F3-8717989C6299}"/>
              </a:ext>
            </a:extLst>
          </p:cNvPr>
          <p:cNvSpPr>
            <a:spLocks noGrp="1"/>
          </p:cNvSpPr>
          <p:nvPr>
            <p:ph sz="quarter" idx="25" hasCustomPrompt="1"/>
          </p:nvPr>
        </p:nvSpPr>
        <p:spPr>
          <a:xfrm>
            <a:off x="8008570"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5" name="Text Placeholder 13">
            <a:extLst>
              <a:ext uri="{FF2B5EF4-FFF2-40B4-BE49-F238E27FC236}">
                <a16:creationId xmlns:a16="http://schemas.microsoft.com/office/drawing/2014/main" id="{4D3FCCBB-13EE-4BA2-817A-5BB4D91BF7FC}"/>
              </a:ext>
            </a:extLst>
          </p:cNvPr>
          <p:cNvSpPr>
            <a:spLocks noGrp="1"/>
          </p:cNvSpPr>
          <p:nvPr>
            <p:ph type="body" sz="quarter" idx="26"/>
          </p:nvPr>
        </p:nvSpPr>
        <p:spPr>
          <a:xfrm>
            <a:off x="666747"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6" name="Text Placeholder 13">
            <a:extLst>
              <a:ext uri="{FF2B5EF4-FFF2-40B4-BE49-F238E27FC236}">
                <a16:creationId xmlns:a16="http://schemas.microsoft.com/office/drawing/2014/main" id="{90BD5C42-19A3-46BA-A6A5-3B82D6972CD2}"/>
              </a:ext>
            </a:extLst>
          </p:cNvPr>
          <p:cNvSpPr>
            <a:spLocks noGrp="1"/>
          </p:cNvSpPr>
          <p:nvPr>
            <p:ph type="body" sz="quarter" idx="27"/>
          </p:nvPr>
        </p:nvSpPr>
        <p:spPr>
          <a:xfrm>
            <a:off x="4344407"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7" name="Text Placeholder 13">
            <a:extLst>
              <a:ext uri="{FF2B5EF4-FFF2-40B4-BE49-F238E27FC236}">
                <a16:creationId xmlns:a16="http://schemas.microsoft.com/office/drawing/2014/main" id="{C49E75E0-3680-4B57-B4E5-76B6329F472A}"/>
              </a:ext>
            </a:extLst>
          </p:cNvPr>
          <p:cNvSpPr>
            <a:spLocks noGrp="1"/>
          </p:cNvSpPr>
          <p:nvPr>
            <p:ph type="body" sz="quarter" idx="28"/>
          </p:nvPr>
        </p:nvSpPr>
        <p:spPr>
          <a:xfrm>
            <a:off x="8008570"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9" name="Text Placeholder 8">
            <a:extLst>
              <a:ext uri="{FF2B5EF4-FFF2-40B4-BE49-F238E27FC236}">
                <a16:creationId xmlns:a16="http://schemas.microsoft.com/office/drawing/2014/main" id="{947FC2C2-09D6-460B-BDEA-DCB5D9B68D0B}"/>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0" name="Title Placeholder 4">
            <a:extLst>
              <a:ext uri="{FF2B5EF4-FFF2-40B4-BE49-F238E27FC236}">
                <a16:creationId xmlns:a16="http://schemas.microsoft.com/office/drawing/2014/main" id="{C8F69129-73A2-40F5-A003-7947BBD7912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21" name="Slide Number Placeholder 4">
            <a:extLst>
              <a:ext uri="{FF2B5EF4-FFF2-40B4-BE49-F238E27FC236}">
                <a16:creationId xmlns:a16="http://schemas.microsoft.com/office/drawing/2014/main" id="{25FC08D8-99BB-4A0D-9F88-54154315B1E5}"/>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28" name="Footer Placeholder 12">
            <a:extLst>
              <a:ext uri="{FF2B5EF4-FFF2-40B4-BE49-F238E27FC236}">
                <a16:creationId xmlns:a16="http://schemas.microsoft.com/office/drawing/2014/main" id="{C0098509-185E-4915-9629-5401753124E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29" name="Text Placeholder 5">
            <a:extLst>
              <a:ext uri="{FF2B5EF4-FFF2-40B4-BE49-F238E27FC236}">
                <a16:creationId xmlns:a16="http://schemas.microsoft.com/office/drawing/2014/main" id="{7B87BFF4-8F78-44F1-BE9B-6D88090908EF}"/>
              </a:ext>
            </a:extLst>
          </p:cNvPr>
          <p:cNvSpPr>
            <a:spLocks noGrp="1"/>
          </p:cNvSpPr>
          <p:nvPr>
            <p:ph type="body" sz="quarter" idx="29"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76604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2377850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938219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443606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8923585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ver L Pic">
    <p:spTree>
      <p:nvGrpSpPr>
        <p:cNvPr id="1" name=""/>
        <p:cNvGrpSpPr/>
        <p:nvPr/>
      </p:nvGrpSpPr>
      <p:grpSpPr>
        <a:xfrm>
          <a:off x="0" y="0"/>
          <a:ext cx="0" cy="0"/>
          <a:chOff x="0" y="0"/>
          <a:chExt cx="0" cy="0"/>
        </a:xfrm>
      </p:grpSpPr>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9" name="Picture Placeholder 7">
            <a:extLst>
              <a:ext uri="{FF2B5EF4-FFF2-40B4-BE49-F238E27FC236}">
                <a16:creationId xmlns:a16="http://schemas.microsoft.com/office/drawing/2014/main" id="{FC822E01-FEAC-428C-9E5E-DA5017D93A5E}"/>
              </a:ext>
            </a:extLst>
          </p:cNvPr>
          <p:cNvSpPr>
            <a:spLocks noGrp="1"/>
          </p:cNvSpPr>
          <p:nvPr>
            <p:ph type="pic" sz="quarter" idx="13"/>
          </p:nvPr>
        </p:nvSpPr>
        <p:spPr>
          <a:xfrm>
            <a:off x="658813" y="0"/>
            <a:ext cx="11533187" cy="6858000"/>
          </a:xfrm>
        </p:spPr>
        <p:txBody>
          <a:bodyPr/>
          <a:lstStyle/>
          <a:p>
            <a:r>
              <a:rPr lang="en-US"/>
              <a:t>Click icon to add picture</a:t>
            </a:r>
            <a:endParaRPr lang="nl-NL" dirty="0"/>
          </a:p>
        </p:txBody>
      </p:sp>
      <p:sp>
        <p:nvSpPr>
          <p:cNvPr id="10" name="Tijdelijke aanduiding voor titel 1">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solidFill>
            <a:schemeClr val="tx2">
              <a:alpha val="90000"/>
            </a:schemeClr>
          </a:solidFill>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11" name="Tijdelijke aanduiding voor tekst 2">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Tree>
    <p:extLst>
      <p:ext uri="{BB962C8B-B14F-4D97-AF65-F5344CB8AC3E}">
        <p14:creationId xmlns:p14="http://schemas.microsoft.com/office/powerpoint/2010/main" val="30668453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perator">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BBB0E4D-6E25-4D24-A2C0-FAC6CAC8712B}"/>
              </a:ext>
            </a:extLst>
          </p:cNvPr>
          <p:cNvSpPr>
            <a:spLocks noGrp="1"/>
          </p:cNvSpPr>
          <p:nvPr>
            <p:ph type="ftr" sz="quarter" idx="11"/>
          </p:nvPr>
        </p:nvSpPr>
        <p:spPr>
          <a:xfrm>
            <a:off x="658813" y="6619875"/>
            <a:ext cx="5437187" cy="163512"/>
          </a:xfrm>
          <a:prstGeom prst="rect">
            <a:avLst/>
          </a:prstGeom>
        </p:spPr>
        <p:txBody>
          <a:bodyPr/>
          <a:lstStyle/>
          <a:p>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DACF5B80-9BA5-46BF-AFF0-42D157F37955}" type="slidenum">
              <a:rPr lang="nl-NL" smtClean="0"/>
              <a:t>‹#›</a:t>
            </a:fld>
            <a:endParaRPr lang="nl-NL"/>
          </a:p>
        </p:txBody>
      </p:sp>
      <p:sp>
        <p:nvSpPr>
          <p:cNvPr id="12" name="Text Placeholder 11">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a:defRPr sz="4000" b="1" u="none"/>
            </a:lvl1pPr>
          </a:lstStyle>
          <a:p>
            <a:pPr lvl="0"/>
            <a:r>
              <a:rPr lang="en-US" dirty="0"/>
              <a:t>Edit Master text styles</a:t>
            </a:r>
          </a:p>
        </p:txBody>
      </p:sp>
      <p:sp>
        <p:nvSpPr>
          <p:cNvPr id="13" name="Text Placeholder 11">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a:defRPr sz="5400" b="1">
                <a:solidFill>
                  <a:schemeClr val="tx2"/>
                </a:solidFill>
              </a:defRPr>
            </a:lvl1pPr>
          </a:lstStyle>
          <a:p>
            <a:pPr lvl="0"/>
            <a:r>
              <a:rPr lang="en-US" dirty="0"/>
              <a:t>Edit Master text styles</a:t>
            </a:r>
          </a:p>
        </p:txBody>
      </p:sp>
    </p:spTree>
    <p:extLst>
      <p:ext uri="{BB962C8B-B14F-4D97-AF65-F5344CB8AC3E}">
        <p14:creationId xmlns:p14="http://schemas.microsoft.com/office/powerpoint/2010/main" val="3024359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genda Picture 4">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DACF5B80-9BA5-46BF-AFF0-42D157F37955}" type="slidenum">
              <a:rPr lang="nl-NL" smtClean="0"/>
              <a:t>‹#›</a:t>
            </a:fld>
            <a:endParaRPr lang="nl-NL"/>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25659" y="2880766"/>
            <a:ext cx="252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3499220"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3499220" y="2880766"/>
            <a:ext cx="2520000" cy="3015210"/>
          </a:xfrm>
          <a:ln w="28575">
            <a:solidFill>
              <a:schemeClr val="accent1"/>
            </a:solidFill>
          </a:ln>
        </p:spPr>
        <p:txBody>
          <a:bodyPr/>
          <a:lstStyle/>
          <a:p>
            <a:r>
              <a:rPr lang="en-US"/>
              <a:t>Click icon to add picture</a:t>
            </a:r>
            <a:endParaRPr lang="nl-NL"/>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6172781"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6172781" y="2880766"/>
            <a:ext cx="2520000" cy="3015210"/>
          </a:xfrm>
          <a:ln w="28575">
            <a:solidFill>
              <a:schemeClr val="accent1"/>
            </a:solidFill>
          </a:ln>
        </p:spPr>
        <p:txBody>
          <a:bodyPr/>
          <a:lstStyle/>
          <a:p>
            <a:r>
              <a:rPr lang="en-US"/>
              <a:t>Click icon to add picture</a:t>
            </a:r>
            <a:endParaRPr lang="nl-NL"/>
          </a:p>
        </p:txBody>
      </p:sp>
      <p:sp>
        <p:nvSpPr>
          <p:cNvPr id="26" name="Text Placeholder 18">
            <a:extLst>
              <a:ext uri="{FF2B5EF4-FFF2-40B4-BE49-F238E27FC236}">
                <a16:creationId xmlns:a16="http://schemas.microsoft.com/office/drawing/2014/main" id="{BF3414EE-1DC4-4195-AFB0-6BD79702106F}"/>
              </a:ext>
            </a:extLst>
          </p:cNvPr>
          <p:cNvSpPr>
            <a:spLocks noGrp="1"/>
          </p:cNvSpPr>
          <p:nvPr>
            <p:ph type="body" sz="quarter" idx="19" hasCustomPrompt="1"/>
          </p:nvPr>
        </p:nvSpPr>
        <p:spPr>
          <a:xfrm>
            <a:off x="8846343"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4</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4</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7" name="Picture Placeholder 20">
            <a:extLst>
              <a:ext uri="{FF2B5EF4-FFF2-40B4-BE49-F238E27FC236}">
                <a16:creationId xmlns:a16="http://schemas.microsoft.com/office/drawing/2014/main" id="{F08679BF-354B-4BCB-8380-391FAFBD4522}"/>
              </a:ext>
            </a:extLst>
          </p:cNvPr>
          <p:cNvSpPr>
            <a:spLocks noGrp="1"/>
          </p:cNvSpPr>
          <p:nvPr>
            <p:ph type="pic" sz="quarter" idx="20"/>
          </p:nvPr>
        </p:nvSpPr>
        <p:spPr>
          <a:xfrm>
            <a:off x="8846343" y="2880766"/>
            <a:ext cx="252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7070926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Agenda Picture 3">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DACF5B80-9BA5-46BF-AFF0-42D157F37955}" type="slidenum">
              <a:rPr lang="nl-NL" smtClean="0"/>
              <a:t>‹#›</a:t>
            </a:fld>
            <a:endParaRPr lang="nl-NL"/>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44132" y="2880766"/>
            <a:ext cx="342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4404473" y="2880766"/>
            <a:ext cx="3420000" cy="3015210"/>
          </a:xfrm>
          <a:ln w="28575">
            <a:solidFill>
              <a:schemeClr val="accent1"/>
            </a:solidFill>
          </a:ln>
        </p:spPr>
        <p:txBody>
          <a:bodyPr/>
          <a:lstStyle/>
          <a:p>
            <a:r>
              <a:rPr lang="en-US"/>
              <a:t>Click icon to add picture</a:t>
            </a:r>
            <a:endParaRPr lang="nl-NL"/>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7961915" y="2880766"/>
            <a:ext cx="342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779093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Box (1)">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1"/>
            </p:custDataLst>
            <p:extLst>
              <p:ext uri="{D42A27DB-BD31-4B8C-83A1-F6EECF244321}">
                <p14:modId xmlns:p14="http://schemas.microsoft.com/office/powerpoint/2010/main" val="636069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170456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genda Picture 2">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DACF5B80-9BA5-46BF-AFF0-42D157F37955}" type="slidenum">
              <a:rPr lang="nl-NL" smtClean="0"/>
              <a:t>‹#›</a:t>
            </a:fld>
            <a:endParaRPr lang="nl-NL"/>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1010874" y="2880766"/>
            <a:ext cx="468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6501127" y="2880766"/>
            <a:ext cx="468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6659466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ummary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1CBC67-24C3-440D-BBCD-D4112C1C12BF}"/>
              </a:ext>
            </a:extLst>
          </p:cNvPr>
          <p:cNvSpPr/>
          <p:nvPr/>
        </p:nvSpPr>
        <p:spPr>
          <a:xfrm>
            <a:off x="679014" y="-3"/>
            <a:ext cx="11512986" cy="68580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nl-NL" dirty="0" err="1">
              <a:solidFill>
                <a:srgbClr val="000000"/>
              </a:solidFill>
              <a:latin typeface="Corbel" panose="020B0503020204020204" pitchFamily="34" charset="0"/>
            </a:endParaRPr>
          </a:p>
        </p:txBody>
      </p:sp>
      <p:sp>
        <p:nvSpPr>
          <p:cNvPr id="2" name="Title 1"/>
          <p:cNvSpPr>
            <a:spLocks noGrp="1"/>
          </p:cNvSpPr>
          <p:nvPr>
            <p:ph type="title"/>
          </p:nvPr>
        </p:nvSpPr>
        <p:spPr>
          <a:xfrm rot="16200000">
            <a:off x="-1523536" y="2462902"/>
            <a:ext cx="6048375" cy="1643271"/>
          </a:xfrm>
          <a:prstGeom prst="rect">
            <a:avLst/>
          </a:prstGeom>
        </p:spPr>
        <p:txBody>
          <a:bodyPr/>
          <a:lstStyle>
            <a:lvl1pPr algn="ctr">
              <a:defRPr sz="5400">
                <a:solidFill>
                  <a:schemeClr val="tx2"/>
                </a:solidFill>
              </a:defRPr>
            </a:lvl1pPr>
          </a:lstStyle>
          <a:p>
            <a:r>
              <a:rPr lang="en-US"/>
              <a:t>Click to edit Master title style</a:t>
            </a:r>
            <a:endParaRPr lang="en-CA" dirty="0"/>
          </a:p>
        </p:txBody>
      </p:sp>
      <p:sp>
        <p:nvSpPr>
          <p:cNvPr id="6" name="Content Placeholder 6">
            <a:extLst>
              <a:ext uri="{FF2B5EF4-FFF2-40B4-BE49-F238E27FC236}">
                <a16:creationId xmlns:a16="http://schemas.microsoft.com/office/drawing/2014/main" id="{8F8BC727-5319-4A96-9448-3A7A18D3EC77}"/>
              </a:ext>
            </a:extLst>
          </p:cNvPr>
          <p:cNvSpPr>
            <a:spLocks noGrp="1"/>
          </p:cNvSpPr>
          <p:nvPr>
            <p:ph sz="quarter" idx="14" hasCustomPrompt="1"/>
          </p:nvPr>
        </p:nvSpPr>
        <p:spPr>
          <a:xfrm>
            <a:off x="2563914" y="296863"/>
            <a:ext cx="4127444" cy="60118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1EE27007-3CD8-46FA-AE21-AF53AD1342BC}"/>
              </a:ext>
            </a:extLst>
          </p:cNvPr>
          <p:cNvSpPr>
            <a:spLocks noGrp="1"/>
          </p:cNvSpPr>
          <p:nvPr>
            <p:ph sz="quarter" idx="15" hasCustomPrompt="1"/>
          </p:nvPr>
        </p:nvSpPr>
        <p:spPr>
          <a:xfrm>
            <a:off x="7059002" y="296863"/>
            <a:ext cx="4127444" cy="60118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Slide Number Placeholder 4">
            <a:extLst>
              <a:ext uri="{FF2B5EF4-FFF2-40B4-BE49-F238E27FC236}">
                <a16:creationId xmlns:a16="http://schemas.microsoft.com/office/drawing/2014/main" id="{DC4E2460-6B2D-4620-A24C-BF84564C1DE2}"/>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1" name="Footer Placeholder 12">
            <a:extLst>
              <a:ext uri="{FF2B5EF4-FFF2-40B4-BE49-F238E27FC236}">
                <a16:creationId xmlns:a16="http://schemas.microsoft.com/office/drawing/2014/main" id="{7C6BD16E-6ECB-4F8F-A50C-37E62DADA2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2" name="Text Placeholder 5">
            <a:extLst>
              <a:ext uri="{FF2B5EF4-FFF2-40B4-BE49-F238E27FC236}">
                <a16:creationId xmlns:a16="http://schemas.microsoft.com/office/drawing/2014/main" id="{0026FB8B-020B-4518-BE7A-855D33AA0369}"/>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768536127"/>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41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ic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p>
            <a:r>
              <a:rPr lang="en-US"/>
              <a:t>Click icon to add picture</a:t>
            </a:r>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DACF5B80-9BA5-46BF-AFF0-42D157F37955}" type="slidenum">
              <a:rPr lang="nl-NL" smtClean="0"/>
              <a:t>‹#›</a:t>
            </a:fld>
            <a:endParaRPr lang="nl-NL"/>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10871998" cy="365125"/>
          </a:xfrm>
        </p:spPr>
        <p:txBody>
          <a:bodyPr/>
          <a:lstStyle>
            <a:lvl1pPr>
              <a:defRPr sz="2000" b="1">
                <a:solidFill>
                  <a:srgbClr val="000000"/>
                </a:solidFill>
              </a:defRPr>
            </a:lvl1pPr>
          </a:lstStyle>
          <a:p>
            <a:pPr lvl="0"/>
            <a:r>
              <a:rPr lang="en-US"/>
              <a:t>Click to edit Master text styles</a:t>
            </a:r>
          </a:p>
        </p:txBody>
      </p:sp>
    </p:spTree>
    <p:extLst>
      <p:ext uri="{BB962C8B-B14F-4D97-AF65-F5344CB8AC3E}">
        <p14:creationId xmlns:p14="http://schemas.microsoft.com/office/powerpoint/2010/main" val="13142130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ic (1) - box 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p>
            <a:r>
              <a:rPr lang="en-US"/>
              <a:t>Click icon to add picture</a:t>
            </a:r>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DACF5B80-9BA5-46BF-AFF0-42D157F37955}" type="slidenum">
              <a:rPr lang="nl-NL" smtClean="0"/>
              <a:t>‹#›</a:t>
            </a:fld>
            <a:endParaRPr lang="nl-NL"/>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4166507" cy="365125"/>
          </a:xfrm>
          <a:solidFill>
            <a:schemeClr val="tx2">
              <a:alpha val="70000"/>
            </a:schemeClr>
          </a:solidFill>
        </p:spPr>
        <p:txBody>
          <a:bodyPr/>
          <a:lstStyle>
            <a:lvl1pPr>
              <a:defRPr sz="20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500560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ic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2700000" cy="1800000"/>
          </a:xfrm>
          <a:ln w="76200">
            <a:solidFill>
              <a:schemeClr val="bg1"/>
            </a:solidFill>
          </a:ln>
        </p:spPr>
        <p:txBody>
          <a:bodyPr/>
          <a:lstStyle/>
          <a:p>
            <a:r>
              <a:rPr lang="en-US"/>
              <a:t>Click icon to add picture</a:t>
            </a:r>
            <a:endParaRPr lang="nl-NL"/>
          </a:p>
        </p:txBody>
      </p:sp>
      <p:sp>
        <p:nvSpPr>
          <p:cNvPr id="28" name="Picture Placeholder 7">
            <a:extLst>
              <a:ext uri="{FF2B5EF4-FFF2-40B4-BE49-F238E27FC236}">
                <a16:creationId xmlns:a16="http://schemas.microsoft.com/office/drawing/2014/main" id="{2C6CE2D7-5453-4814-9FB5-94ED6627B39E}"/>
              </a:ext>
            </a:extLst>
          </p:cNvPr>
          <p:cNvSpPr>
            <a:spLocks noGrp="1"/>
          </p:cNvSpPr>
          <p:nvPr>
            <p:ph type="pic" sz="quarter" idx="32"/>
          </p:nvPr>
        </p:nvSpPr>
        <p:spPr>
          <a:xfrm>
            <a:off x="687840" y="2727511"/>
            <a:ext cx="2700000" cy="1800000"/>
          </a:xfrm>
          <a:ln w="76200">
            <a:solidFill>
              <a:schemeClr val="bg1"/>
            </a:solidFill>
          </a:ln>
        </p:spPr>
        <p:txBody>
          <a:bodyPr/>
          <a:lstStyle/>
          <a:p>
            <a:r>
              <a:rPr lang="en-US"/>
              <a:t>Click icon to add picture</a:t>
            </a:r>
            <a:endParaRPr lang="nl-NL"/>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p>
            <a:r>
              <a:rPr lang="en-US"/>
              <a:t>Click icon to add picture</a:t>
            </a:r>
            <a:endParaRPr lang="nl-NL"/>
          </a:p>
        </p:txBody>
      </p:sp>
      <p:sp>
        <p:nvSpPr>
          <p:cNvPr id="32" name="Picture Placeholder 7">
            <a:extLst>
              <a:ext uri="{FF2B5EF4-FFF2-40B4-BE49-F238E27FC236}">
                <a16:creationId xmlns:a16="http://schemas.microsoft.com/office/drawing/2014/main" id="{9877EC2B-8B78-47CC-84DC-A96EB24E6B45}"/>
              </a:ext>
            </a:extLst>
          </p:cNvPr>
          <p:cNvSpPr>
            <a:spLocks noGrp="1"/>
          </p:cNvSpPr>
          <p:nvPr>
            <p:ph type="pic" sz="quarter" idx="34"/>
          </p:nvPr>
        </p:nvSpPr>
        <p:spPr>
          <a:xfrm>
            <a:off x="3400509" y="927511"/>
            <a:ext cx="2700000" cy="1800000"/>
          </a:xfrm>
          <a:ln w="76200">
            <a:solidFill>
              <a:schemeClr val="bg1"/>
            </a:solidFill>
          </a:ln>
        </p:spPr>
        <p:txBody>
          <a:bodyPr/>
          <a:lstStyle/>
          <a:p>
            <a:r>
              <a:rPr lang="en-US"/>
              <a:t>Click icon to add picture</a:t>
            </a:r>
            <a:endParaRPr lang="nl-NL"/>
          </a:p>
        </p:txBody>
      </p:sp>
      <p:sp>
        <p:nvSpPr>
          <p:cNvPr id="33" name="Picture Placeholder 7">
            <a:extLst>
              <a:ext uri="{FF2B5EF4-FFF2-40B4-BE49-F238E27FC236}">
                <a16:creationId xmlns:a16="http://schemas.microsoft.com/office/drawing/2014/main" id="{89E2D4AA-0A0A-4729-AA9E-B17829F88589}"/>
              </a:ext>
            </a:extLst>
          </p:cNvPr>
          <p:cNvSpPr>
            <a:spLocks noGrp="1"/>
          </p:cNvSpPr>
          <p:nvPr>
            <p:ph type="pic" sz="quarter" idx="35"/>
          </p:nvPr>
        </p:nvSpPr>
        <p:spPr>
          <a:xfrm>
            <a:off x="3400509" y="2727511"/>
            <a:ext cx="2700000" cy="1800000"/>
          </a:xfrm>
          <a:ln w="76200">
            <a:solidFill>
              <a:schemeClr val="bg1"/>
            </a:solidFill>
          </a:ln>
        </p:spPr>
        <p:txBody>
          <a:bodyPr/>
          <a:lstStyle/>
          <a:p>
            <a:r>
              <a:rPr lang="en-US"/>
              <a:t>Click icon to add picture</a:t>
            </a:r>
            <a:endParaRPr lang="nl-NL"/>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p>
            <a:r>
              <a:rPr lang="en-US"/>
              <a:t>Click icon to add picture</a:t>
            </a:r>
            <a:endParaRPr lang="nl-NL"/>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p>
            <a:r>
              <a:rPr lang="en-US"/>
              <a:t>Click icon to add picture</a:t>
            </a:r>
            <a:endParaRPr lang="nl-NL"/>
          </a:p>
        </p:txBody>
      </p:sp>
      <p:sp>
        <p:nvSpPr>
          <p:cNvPr id="36" name="Picture Placeholder 7">
            <a:extLst>
              <a:ext uri="{FF2B5EF4-FFF2-40B4-BE49-F238E27FC236}">
                <a16:creationId xmlns:a16="http://schemas.microsoft.com/office/drawing/2014/main" id="{186C922D-0D1B-490F-BDA4-8E648A4B2DB5}"/>
              </a:ext>
            </a:extLst>
          </p:cNvPr>
          <p:cNvSpPr>
            <a:spLocks noGrp="1"/>
          </p:cNvSpPr>
          <p:nvPr>
            <p:ph type="pic" sz="quarter" idx="38"/>
          </p:nvPr>
        </p:nvSpPr>
        <p:spPr>
          <a:xfrm>
            <a:off x="6100509" y="2727511"/>
            <a:ext cx="2700000" cy="1800000"/>
          </a:xfrm>
          <a:ln w="76200">
            <a:solidFill>
              <a:schemeClr val="bg1"/>
            </a:solidFill>
          </a:ln>
        </p:spPr>
        <p:txBody>
          <a:bodyPr/>
          <a:lstStyle/>
          <a:p>
            <a:r>
              <a:rPr lang="en-US"/>
              <a:t>Click icon to add picture</a:t>
            </a:r>
            <a:endParaRPr lang="nl-NL"/>
          </a:p>
        </p:txBody>
      </p:sp>
      <p:sp>
        <p:nvSpPr>
          <p:cNvPr id="37" name="Picture Placeholder 7">
            <a:extLst>
              <a:ext uri="{FF2B5EF4-FFF2-40B4-BE49-F238E27FC236}">
                <a16:creationId xmlns:a16="http://schemas.microsoft.com/office/drawing/2014/main" id="{6A09075E-FC54-4795-BB75-F079FEF905F0}"/>
              </a:ext>
            </a:extLst>
          </p:cNvPr>
          <p:cNvSpPr>
            <a:spLocks noGrp="1"/>
          </p:cNvSpPr>
          <p:nvPr>
            <p:ph type="pic" sz="quarter" idx="39"/>
          </p:nvPr>
        </p:nvSpPr>
        <p:spPr>
          <a:xfrm>
            <a:off x="6100509" y="4556085"/>
            <a:ext cx="2700000" cy="1800000"/>
          </a:xfrm>
          <a:ln w="76200">
            <a:solidFill>
              <a:schemeClr val="bg1"/>
            </a:solidFill>
          </a:ln>
        </p:spPr>
        <p:txBody>
          <a:bodyPr/>
          <a:lstStyle/>
          <a:p>
            <a:r>
              <a:rPr lang="en-US"/>
              <a:t>Click icon to add picture</a:t>
            </a:r>
            <a:endParaRPr lang="nl-NL"/>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p>
            <a:r>
              <a:rPr lang="en-US"/>
              <a:t>Click icon to add picture</a:t>
            </a:r>
            <a:endParaRPr lang="nl-NL"/>
          </a:p>
        </p:txBody>
      </p:sp>
      <p:sp>
        <p:nvSpPr>
          <p:cNvPr id="39" name="Picture Placeholder 7">
            <a:extLst>
              <a:ext uri="{FF2B5EF4-FFF2-40B4-BE49-F238E27FC236}">
                <a16:creationId xmlns:a16="http://schemas.microsoft.com/office/drawing/2014/main" id="{38FBDB90-27E7-4982-93EA-79C333F9D73D}"/>
              </a:ext>
            </a:extLst>
          </p:cNvPr>
          <p:cNvSpPr>
            <a:spLocks noGrp="1"/>
          </p:cNvSpPr>
          <p:nvPr>
            <p:ph type="pic" sz="quarter" idx="41"/>
          </p:nvPr>
        </p:nvSpPr>
        <p:spPr>
          <a:xfrm>
            <a:off x="8800509" y="2727511"/>
            <a:ext cx="2700000" cy="1800000"/>
          </a:xfrm>
          <a:ln w="76200">
            <a:solidFill>
              <a:schemeClr val="bg1"/>
            </a:solidFill>
          </a:ln>
        </p:spPr>
        <p:txBody>
          <a:bodyPr/>
          <a:lstStyle/>
          <a:p>
            <a:r>
              <a:rPr lang="en-US"/>
              <a:t>Click icon to add picture</a:t>
            </a:r>
            <a:endParaRPr lang="nl-NL"/>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8800509" y="4556085"/>
            <a:ext cx="2700000" cy="1800000"/>
          </a:xfrm>
          <a:ln w="76200">
            <a:solidFill>
              <a:schemeClr val="bg1"/>
            </a:solidFill>
          </a:ln>
        </p:spPr>
        <p:txBody>
          <a:bodyPr/>
          <a:lstStyle/>
          <a:p>
            <a:r>
              <a:rPr lang="en-US"/>
              <a:t>Click icon to add picture</a:t>
            </a:r>
            <a:endParaRPr lang="nl-NL"/>
          </a:p>
        </p:txBody>
      </p:sp>
      <p:sp>
        <p:nvSpPr>
          <p:cNvPr id="17" name="Slide Number Placeholder 4">
            <a:extLst>
              <a:ext uri="{FF2B5EF4-FFF2-40B4-BE49-F238E27FC236}">
                <a16:creationId xmlns:a16="http://schemas.microsoft.com/office/drawing/2014/main" id="{A145BCB9-0964-4CD2-A41C-1D99D0DB3CDD}"/>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8" name="Footer Placeholder 12">
            <a:extLst>
              <a:ext uri="{FF2B5EF4-FFF2-40B4-BE49-F238E27FC236}">
                <a16:creationId xmlns:a16="http://schemas.microsoft.com/office/drawing/2014/main" id="{99FA1AE2-FBB7-4ABE-AE2C-716342F484BA}"/>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9" name="Text Placeholder 5">
            <a:extLst>
              <a:ext uri="{FF2B5EF4-FFF2-40B4-BE49-F238E27FC236}">
                <a16:creationId xmlns:a16="http://schemas.microsoft.com/office/drawing/2014/main" id="{5B41440A-0731-4039-B7E0-6F6E46DFB03B}"/>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951211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ic (5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2687637"/>
          </a:xfrm>
          <a:ln w="76200">
            <a:solidFill>
              <a:schemeClr val="bg1"/>
            </a:solidFill>
          </a:ln>
        </p:spPr>
        <p:txBody>
          <a:bodyPr/>
          <a:lstStyle/>
          <a:p>
            <a:r>
              <a:rPr lang="en-US"/>
              <a:t>Click icon to add picture</a:t>
            </a:r>
            <a:endParaRPr lang="nl-NL"/>
          </a:p>
        </p:txBody>
      </p:sp>
      <p:sp>
        <p:nvSpPr>
          <p:cNvPr id="14" name="Picture Placeholder 7">
            <a:extLst>
              <a:ext uri="{FF2B5EF4-FFF2-40B4-BE49-F238E27FC236}">
                <a16:creationId xmlns:a16="http://schemas.microsoft.com/office/drawing/2014/main" id="{AE7A0E37-8F01-4D2C-8553-587027E21113}"/>
              </a:ext>
            </a:extLst>
          </p:cNvPr>
          <p:cNvSpPr>
            <a:spLocks noGrp="1"/>
          </p:cNvSpPr>
          <p:nvPr>
            <p:ph type="pic" sz="quarter" idx="43"/>
          </p:nvPr>
        </p:nvSpPr>
        <p:spPr>
          <a:xfrm>
            <a:off x="687840" y="3615148"/>
            <a:ext cx="5403652" cy="2687637"/>
          </a:xfrm>
          <a:ln w="76200">
            <a:solidFill>
              <a:schemeClr val="bg1"/>
            </a:solidFill>
          </a:ln>
        </p:spPr>
        <p:txBody>
          <a:bodyPr/>
          <a:lstStyle/>
          <a:p>
            <a:r>
              <a:rPr lang="en-US"/>
              <a:t>Click icon to add picture</a:t>
            </a:r>
            <a:endParaRPr lang="nl-NL"/>
          </a:p>
        </p:txBody>
      </p:sp>
      <p:sp>
        <p:nvSpPr>
          <p:cNvPr id="15" name="Picture Placeholder 7">
            <a:extLst>
              <a:ext uri="{FF2B5EF4-FFF2-40B4-BE49-F238E27FC236}">
                <a16:creationId xmlns:a16="http://schemas.microsoft.com/office/drawing/2014/main" id="{4993788E-7658-4740-B03B-C6BC347F5544}"/>
              </a:ext>
            </a:extLst>
          </p:cNvPr>
          <p:cNvSpPr>
            <a:spLocks noGrp="1"/>
          </p:cNvSpPr>
          <p:nvPr>
            <p:ph type="pic" sz="quarter" idx="44"/>
          </p:nvPr>
        </p:nvSpPr>
        <p:spPr>
          <a:xfrm>
            <a:off x="6091492" y="927511"/>
            <a:ext cx="5403652" cy="2687637"/>
          </a:xfrm>
          <a:ln w="76200">
            <a:solidFill>
              <a:schemeClr val="bg1"/>
            </a:solid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661D9CAB-BEFF-4E39-8EA8-91027F9910FC}"/>
              </a:ext>
            </a:extLst>
          </p:cNvPr>
          <p:cNvSpPr>
            <a:spLocks noGrp="1"/>
          </p:cNvSpPr>
          <p:nvPr>
            <p:ph type="pic" sz="quarter" idx="45"/>
          </p:nvPr>
        </p:nvSpPr>
        <p:spPr>
          <a:xfrm>
            <a:off x="6091492" y="3615148"/>
            <a:ext cx="5403652" cy="2687637"/>
          </a:xfrm>
          <a:ln w="76200">
            <a:solidFill>
              <a:schemeClr val="bg1"/>
            </a:solidFill>
          </a:ln>
        </p:spPr>
        <p:txBody>
          <a:bodyPr/>
          <a:lstStyle/>
          <a:p>
            <a:r>
              <a:rPr lang="en-US"/>
              <a:t>Click icon to add picture</a:t>
            </a:r>
            <a:endParaRPr lang="nl-NL"/>
          </a:p>
        </p:txBody>
      </p:sp>
      <p:sp>
        <p:nvSpPr>
          <p:cNvPr id="17" name="Picture Placeholder 7">
            <a:extLst>
              <a:ext uri="{FF2B5EF4-FFF2-40B4-BE49-F238E27FC236}">
                <a16:creationId xmlns:a16="http://schemas.microsoft.com/office/drawing/2014/main" id="{55EC9F9C-E8C4-454D-BD4A-C9819EAEE31E}"/>
              </a:ext>
            </a:extLst>
          </p:cNvPr>
          <p:cNvSpPr>
            <a:spLocks noGrp="1"/>
          </p:cNvSpPr>
          <p:nvPr>
            <p:ph type="pic" sz="quarter" idx="46"/>
          </p:nvPr>
        </p:nvSpPr>
        <p:spPr>
          <a:xfrm>
            <a:off x="3444974" y="2343717"/>
            <a:ext cx="5403652" cy="2687637"/>
          </a:xfrm>
          <a:ln w="76200">
            <a:solidFill>
              <a:schemeClr val="bg1"/>
            </a:solidFill>
          </a:ln>
        </p:spPr>
        <p:txBody>
          <a:bodyPr/>
          <a:lstStyle/>
          <a:p>
            <a:r>
              <a:rPr lang="en-US"/>
              <a:t>Click icon to add picture</a:t>
            </a:r>
            <a:endParaRPr lang="nl-NL"/>
          </a:p>
        </p:txBody>
      </p:sp>
      <p:sp>
        <p:nvSpPr>
          <p:cNvPr id="10" name="Slide Number Placeholder 4">
            <a:extLst>
              <a:ext uri="{FF2B5EF4-FFF2-40B4-BE49-F238E27FC236}">
                <a16:creationId xmlns:a16="http://schemas.microsoft.com/office/drawing/2014/main" id="{3AB1324B-486F-46DC-A21D-CC58D760CD78}"/>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4FC90990-0359-4B85-95D5-0303B59A96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9243C7CF-0601-4E99-BD49-6BD85393AD48}"/>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887879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ic (5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3477758" cy="5381214"/>
          </a:xfrm>
          <a:ln w="76200">
            <a:solidFill>
              <a:schemeClr val="bg1"/>
            </a:solid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B8741F0B-14E5-4195-93B5-0ADA07B6EA07}"/>
              </a:ext>
            </a:extLst>
          </p:cNvPr>
          <p:cNvSpPr>
            <a:spLocks noGrp="1"/>
          </p:cNvSpPr>
          <p:nvPr>
            <p:ph type="pic" sz="quarter" idx="26"/>
          </p:nvPr>
        </p:nvSpPr>
        <p:spPr>
          <a:xfrm>
            <a:off x="4136571" y="927511"/>
            <a:ext cx="4082242" cy="1800000"/>
          </a:xfrm>
          <a:ln w="76200">
            <a:solidFill>
              <a:schemeClr val="bg1"/>
            </a:solidFill>
          </a:ln>
        </p:spPr>
        <p:txBody>
          <a:bodyPr/>
          <a:lstStyle/>
          <a:p>
            <a:r>
              <a:rPr lang="en-US"/>
              <a:t>Click icon to add picture</a:t>
            </a:r>
            <a:endParaRPr lang="nl-NL"/>
          </a:p>
        </p:txBody>
      </p:sp>
      <p:sp>
        <p:nvSpPr>
          <p:cNvPr id="19" name="Picture Placeholder 7">
            <a:extLst>
              <a:ext uri="{FF2B5EF4-FFF2-40B4-BE49-F238E27FC236}">
                <a16:creationId xmlns:a16="http://schemas.microsoft.com/office/drawing/2014/main" id="{CEE6AAB1-66C1-46E1-AC55-C1F16F182227}"/>
              </a:ext>
            </a:extLst>
          </p:cNvPr>
          <p:cNvSpPr>
            <a:spLocks noGrp="1"/>
          </p:cNvSpPr>
          <p:nvPr>
            <p:ph type="pic" sz="quarter" idx="27"/>
          </p:nvPr>
        </p:nvSpPr>
        <p:spPr>
          <a:xfrm>
            <a:off x="4136571" y="2727511"/>
            <a:ext cx="4082242" cy="1800000"/>
          </a:xfrm>
          <a:ln w="76200">
            <a:solidFill>
              <a:schemeClr val="bg1"/>
            </a:solidFill>
          </a:ln>
        </p:spPr>
        <p:txBody>
          <a:bodyPr/>
          <a:lstStyle/>
          <a:p>
            <a:r>
              <a:rPr lang="en-US"/>
              <a:t>Click icon to add picture</a:t>
            </a:r>
            <a:endParaRPr lang="nl-NL"/>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4136571" y="4527511"/>
            <a:ext cx="4082242" cy="1800000"/>
          </a:xfrm>
          <a:ln w="76200">
            <a:solidFill>
              <a:schemeClr val="bg1"/>
            </a:solidFill>
          </a:ln>
        </p:spPr>
        <p:txBody>
          <a:bodyPr/>
          <a:lstStyle/>
          <a:p>
            <a:r>
              <a:rPr lang="en-US"/>
              <a:t>Click icon to add picture</a:t>
            </a:r>
            <a:endParaRPr lang="nl-NL"/>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5400000"/>
          </a:xfrm>
          <a:ln w="76200">
            <a:solidFill>
              <a:schemeClr val="bg1"/>
            </a:solidFill>
          </a:ln>
        </p:spPr>
        <p:txBody>
          <a:bodyPr/>
          <a:lstStyle/>
          <a:p>
            <a:r>
              <a:rPr lang="en-US"/>
              <a:t>Click icon to add picture</a:t>
            </a:r>
            <a:endParaRPr lang="nl-NL"/>
          </a:p>
        </p:txBody>
      </p:sp>
      <p:sp>
        <p:nvSpPr>
          <p:cNvPr id="10" name="Slide Number Placeholder 4">
            <a:extLst>
              <a:ext uri="{FF2B5EF4-FFF2-40B4-BE49-F238E27FC236}">
                <a16:creationId xmlns:a16="http://schemas.microsoft.com/office/drawing/2014/main" id="{B11D7DEF-AC00-482C-8555-26DFC5DA838C}"/>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4E5EA31B-28A6-4A28-9373-EB89392E44D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B8F3A855-D74C-472C-B0C9-7A32FFE0198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1424744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ic (6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3628574"/>
          </a:xfrm>
          <a:ln w="76200">
            <a:solidFill>
              <a:schemeClr val="bg1"/>
            </a:solidFill>
          </a:ln>
        </p:spPr>
        <p:txBody>
          <a:bodyPr/>
          <a:lstStyle/>
          <a:p>
            <a:r>
              <a:rPr lang="en-US"/>
              <a:t>Click icon to add picture</a:t>
            </a:r>
            <a:endParaRPr lang="nl-NL"/>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p>
            <a:r>
              <a:rPr lang="en-US"/>
              <a:t>Click icon to add picture</a:t>
            </a:r>
            <a:endParaRPr lang="nl-NL"/>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p>
            <a:r>
              <a:rPr lang="en-US"/>
              <a:t>Click icon to add picture</a:t>
            </a:r>
            <a:endParaRPr lang="nl-NL"/>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p>
            <a:r>
              <a:rPr lang="en-US"/>
              <a:t>Click icon to add picture</a:t>
            </a:r>
            <a:endParaRPr lang="nl-NL"/>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p>
            <a:r>
              <a:rPr lang="en-US"/>
              <a:t>Click icon to add picture</a:t>
            </a:r>
            <a:endParaRPr lang="nl-NL"/>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6100509" y="2727511"/>
            <a:ext cx="5400000" cy="3628574"/>
          </a:xfrm>
          <a:ln w="76200">
            <a:solidFill>
              <a:schemeClr val="bg1"/>
            </a:solidFill>
          </a:ln>
        </p:spPr>
        <p:txBody>
          <a:bodyPr/>
          <a:lstStyle/>
          <a:p>
            <a:r>
              <a:rPr lang="en-US"/>
              <a:t>Click icon to add picture</a:t>
            </a:r>
            <a:endParaRPr lang="nl-NL"/>
          </a:p>
        </p:txBody>
      </p:sp>
      <p:sp>
        <p:nvSpPr>
          <p:cNvPr id="12" name="Slide Number Placeholder 4">
            <a:extLst>
              <a:ext uri="{FF2B5EF4-FFF2-40B4-BE49-F238E27FC236}">
                <a16:creationId xmlns:a16="http://schemas.microsoft.com/office/drawing/2014/main" id="{0D58467B-7986-44BF-B239-C660C8C28C24}"/>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3" name="Footer Placeholder 12">
            <a:extLst>
              <a:ext uri="{FF2B5EF4-FFF2-40B4-BE49-F238E27FC236}">
                <a16:creationId xmlns:a16="http://schemas.microsoft.com/office/drawing/2014/main" id="{33A4A78B-01A1-409E-8F5D-6FCE212CFB16}"/>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4" name="Text Placeholder 5">
            <a:extLst>
              <a:ext uri="{FF2B5EF4-FFF2-40B4-BE49-F238E27FC236}">
                <a16:creationId xmlns:a16="http://schemas.microsoft.com/office/drawing/2014/main" id="{56D879DD-F785-4436-B3BF-9AD7D72B1DAE}"/>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41742610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ic (6b)">
    <p:spTree>
      <p:nvGrpSpPr>
        <p:cNvPr id="1" name=""/>
        <p:cNvGrpSpPr/>
        <p:nvPr/>
      </p:nvGrpSpPr>
      <p:grpSpPr>
        <a:xfrm>
          <a:off x="0" y="0"/>
          <a:ext cx="0" cy="0"/>
          <a:chOff x="0" y="0"/>
          <a:chExt cx="0" cy="0"/>
        </a:xfrm>
      </p:grpSpPr>
      <p:sp>
        <p:nvSpPr>
          <p:cNvPr id="30" name="Picture Placeholder 7">
            <a:extLst>
              <a:ext uri="{FF2B5EF4-FFF2-40B4-BE49-F238E27FC236}">
                <a16:creationId xmlns:a16="http://schemas.microsoft.com/office/drawing/2014/main" id="{D42882D0-40CA-4AF7-808C-ADABDAC25B05}"/>
              </a:ext>
            </a:extLst>
          </p:cNvPr>
          <p:cNvSpPr>
            <a:spLocks noGrp="1"/>
          </p:cNvSpPr>
          <p:nvPr>
            <p:ph type="pic" sz="quarter" idx="21"/>
          </p:nvPr>
        </p:nvSpPr>
        <p:spPr>
          <a:xfrm>
            <a:off x="658813" y="2727511"/>
            <a:ext cx="3018470" cy="1800000"/>
          </a:xfrm>
          <a:ln w="76200">
            <a:solidFill>
              <a:schemeClr val="bg1"/>
            </a:solidFill>
          </a:ln>
        </p:spPr>
        <p:txBody>
          <a:bodyPr/>
          <a:lstStyle/>
          <a:p>
            <a:r>
              <a:rPr lang="en-US"/>
              <a:t>Click icon to add picture</a:t>
            </a:r>
            <a:endParaRPr lang="nl-NL"/>
          </a:p>
        </p:txBody>
      </p:sp>
      <p:sp>
        <p:nvSpPr>
          <p:cNvPr id="22" name="Picture Placeholder 7">
            <a:extLst>
              <a:ext uri="{FF2B5EF4-FFF2-40B4-BE49-F238E27FC236}">
                <a16:creationId xmlns:a16="http://schemas.microsoft.com/office/drawing/2014/main" id="{813F970A-53C2-4B39-88E1-C1C91A26FDFF}"/>
              </a:ext>
            </a:extLst>
          </p:cNvPr>
          <p:cNvSpPr>
            <a:spLocks noGrp="1"/>
          </p:cNvSpPr>
          <p:nvPr>
            <p:ph type="pic" sz="quarter" idx="30"/>
          </p:nvPr>
        </p:nvSpPr>
        <p:spPr>
          <a:xfrm>
            <a:off x="3677283" y="2727511"/>
            <a:ext cx="7855904" cy="1800000"/>
          </a:xfrm>
          <a:ln w="76200">
            <a:solidFill>
              <a:schemeClr val="bg1"/>
            </a:solidFill>
          </a:ln>
        </p:spPr>
        <p:txBody>
          <a:bodyPr/>
          <a:lstStyle/>
          <a:p>
            <a:r>
              <a:rPr lang="en-US"/>
              <a:t>Click icon to add picture</a:t>
            </a:r>
            <a:endParaRPr lang="nl-NL"/>
          </a:p>
        </p:txBody>
      </p:sp>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7560000" cy="1800000"/>
          </a:xfrm>
          <a:ln w="76200">
            <a:solidFill>
              <a:schemeClr val="bg1"/>
            </a:solidFill>
          </a:ln>
        </p:spPr>
        <p:txBody>
          <a:bodyPr/>
          <a:lstStyle/>
          <a:p>
            <a:r>
              <a:rPr lang="en-US"/>
              <a:t>Click icon to add picture</a:t>
            </a:r>
            <a:endParaRPr lang="nl-NL"/>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666747" y="4527511"/>
            <a:ext cx="7552066" cy="1800000"/>
          </a:xfrm>
          <a:ln w="76200">
            <a:solidFill>
              <a:schemeClr val="bg1"/>
            </a:solidFill>
          </a:ln>
        </p:spPr>
        <p:txBody>
          <a:bodyPr/>
          <a:lstStyle/>
          <a:p>
            <a:r>
              <a:rPr lang="en-US"/>
              <a:t>Click icon to add picture</a:t>
            </a:r>
            <a:endParaRPr lang="nl-NL"/>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1800000"/>
          </a:xfrm>
          <a:ln w="76200">
            <a:solidFill>
              <a:schemeClr val="bg1"/>
            </a:solidFill>
          </a:ln>
        </p:spPr>
        <p:txBody>
          <a:bodyPr/>
          <a:lstStyle/>
          <a:p>
            <a:r>
              <a:rPr lang="en-US"/>
              <a:t>Click icon to add picture</a:t>
            </a:r>
            <a:endParaRPr lang="nl-NL"/>
          </a:p>
        </p:txBody>
      </p:sp>
      <p:sp>
        <p:nvSpPr>
          <p:cNvPr id="23" name="Picture Placeholder 7">
            <a:extLst>
              <a:ext uri="{FF2B5EF4-FFF2-40B4-BE49-F238E27FC236}">
                <a16:creationId xmlns:a16="http://schemas.microsoft.com/office/drawing/2014/main" id="{CB6F5F83-4E6F-4205-85E2-F8728293615F}"/>
              </a:ext>
            </a:extLst>
          </p:cNvPr>
          <p:cNvSpPr>
            <a:spLocks noGrp="1"/>
          </p:cNvSpPr>
          <p:nvPr>
            <p:ph type="pic" sz="quarter" idx="31"/>
          </p:nvPr>
        </p:nvSpPr>
        <p:spPr>
          <a:xfrm>
            <a:off x="8218813" y="4527511"/>
            <a:ext cx="3314374" cy="1800000"/>
          </a:xfrm>
          <a:ln w="76200">
            <a:solidFill>
              <a:schemeClr val="bg1"/>
            </a:solidFill>
          </a:ln>
        </p:spPr>
        <p:txBody>
          <a:bodyPr/>
          <a:lstStyle/>
          <a:p>
            <a:r>
              <a:rPr lang="en-US"/>
              <a:t>Click icon to add picture</a:t>
            </a:r>
            <a:endParaRPr lang="nl-NL"/>
          </a:p>
        </p:txBody>
      </p:sp>
      <p:sp>
        <p:nvSpPr>
          <p:cNvPr id="12" name="Slide Number Placeholder 4">
            <a:extLst>
              <a:ext uri="{FF2B5EF4-FFF2-40B4-BE49-F238E27FC236}">
                <a16:creationId xmlns:a16="http://schemas.microsoft.com/office/drawing/2014/main" id="{4E4A7F5E-15CF-49D3-AF97-AE6ED79D7EDF}"/>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3" name="Footer Placeholder 12">
            <a:extLst>
              <a:ext uri="{FF2B5EF4-FFF2-40B4-BE49-F238E27FC236}">
                <a16:creationId xmlns:a16="http://schemas.microsoft.com/office/drawing/2014/main" id="{317AD48A-6B93-4126-976F-1269CD47C1BE}"/>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4" name="Text Placeholder 5">
            <a:extLst>
              <a:ext uri="{FF2B5EF4-FFF2-40B4-BE49-F238E27FC236}">
                <a16:creationId xmlns:a16="http://schemas.microsoft.com/office/drawing/2014/main" id="{8485C950-6FB5-49F5-8931-318EB34D16E2}"/>
              </a:ext>
            </a:extLst>
          </p:cNvPr>
          <p:cNvSpPr>
            <a:spLocks noGrp="1"/>
          </p:cNvSpPr>
          <p:nvPr>
            <p:ph type="body" sz="quarter" idx="32"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7866457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am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30" name="Content Placeholder 6">
            <a:extLst>
              <a:ext uri="{FF2B5EF4-FFF2-40B4-BE49-F238E27FC236}">
                <a16:creationId xmlns:a16="http://schemas.microsoft.com/office/drawing/2014/main" id="{9CFFBAB6-4915-4814-ADA4-6637214B18F1}"/>
              </a:ext>
            </a:extLst>
          </p:cNvPr>
          <p:cNvSpPr>
            <a:spLocks noGrp="1"/>
          </p:cNvSpPr>
          <p:nvPr>
            <p:ph sz="quarter" idx="13" hasCustomPrompt="1"/>
          </p:nvPr>
        </p:nvSpPr>
        <p:spPr>
          <a:xfrm>
            <a:off x="666748"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39" name="Content Placeholder 6">
            <a:extLst>
              <a:ext uri="{FF2B5EF4-FFF2-40B4-BE49-F238E27FC236}">
                <a16:creationId xmlns:a16="http://schemas.microsoft.com/office/drawing/2014/main" id="{9D7EFA2D-8876-4B1D-A6BE-C6ECF448E95D}"/>
              </a:ext>
            </a:extLst>
          </p:cNvPr>
          <p:cNvSpPr>
            <a:spLocks noGrp="1"/>
          </p:cNvSpPr>
          <p:nvPr>
            <p:ph sz="quarter" idx="15" hasCustomPrompt="1"/>
          </p:nvPr>
        </p:nvSpPr>
        <p:spPr>
          <a:xfrm>
            <a:off x="4344407"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40" name="Content Placeholder 6">
            <a:extLst>
              <a:ext uri="{FF2B5EF4-FFF2-40B4-BE49-F238E27FC236}">
                <a16:creationId xmlns:a16="http://schemas.microsoft.com/office/drawing/2014/main" id="{B8E1E405-41F5-43DD-A0EA-4991AE00D053}"/>
              </a:ext>
            </a:extLst>
          </p:cNvPr>
          <p:cNvSpPr>
            <a:spLocks noGrp="1"/>
          </p:cNvSpPr>
          <p:nvPr>
            <p:ph sz="quarter" idx="16" hasCustomPrompt="1"/>
          </p:nvPr>
        </p:nvSpPr>
        <p:spPr>
          <a:xfrm>
            <a:off x="8022066"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44" name="Picture Placeholder 7">
            <a:extLst>
              <a:ext uri="{FF2B5EF4-FFF2-40B4-BE49-F238E27FC236}">
                <a16:creationId xmlns:a16="http://schemas.microsoft.com/office/drawing/2014/main" id="{74449229-D861-4346-B01E-0CAD3A102B13}"/>
              </a:ext>
            </a:extLst>
          </p:cNvPr>
          <p:cNvSpPr>
            <a:spLocks noGrp="1"/>
          </p:cNvSpPr>
          <p:nvPr>
            <p:ph type="pic" sz="quarter" idx="21"/>
          </p:nvPr>
        </p:nvSpPr>
        <p:spPr>
          <a:xfrm>
            <a:off x="1419369" y="1751832"/>
            <a:ext cx="1978923" cy="1978923"/>
          </a:xfrm>
          <a:prstGeom prst="ellipse">
            <a:avLst/>
          </a:prstGeom>
          <a:ln w="76200">
            <a:noFill/>
          </a:ln>
        </p:spPr>
        <p:txBody>
          <a:bodyPr/>
          <a:lstStyle/>
          <a:p>
            <a:r>
              <a:rPr lang="en-US"/>
              <a:t>Click icon to add picture</a:t>
            </a:r>
            <a:endParaRPr lang="nl-NL"/>
          </a:p>
        </p:txBody>
      </p:sp>
      <p:sp>
        <p:nvSpPr>
          <p:cNvPr id="45" name="Picture Placeholder 7">
            <a:extLst>
              <a:ext uri="{FF2B5EF4-FFF2-40B4-BE49-F238E27FC236}">
                <a16:creationId xmlns:a16="http://schemas.microsoft.com/office/drawing/2014/main" id="{57C564DC-E097-46B6-8A86-3093C1C271FE}"/>
              </a:ext>
            </a:extLst>
          </p:cNvPr>
          <p:cNvSpPr>
            <a:spLocks noGrp="1"/>
          </p:cNvSpPr>
          <p:nvPr>
            <p:ph type="pic" sz="quarter" idx="22"/>
          </p:nvPr>
        </p:nvSpPr>
        <p:spPr>
          <a:xfrm>
            <a:off x="5102472" y="1751832"/>
            <a:ext cx="1978923" cy="1978923"/>
          </a:xfrm>
          <a:prstGeom prst="ellipse">
            <a:avLst/>
          </a:prstGeom>
          <a:ln w="76200">
            <a:noFill/>
          </a:ln>
        </p:spPr>
        <p:txBody>
          <a:bodyPr/>
          <a:lstStyle/>
          <a:p>
            <a:r>
              <a:rPr lang="en-US"/>
              <a:t>Click icon to add picture</a:t>
            </a:r>
            <a:endParaRPr lang="nl-NL"/>
          </a:p>
        </p:txBody>
      </p:sp>
      <p:sp>
        <p:nvSpPr>
          <p:cNvPr id="46" name="Picture Placeholder 7">
            <a:extLst>
              <a:ext uri="{FF2B5EF4-FFF2-40B4-BE49-F238E27FC236}">
                <a16:creationId xmlns:a16="http://schemas.microsoft.com/office/drawing/2014/main" id="{8D5DDCC3-CB9F-466D-8615-8FA2D1640E15}"/>
              </a:ext>
            </a:extLst>
          </p:cNvPr>
          <p:cNvSpPr>
            <a:spLocks noGrp="1"/>
          </p:cNvSpPr>
          <p:nvPr>
            <p:ph type="pic" sz="quarter" idx="23"/>
          </p:nvPr>
        </p:nvSpPr>
        <p:spPr>
          <a:xfrm>
            <a:off x="8780131" y="1751832"/>
            <a:ext cx="1978923" cy="1978923"/>
          </a:xfrm>
          <a:prstGeom prst="ellipse">
            <a:avLst/>
          </a:prstGeom>
          <a:ln w="76200">
            <a:noFill/>
          </a:ln>
        </p:spPr>
        <p:txBody>
          <a:bodyPr/>
          <a:lstStyle/>
          <a:p>
            <a:r>
              <a:rPr lang="en-US"/>
              <a:t>Click icon to add picture</a:t>
            </a:r>
            <a:endParaRPr lang="nl-NL"/>
          </a:p>
        </p:txBody>
      </p:sp>
      <p:sp>
        <p:nvSpPr>
          <p:cNvPr id="11" name="Slide Number Placeholder 4">
            <a:extLst>
              <a:ext uri="{FF2B5EF4-FFF2-40B4-BE49-F238E27FC236}">
                <a16:creationId xmlns:a16="http://schemas.microsoft.com/office/drawing/2014/main" id="{64E098AA-E936-4547-AC99-3933516BD00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7832806E-725D-4F8C-B747-101164C3AE4B}"/>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A99B36C4-5C31-4DE0-8E89-0AFC3911D23E}"/>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593940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1"/>
            </p:custDataLst>
            <p:extLst>
              <p:ext uri="{D42A27DB-BD31-4B8C-83A1-F6EECF244321}">
                <p14:modId xmlns:p14="http://schemas.microsoft.com/office/powerpoint/2010/main" val="1127803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3" name="Object 2" hidden="1">
                        <a:extLst>
                          <a:ext uri="{FF2B5EF4-FFF2-40B4-BE49-F238E27FC236}">
                            <a16:creationId xmlns:a16="http://schemas.microsoft.com/office/drawing/2014/main" id="{31C3D0CB-FC1C-4BA1-981C-5FA6C8C8D1D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
        <p:nvSpPr>
          <p:cNvPr id="15" name="Rectangle 14">
            <a:extLst>
              <a:ext uri="{FF2B5EF4-FFF2-40B4-BE49-F238E27FC236}">
                <a16:creationId xmlns:a16="http://schemas.microsoft.com/office/drawing/2014/main" id="{A8C1EA3F-3B11-4264-B3B0-64F7E202E754}"/>
              </a:ext>
            </a:extLst>
          </p:cNvPr>
          <p:cNvSpPr/>
          <p:nvPr userDrawn="1"/>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16" name="Rectangle 15">
            <a:extLst>
              <a:ext uri="{FF2B5EF4-FFF2-40B4-BE49-F238E27FC236}">
                <a16:creationId xmlns:a16="http://schemas.microsoft.com/office/drawing/2014/main" id="{426E3AB7-E341-4134-8414-2E153D5E9662}"/>
              </a:ext>
            </a:extLst>
          </p:cNvPr>
          <p:cNvSpPr/>
          <p:nvPr userDrawn="1"/>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40053110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eam (4-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4" name="Content Placeholder 6">
            <a:extLst>
              <a:ext uri="{FF2B5EF4-FFF2-40B4-BE49-F238E27FC236}">
                <a16:creationId xmlns:a16="http://schemas.microsoft.com/office/drawing/2014/main" id="{E5C7C6A3-E286-45D0-9468-6C0A87A877F1}"/>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5" name="Picture Placeholder 7">
            <a:extLst>
              <a:ext uri="{FF2B5EF4-FFF2-40B4-BE49-F238E27FC236}">
                <a16:creationId xmlns:a16="http://schemas.microsoft.com/office/drawing/2014/main" id="{6DC1A8B0-7995-4B06-BB1B-74A40785B7BC}"/>
              </a:ext>
            </a:extLst>
          </p:cNvPr>
          <p:cNvSpPr>
            <a:spLocks noGrp="1"/>
          </p:cNvSpPr>
          <p:nvPr>
            <p:ph type="pic" sz="quarter" idx="21"/>
          </p:nvPr>
        </p:nvSpPr>
        <p:spPr>
          <a:xfrm>
            <a:off x="4271751" y="1669945"/>
            <a:ext cx="791570" cy="791570"/>
          </a:xfrm>
          <a:prstGeom prst="ellipse">
            <a:avLst/>
          </a:prstGeom>
          <a:ln w="76200">
            <a:no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74C971A1-9DEF-461D-80F8-5BC6DB178FAE}"/>
              </a:ext>
            </a:extLst>
          </p:cNvPr>
          <p:cNvSpPr>
            <a:spLocks noGrp="1"/>
          </p:cNvSpPr>
          <p:nvPr>
            <p:ph type="pic" sz="quarter" idx="22"/>
          </p:nvPr>
        </p:nvSpPr>
        <p:spPr>
          <a:xfrm>
            <a:off x="4271751" y="2612782"/>
            <a:ext cx="791570" cy="791570"/>
          </a:xfrm>
          <a:prstGeom prst="ellipse">
            <a:avLst/>
          </a:prstGeom>
          <a:ln w="76200">
            <a:noFill/>
          </a:ln>
        </p:spPr>
        <p:txBody>
          <a:bodyPr/>
          <a:lstStyle/>
          <a:p>
            <a:r>
              <a:rPr lang="en-US"/>
              <a:t>Click icon to add picture</a:t>
            </a:r>
            <a:endParaRPr lang="nl-NL"/>
          </a:p>
        </p:txBody>
      </p:sp>
      <p:sp>
        <p:nvSpPr>
          <p:cNvPr id="17" name="Picture Placeholder 7">
            <a:extLst>
              <a:ext uri="{FF2B5EF4-FFF2-40B4-BE49-F238E27FC236}">
                <a16:creationId xmlns:a16="http://schemas.microsoft.com/office/drawing/2014/main" id="{838F0B6D-CC8D-46E2-97E2-233DFC1A829A}"/>
              </a:ext>
            </a:extLst>
          </p:cNvPr>
          <p:cNvSpPr>
            <a:spLocks noGrp="1"/>
          </p:cNvSpPr>
          <p:nvPr>
            <p:ph type="pic" sz="quarter" idx="23"/>
          </p:nvPr>
        </p:nvSpPr>
        <p:spPr>
          <a:xfrm>
            <a:off x="4271751" y="3555619"/>
            <a:ext cx="791570" cy="791570"/>
          </a:xfrm>
          <a:prstGeom prst="ellipse">
            <a:avLst/>
          </a:prstGeom>
          <a:ln w="76200">
            <a:noFill/>
          </a:ln>
        </p:spPr>
        <p:txBody>
          <a:bodyPr/>
          <a:lstStyle/>
          <a:p>
            <a:r>
              <a:rPr lang="en-US"/>
              <a:t>Click icon to add picture</a:t>
            </a:r>
            <a:endParaRPr lang="nl-NL"/>
          </a:p>
        </p:txBody>
      </p:sp>
      <p:sp>
        <p:nvSpPr>
          <p:cNvPr id="18" name="Picture Placeholder 7">
            <a:extLst>
              <a:ext uri="{FF2B5EF4-FFF2-40B4-BE49-F238E27FC236}">
                <a16:creationId xmlns:a16="http://schemas.microsoft.com/office/drawing/2014/main" id="{D7A5C90A-B47A-41E2-93FE-46F3A1634C2C}"/>
              </a:ext>
            </a:extLst>
          </p:cNvPr>
          <p:cNvSpPr>
            <a:spLocks noGrp="1"/>
          </p:cNvSpPr>
          <p:nvPr>
            <p:ph type="pic" sz="quarter" idx="24"/>
          </p:nvPr>
        </p:nvSpPr>
        <p:spPr>
          <a:xfrm>
            <a:off x="4271751" y="4498456"/>
            <a:ext cx="791570" cy="791570"/>
          </a:xfrm>
          <a:prstGeom prst="ellipse">
            <a:avLst/>
          </a:prstGeom>
          <a:ln w="76200">
            <a:noFill/>
          </a:ln>
        </p:spPr>
        <p:txBody>
          <a:bodyPr/>
          <a:lstStyle/>
          <a:p>
            <a:r>
              <a:rPr lang="en-US"/>
              <a:t>Click icon to add picture</a:t>
            </a:r>
            <a:endParaRPr lang="nl-NL"/>
          </a:p>
        </p:txBody>
      </p:sp>
      <p:sp>
        <p:nvSpPr>
          <p:cNvPr id="19" name="Picture Placeholder 7">
            <a:extLst>
              <a:ext uri="{FF2B5EF4-FFF2-40B4-BE49-F238E27FC236}">
                <a16:creationId xmlns:a16="http://schemas.microsoft.com/office/drawing/2014/main" id="{6B442A08-8E3F-4440-B2B0-1DB59DDD4E19}"/>
              </a:ext>
            </a:extLst>
          </p:cNvPr>
          <p:cNvSpPr>
            <a:spLocks noGrp="1"/>
          </p:cNvSpPr>
          <p:nvPr>
            <p:ph type="pic" sz="quarter" idx="25"/>
          </p:nvPr>
        </p:nvSpPr>
        <p:spPr>
          <a:xfrm>
            <a:off x="4271751" y="5441291"/>
            <a:ext cx="791570" cy="791570"/>
          </a:xfrm>
          <a:prstGeom prst="ellipse">
            <a:avLst/>
          </a:prstGeom>
          <a:ln w="76200">
            <a:noFill/>
          </a:ln>
        </p:spPr>
        <p:txBody>
          <a:bodyPr/>
          <a:lstStyle/>
          <a:p>
            <a:r>
              <a:rPr lang="en-US"/>
              <a:t>Click icon to add picture</a:t>
            </a:r>
            <a:endParaRPr lang="nl-NL" dirty="0"/>
          </a:p>
        </p:txBody>
      </p:sp>
      <p:sp>
        <p:nvSpPr>
          <p:cNvPr id="24" name="Picture Placeholder 7">
            <a:extLst>
              <a:ext uri="{FF2B5EF4-FFF2-40B4-BE49-F238E27FC236}">
                <a16:creationId xmlns:a16="http://schemas.microsoft.com/office/drawing/2014/main" id="{A31106B4-AEB1-4B0F-8A9D-EB164876CC17}"/>
              </a:ext>
            </a:extLst>
          </p:cNvPr>
          <p:cNvSpPr>
            <a:spLocks noGrp="1"/>
          </p:cNvSpPr>
          <p:nvPr>
            <p:ph type="pic" sz="quarter" idx="26"/>
          </p:nvPr>
        </p:nvSpPr>
        <p:spPr>
          <a:xfrm>
            <a:off x="7943444" y="1669945"/>
            <a:ext cx="791570" cy="791570"/>
          </a:xfrm>
          <a:prstGeom prst="ellipse">
            <a:avLst/>
          </a:prstGeom>
          <a:ln w="76200">
            <a:noFill/>
          </a:ln>
        </p:spPr>
        <p:txBody>
          <a:bodyPr/>
          <a:lstStyle/>
          <a:p>
            <a:r>
              <a:rPr lang="en-US"/>
              <a:t>Click icon to add picture</a:t>
            </a:r>
            <a:endParaRPr lang="nl-NL"/>
          </a:p>
        </p:txBody>
      </p:sp>
      <p:sp>
        <p:nvSpPr>
          <p:cNvPr id="25" name="Picture Placeholder 7">
            <a:extLst>
              <a:ext uri="{FF2B5EF4-FFF2-40B4-BE49-F238E27FC236}">
                <a16:creationId xmlns:a16="http://schemas.microsoft.com/office/drawing/2014/main" id="{5DFE89EC-B38A-400B-A11F-1EC92D1FF72B}"/>
              </a:ext>
            </a:extLst>
          </p:cNvPr>
          <p:cNvSpPr>
            <a:spLocks noGrp="1"/>
          </p:cNvSpPr>
          <p:nvPr>
            <p:ph type="pic" sz="quarter" idx="27"/>
          </p:nvPr>
        </p:nvSpPr>
        <p:spPr>
          <a:xfrm>
            <a:off x="7943444" y="2612782"/>
            <a:ext cx="791570" cy="791570"/>
          </a:xfrm>
          <a:prstGeom prst="ellipse">
            <a:avLst/>
          </a:prstGeom>
          <a:ln w="76200">
            <a:noFill/>
          </a:ln>
        </p:spPr>
        <p:txBody>
          <a:bodyPr/>
          <a:lstStyle/>
          <a:p>
            <a:r>
              <a:rPr lang="en-US"/>
              <a:t>Click icon to add picture</a:t>
            </a:r>
            <a:endParaRPr lang="nl-NL"/>
          </a:p>
        </p:txBody>
      </p:sp>
      <p:sp>
        <p:nvSpPr>
          <p:cNvPr id="26" name="Picture Placeholder 7">
            <a:extLst>
              <a:ext uri="{FF2B5EF4-FFF2-40B4-BE49-F238E27FC236}">
                <a16:creationId xmlns:a16="http://schemas.microsoft.com/office/drawing/2014/main" id="{88E0C73B-2DEB-4DB5-A46E-DD298CC1AF41}"/>
              </a:ext>
            </a:extLst>
          </p:cNvPr>
          <p:cNvSpPr>
            <a:spLocks noGrp="1"/>
          </p:cNvSpPr>
          <p:nvPr>
            <p:ph type="pic" sz="quarter" idx="28"/>
          </p:nvPr>
        </p:nvSpPr>
        <p:spPr>
          <a:xfrm>
            <a:off x="7943444" y="3555619"/>
            <a:ext cx="791570" cy="791570"/>
          </a:xfrm>
          <a:prstGeom prst="ellipse">
            <a:avLst/>
          </a:prstGeom>
          <a:ln w="76200">
            <a:noFill/>
          </a:ln>
        </p:spPr>
        <p:txBody>
          <a:bodyPr/>
          <a:lstStyle/>
          <a:p>
            <a:r>
              <a:rPr lang="en-US"/>
              <a:t>Click icon to add picture</a:t>
            </a:r>
            <a:endParaRPr lang="nl-NL"/>
          </a:p>
        </p:txBody>
      </p:sp>
      <p:sp>
        <p:nvSpPr>
          <p:cNvPr id="27" name="Picture Placeholder 7">
            <a:extLst>
              <a:ext uri="{FF2B5EF4-FFF2-40B4-BE49-F238E27FC236}">
                <a16:creationId xmlns:a16="http://schemas.microsoft.com/office/drawing/2014/main" id="{0DE5737E-1A7D-468E-9BA3-D9D0F8DF9CC1}"/>
              </a:ext>
            </a:extLst>
          </p:cNvPr>
          <p:cNvSpPr>
            <a:spLocks noGrp="1"/>
          </p:cNvSpPr>
          <p:nvPr>
            <p:ph type="pic" sz="quarter" idx="29"/>
          </p:nvPr>
        </p:nvSpPr>
        <p:spPr>
          <a:xfrm>
            <a:off x="7943444" y="4498456"/>
            <a:ext cx="791570" cy="791570"/>
          </a:xfrm>
          <a:prstGeom prst="ellipse">
            <a:avLst/>
          </a:prstGeom>
          <a:ln w="76200">
            <a:noFill/>
          </a:ln>
        </p:spPr>
        <p:txBody>
          <a:bodyPr/>
          <a:lstStyle/>
          <a:p>
            <a:r>
              <a:rPr lang="en-US"/>
              <a:t>Click icon to add picture</a:t>
            </a:r>
            <a:endParaRPr lang="nl-NL"/>
          </a:p>
        </p:txBody>
      </p:sp>
      <p:sp>
        <p:nvSpPr>
          <p:cNvPr id="28" name="Picture Placeholder 7">
            <a:extLst>
              <a:ext uri="{FF2B5EF4-FFF2-40B4-BE49-F238E27FC236}">
                <a16:creationId xmlns:a16="http://schemas.microsoft.com/office/drawing/2014/main" id="{19586B30-8B77-41D3-8AB6-026CAEA3F9DA}"/>
              </a:ext>
            </a:extLst>
          </p:cNvPr>
          <p:cNvSpPr>
            <a:spLocks noGrp="1"/>
          </p:cNvSpPr>
          <p:nvPr>
            <p:ph type="pic" sz="quarter" idx="30"/>
          </p:nvPr>
        </p:nvSpPr>
        <p:spPr>
          <a:xfrm>
            <a:off x="7943444" y="5441291"/>
            <a:ext cx="791570" cy="791570"/>
          </a:xfrm>
          <a:prstGeom prst="ellipse">
            <a:avLst/>
          </a:prstGeom>
          <a:ln w="76200">
            <a:noFill/>
          </a:ln>
        </p:spPr>
        <p:txBody>
          <a:bodyPr/>
          <a:lstStyle/>
          <a:p>
            <a:r>
              <a:rPr lang="en-US"/>
              <a:t>Click icon to add picture</a:t>
            </a:r>
            <a:endParaRPr lang="nl-NL" dirty="0"/>
          </a:p>
        </p:txBody>
      </p:sp>
      <p:sp>
        <p:nvSpPr>
          <p:cNvPr id="8" name="Text Placeholder 7">
            <a:extLst>
              <a:ext uri="{FF2B5EF4-FFF2-40B4-BE49-F238E27FC236}">
                <a16:creationId xmlns:a16="http://schemas.microsoft.com/office/drawing/2014/main" id="{3693F993-685E-4381-94CF-AD9F7AF00631}"/>
              </a:ext>
            </a:extLst>
          </p:cNvPr>
          <p:cNvSpPr>
            <a:spLocks noGrp="1"/>
          </p:cNvSpPr>
          <p:nvPr>
            <p:ph type="body" sz="quarter" idx="31"/>
          </p:nvPr>
        </p:nvSpPr>
        <p:spPr>
          <a:xfrm>
            <a:off x="5172431" y="167005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29" name="Text Placeholder 7">
            <a:extLst>
              <a:ext uri="{FF2B5EF4-FFF2-40B4-BE49-F238E27FC236}">
                <a16:creationId xmlns:a16="http://schemas.microsoft.com/office/drawing/2014/main" id="{7264E38B-AED7-4AF9-A355-29E61FA43B48}"/>
              </a:ext>
            </a:extLst>
          </p:cNvPr>
          <p:cNvSpPr>
            <a:spLocks noGrp="1"/>
          </p:cNvSpPr>
          <p:nvPr>
            <p:ph type="body" sz="quarter" idx="32"/>
          </p:nvPr>
        </p:nvSpPr>
        <p:spPr>
          <a:xfrm>
            <a:off x="5172431" y="2612782"/>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1" name="Text Placeholder 7">
            <a:extLst>
              <a:ext uri="{FF2B5EF4-FFF2-40B4-BE49-F238E27FC236}">
                <a16:creationId xmlns:a16="http://schemas.microsoft.com/office/drawing/2014/main" id="{77CF7E42-8901-40CF-8565-2D6A7D83B3DA}"/>
              </a:ext>
            </a:extLst>
          </p:cNvPr>
          <p:cNvSpPr>
            <a:spLocks noGrp="1"/>
          </p:cNvSpPr>
          <p:nvPr>
            <p:ph type="body" sz="quarter" idx="33"/>
          </p:nvPr>
        </p:nvSpPr>
        <p:spPr>
          <a:xfrm>
            <a:off x="5172431" y="3554761"/>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2" name="Text Placeholder 7">
            <a:extLst>
              <a:ext uri="{FF2B5EF4-FFF2-40B4-BE49-F238E27FC236}">
                <a16:creationId xmlns:a16="http://schemas.microsoft.com/office/drawing/2014/main" id="{86609CCB-188D-49D2-A7F6-7661CA01799D}"/>
              </a:ext>
            </a:extLst>
          </p:cNvPr>
          <p:cNvSpPr>
            <a:spLocks noGrp="1"/>
          </p:cNvSpPr>
          <p:nvPr>
            <p:ph type="body" sz="quarter" idx="34"/>
          </p:nvPr>
        </p:nvSpPr>
        <p:spPr>
          <a:xfrm>
            <a:off x="5172431" y="449674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3" name="Text Placeholder 7">
            <a:extLst>
              <a:ext uri="{FF2B5EF4-FFF2-40B4-BE49-F238E27FC236}">
                <a16:creationId xmlns:a16="http://schemas.microsoft.com/office/drawing/2014/main" id="{648A5168-AB56-477E-AEC4-815B835BFA17}"/>
              </a:ext>
            </a:extLst>
          </p:cNvPr>
          <p:cNvSpPr>
            <a:spLocks noGrp="1"/>
          </p:cNvSpPr>
          <p:nvPr>
            <p:ph type="body" sz="quarter" idx="35"/>
          </p:nvPr>
        </p:nvSpPr>
        <p:spPr>
          <a:xfrm>
            <a:off x="5172431" y="5438719"/>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4" name="Text Placeholder 7">
            <a:extLst>
              <a:ext uri="{FF2B5EF4-FFF2-40B4-BE49-F238E27FC236}">
                <a16:creationId xmlns:a16="http://schemas.microsoft.com/office/drawing/2014/main" id="{837992FF-B951-4D99-8FF0-50A06EECF626}"/>
              </a:ext>
            </a:extLst>
          </p:cNvPr>
          <p:cNvSpPr>
            <a:spLocks noGrp="1"/>
          </p:cNvSpPr>
          <p:nvPr>
            <p:ph type="body" sz="quarter" idx="36"/>
          </p:nvPr>
        </p:nvSpPr>
        <p:spPr>
          <a:xfrm>
            <a:off x="8876823" y="167005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5" name="Text Placeholder 7">
            <a:extLst>
              <a:ext uri="{FF2B5EF4-FFF2-40B4-BE49-F238E27FC236}">
                <a16:creationId xmlns:a16="http://schemas.microsoft.com/office/drawing/2014/main" id="{E4CBE377-2836-44EC-BE4D-8509705FFDE6}"/>
              </a:ext>
            </a:extLst>
          </p:cNvPr>
          <p:cNvSpPr>
            <a:spLocks noGrp="1"/>
          </p:cNvSpPr>
          <p:nvPr>
            <p:ph type="body" sz="quarter" idx="37"/>
          </p:nvPr>
        </p:nvSpPr>
        <p:spPr>
          <a:xfrm>
            <a:off x="8876823" y="2612782"/>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6" name="Text Placeholder 7">
            <a:extLst>
              <a:ext uri="{FF2B5EF4-FFF2-40B4-BE49-F238E27FC236}">
                <a16:creationId xmlns:a16="http://schemas.microsoft.com/office/drawing/2014/main" id="{2EE7E637-7784-4DB6-9BE0-8F5782FAD6C4}"/>
              </a:ext>
            </a:extLst>
          </p:cNvPr>
          <p:cNvSpPr>
            <a:spLocks noGrp="1"/>
          </p:cNvSpPr>
          <p:nvPr>
            <p:ph type="body" sz="quarter" idx="38"/>
          </p:nvPr>
        </p:nvSpPr>
        <p:spPr>
          <a:xfrm>
            <a:off x="8876823" y="3554761"/>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7" name="Text Placeholder 7">
            <a:extLst>
              <a:ext uri="{FF2B5EF4-FFF2-40B4-BE49-F238E27FC236}">
                <a16:creationId xmlns:a16="http://schemas.microsoft.com/office/drawing/2014/main" id="{127DA741-03B0-4F78-9669-1F06FB3D6A5D}"/>
              </a:ext>
            </a:extLst>
          </p:cNvPr>
          <p:cNvSpPr>
            <a:spLocks noGrp="1"/>
          </p:cNvSpPr>
          <p:nvPr>
            <p:ph type="body" sz="quarter" idx="39"/>
          </p:nvPr>
        </p:nvSpPr>
        <p:spPr>
          <a:xfrm>
            <a:off x="8876823" y="449674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8" name="Text Placeholder 7">
            <a:extLst>
              <a:ext uri="{FF2B5EF4-FFF2-40B4-BE49-F238E27FC236}">
                <a16:creationId xmlns:a16="http://schemas.microsoft.com/office/drawing/2014/main" id="{9820121C-766C-4956-89C5-C71831BE9E49}"/>
              </a:ext>
            </a:extLst>
          </p:cNvPr>
          <p:cNvSpPr>
            <a:spLocks noGrp="1"/>
          </p:cNvSpPr>
          <p:nvPr>
            <p:ph type="body" sz="quarter" idx="40"/>
          </p:nvPr>
        </p:nvSpPr>
        <p:spPr>
          <a:xfrm>
            <a:off x="8876823" y="5438719"/>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0" name="Slide Number Placeholder 4">
            <a:extLst>
              <a:ext uri="{FF2B5EF4-FFF2-40B4-BE49-F238E27FC236}">
                <a16:creationId xmlns:a16="http://schemas.microsoft.com/office/drawing/2014/main" id="{4FE9707C-F6E9-48EF-9AB5-033B9DC1A95A}"/>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39" name="Footer Placeholder 12">
            <a:extLst>
              <a:ext uri="{FF2B5EF4-FFF2-40B4-BE49-F238E27FC236}">
                <a16:creationId xmlns:a16="http://schemas.microsoft.com/office/drawing/2014/main" id="{787F77F9-95A9-44B5-8B2D-F74D065109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40" name="Text Placeholder 5">
            <a:extLst>
              <a:ext uri="{FF2B5EF4-FFF2-40B4-BE49-F238E27FC236}">
                <a16:creationId xmlns:a16="http://schemas.microsoft.com/office/drawing/2014/main" id="{6FB2FFBB-0512-4399-9538-0B3A62E3890E}"/>
              </a:ext>
            </a:extLst>
          </p:cNvPr>
          <p:cNvSpPr>
            <a:spLocks noGrp="1"/>
          </p:cNvSpPr>
          <p:nvPr>
            <p:ph type="body" sz="quarter" idx="4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514490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A70163D-C7BB-4B4D-93E1-27EE81630D75}"/>
              </a:ext>
            </a:extLst>
          </p:cNvPr>
          <p:cNvGraphicFramePr>
            <a:graphicFrameLocks noChangeAspect="1"/>
          </p:cNvGraphicFramePr>
          <p:nvPr userDrawn="1">
            <p:custDataLst>
              <p:tags r:id="rId1"/>
            </p:custDataLst>
            <p:extLst>
              <p:ext uri="{D42A27DB-BD31-4B8C-83A1-F6EECF244321}">
                <p14:modId xmlns:p14="http://schemas.microsoft.com/office/powerpoint/2010/main" val="113412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FE3067-364B-4D3C-BAB7-DAE5D0BCE147}"/>
              </a:ext>
            </a:extLst>
          </p:cNvPr>
          <p:cNvSpPr/>
          <p:nvPr userDrawn="1">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Rectangle 8">
            <a:extLst>
              <a:ext uri="{FF2B5EF4-FFF2-40B4-BE49-F238E27FC236}">
                <a16:creationId xmlns:a16="http://schemas.microsoft.com/office/drawing/2014/main" id="{EFE80C30-A1A1-4007-98F4-A28E4055771D}"/>
              </a:ext>
            </a:extLst>
          </p:cNvPr>
          <p:cNvSpPr/>
          <p:nvPr userDrawn="1"/>
        </p:nvSpPr>
        <p:spPr>
          <a:xfrm>
            <a:off x="658813" y="-16625"/>
            <a:ext cx="11533187" cy="6874625"/>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14" name="Rectangle 13">
            <a:extLst>
              <a:ext uri="{FF2B5EF4-FFF2-40B4-BE49-F238E27FC236}">
                <a16:creationId xmlns:a16="http://schemas.microsoft.com/office/drawing/2014/main" id="{BF673EAD-6DBC-4D14-AAED-B8FCA919D9B1}"/>
              </a:ext>
            </a:extLst>
          </p:cNvPr>
          <p:cNvSpPr/>
          <p:nvPr userDrawn="1"/>
        </p:nvSpPr>
        <p:spPr>
          <a:xfrm>
            <a:off x="0" y="-16624"/>
            <a:ext cx="658813" cy="6325350"/>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83125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x (2)">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Content Placeholder 6">
            <a:extLst>
              <a:ext uri="{FF2B5EF4-FFF2-40B4-BE49-F238E27FC236}">
                <a16:creationId xmlns:a16="http://schemas.microsoft.com/office/drawing/2014/main" id="{636E6E51-98D3-496F-812B-0E8FB217FC9E}"/>
              </a:ext>
            </a:extLst>
          </p:cNvPr>
          <p:cNvSpPr>
            <a:spLocks noGrp="1"/>
          </p:cNvSpPr>
          <p:nvPr>
            <p:ph sz="quarter" idx="19" hasCustomPrompt="1"/>
          </p:nvPr>
        </p:nvSpPr>
        <p:spPr>
          <a:xfrm>
            <a:off x="6200787"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E8341D1-3778-4CFC-8CAD-D702DEA1D625}"/>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79512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ox (2) Chart (R)">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592263"/>
            <a:ext cx="5332398"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itle Placeholder 4">
            <a:extLst>
              <a:ext uri="{FF2B5EF4-FFF2-40B4-BE49-F238E27FC236}">
                <a16:creationId xmlns:a16="http://schemas.microsoft.com/office/drawing/2014/main" id="{3343DBA7-6C8C-49D2-9CA0-B0F8E2CE66B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AF1E704D-B57F-440E-B818-E9BF491961E0}"/>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9" name="Footer Placeholder 12">
            <a:extLst>
              <a:ext uri="{FF2B5EF4-FFF2-40B4-BE49-F238E27FC236}">
                <a16:creationId xmlns:a16="http://schemas.microsoft.com/office/drawing/2014/main" id="{CCB603BC-D2EE-4234-8321-BF7E01F6B7B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0" name="Text Placeholder 5">
            <a:extLst>
              <a:ext uri="{FF2B5EF4-FFF2-40B4-BE49-F238E27FC236}">
                <a16:creationId xmlns:a16="http://schemas.microsoft.com/office/drawing/2014/main" id="{156E6344-BB2B-4216-A47E-BF8B5BE409C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429D40C1-FF59-4DD9-AA85-6101A0ABFA1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4644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ox (2) BigChart (R)">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3933374" y="1592263"/>
            <a:ext cx="7605374"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3933372" y="1947863"/>
            <a:ext cx="7605378"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Title Placeholder 4">
            <a:extLst>
              <a:ext uri="{FF2B5EF4-FFF2-40B4-BE49-F238E27FC236}">
                <a16:creationId xmlns:a16="http://schemas.microsoft.com/office/drawing/2014/main" id="{C72C7A1C-2235-460A-8E14-BEF7413FA5E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8C1C5DF9-A959-4F6A-9732-18703E8188DA}"/>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B371BC90-DB74-4BC8-8809-869351B8C481}"/>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27140FD8-557B-43E1-943F-79C793AFD78B}"/>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A1CC1BA8-3862-4676-8E42-3220753ABC6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18308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ox (2) Chart (L)">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200787" y="1610863"/>
            <a:ext cx="5332401" cy="4697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66749" y="1610863"/>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66747"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Title Placeholder 4">
            <a:extLst>
              <a:ext uri="{FF2B5EF4-FFF2-40B4-BE49-F238E27FC236}">
                <a16:creationId xmlns:a16="http://schemas.microsoft.com/office/drawing/2014/main" id="{24158B8C-B26C-496F-8EB2-5C12DB9DBAF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E2DA2381-F7E3-400B-ABAE-7259E9F1A790}"/>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55E07B63-3950-4D4C-BB7F-B164198386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D5D4E554-08E5-4AEF-9D43-39E5E3F11AC0}"/>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27852186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2"/>
            </p:custDataLst>
            <p:extLst>
              <p:ext uri="{D42A27DB-BD31-4B8C-83A1-F6EECF244321}">
                <p14:modId xmlns:p14="http://schemas.microsoft.com/office/powerpoint/2010/main" val="320202107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44" imgW="470" imgH="469" progId="TCLayout.ActiveDocument.1">
                  <p:embed/>
                </p:oleObj>
              </mc:Choice>
              <mc:Fallback>
                <p:oleObj name="think-cell Slide" r:id="rId44" imgW="470" imgH="469" progId="TCLayout.ActiveDocument.1">
                  <p:embed/>
                  <p:pic>
                    <p:nvPicPr>
                      <p:cNvPr id="4" name="Object 3" hidden="1"/>
                      <p:cNvPicPr/>
                      <p:nvPr/>
                    </p:nvPicPr>
                    <p:blipFill>
                      <a:blip r:embed="rId45"/>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A91BF4B-793B-4CDC-843D-F020AF95890B}"/>
              </a:ext>
            </a:extLst>
          </p:cNvPr>
          <p:cNvSpPr/>
          <p:nvPr userDrawn="1">
            <p:custDataLst>
              <p:tags r:id="rId4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 name="Title Placeholder 4">
            <a:extLst>
              <a:ext uri="{FF2B5EF4-FFF2-40B4-BE49-F238E27FC236}">
                <a16:creationId xmlns:a16="http://schemas.microsoft.com/office/drawing/2014/main" id="{E47AA617-8B1D-41AC-B98B-87D8DF9993E4}"/>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p>
            <a:r>
              <a:rPr lang="en-US" noProof="0" dirty="0"/>
              <a:t>Click to edit Master title style</a:t>
            </a:r>
            <a:endParaRPr lang="nl-NL" noProof="0" dirty="0"/>
          </a:p>
        </p:txBody>
      </p:sp>
      <p:sp>
        <p:nvSpPr>
          <p:cNvPr id="6" name="Text Placeholder 5">
            <a:extLst>
              <a:ext uri="{FF2B5EF4-FFF2-40B4-BE49-F238E27FC236}">
                <a16:creationId xmlns:a16="http://schemas.microsoft.com/office/drawing/2014/main" id="{4B9982FA-94CE-476E-98B9-AED20350F85D}"/>
              </a:ext>
            </a:extLst>
          </p:cNvPr>
          <p:cNvSpPr>
            <a:spLocks noGrp="1"/>
          </p:cNvSpPr>
          <p:nvPr>
            <p:ph type="body" idx="1"/>
          </p:nvPr>
        </p:nvSpPr>
        <p:spPr>
          <a:xfrm>
            <a:off x="666748" y="1910687"/>
            <a:ext cx="10866440" cy="4398038"/>
          </a:xfrm>
          <a:prstGeom prst="rect">
            <a:avLst/>
          </a:prstGeom>
        </p:spPr>
        <p:txBody>
          <a:bodyPr vert="horz" lIns="36000" tIns="36000" rIns="36000" bIns="3600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
        <p:nvSpPr>
          <p:cNvPr id="9" name="Rectangle 8">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6" name="TextBox 25">
            <a:extLst>
              <a:ext uri="{FF2B5EF4-FFF2-40B4-BE49-F238E27FC236}">
                <a16:creationId xmlns:a16="http://schemas.microsoft.com/office/drawing/2014/main" id="{90B4F34B-2003-4AA1-8D3D-ED2C69CC306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nvGrpSpPr>
          <p:cNvPr id="42" name="Group 41">
            <a:extLst>
              <a:ext uri="{FF2B5EF4-FFF2-40B4-BE49-F238E27FC236}">
                <a16:creationId xmlns:a16="http://schemas.microsoft.com/office/drawing/2014/main" id="{359D83E7-324D-4895-9DF5-9EB3C9FADAEC}"/>
              </a:ext>
            </a:extLst>
          </p:cNvPr>
          <p:cNvGrpSpPr/>
          <p:nvPr/>
        </p:nvGrpSpPr>
        <p:grpSpPr>
          <a:xfrm>
            <a:off x="29883" y="6672264"/>
            <a:ext cx="617997" cy="162062"/>
            <a:chOff x="2416158" y="2412074"/>
            <a:chExt cx="6194442" cy="1624406"/>
          </a:xfrm>
        </p:grpSpPr>
        <p:sp>
          <p:nvSpPr>
            <p:cNvPr id="43" name="Rectangle 42">
              <a:extLst>
                <a:ext uri="{FF2B5EF4-FFF2-40B4-BE49-F238E27FC236}">
                  <a16:creationId xmlns:a16="http://schemas.microsoft.com/office/drawing/2014/main" id="{5A6601A9-BD6A-491B-AA9B-4118F84EA631}"/>
                </a:ext>
              </a:extLst>
            </p:cNvPr>
            <p:cNvSpPr/>
            <p:nvPr/>
          </p:nvSpPr>
          <p:spPr>
            <a:xfrm>
              <a:off x="2416158" y="2412074"/>
              <a:ext cx="6194442" cy="1624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44" name="Group 43">
              <a:extLst>
                <a:ext uri="{FF2B5EF4-FFF2-40B4-BE49-F238E27FC236}">
                  <a16:creationId xmlns:a16="http://schemas.microsoft.com/office/drawing/2014/main" id="{B3E626E0-2ABD-45E1-94B5-DD55C0A8234D}"/>
                </a:ext>
              </a:extLst>
            </p:cNvPr>
            <p:cNvGrpSpPr/>
            <p:nvPr/>
          </p:nvGrpSpPr>
          <p:grpSpPr>
            <a:xfrm>
              <a:off x="2786093" y="2619388"/>
              <a:ext cx="5454573" cy="1247878"/>
              <a:chOff x="2836862" y="3068799"/>
              <a:chExt cx="3837128" cy="877845"/>
            </a:xfrm>
            <a:solidFill>
              <a:srgbClr val="545454"/>
            </a:solidFill>
          </p:grpSpPr>
          <p:sp>
            <p:nvSpPr>
              <p:cNvPr id="45" name="TextBox 44">
                <a:extLst>
                  <a:ext uri="{FF2B5EF4-FFF2-40B4-BE49-F238E27FC236}">
                    <a16:creationId xmlns:a16="http://schemas.microsoft.com/office/drawing/2014/main" id="{115862BD-83F2-449E-93A4-A599C13765F1}"/>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6" name="TextBox 45">
                <a:extLst>
                  <a:ext uri="{FF2B5EF4-FFF2-40B4-BE49-F238E27FC236}">
                    <a16:creationId xmlns:a16="http://schemas.microsoft.com/office/drawing/2014/main" id="{CC912687-ADE9-4B11-9EDB-437C2F6FA209}"/>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7" name="TextBox 46">
                <a:extLst>
                  <a:ext uri="{FF2B5EF4-FFF2-40B4-BE49-F238E27FC236}">
                    <a16:creationId xmlns:a16="http://schemas.microsoft.com/office/drawing/2014/main" id="{C867EDE4-D91C-4425-86ED-1DC968737FB2}"/>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8" name="TextBox 47">
                <a:extLst>
                  <a:ext uri="{FF2B5EF4-FFF2-40B4-BE49-F238E27FC236}">
                    <a16:creationId xmlns:a16="http://schemas.microsoft.com/office/drawing/2014/main" id="{A8BD4392-AE99-483A-87C0-0C5E7C68B76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9" name="TextBox 48">
                <a:extLst>
                  <a:ext uri="{FF2B5EF4-FFF2-40B4-BE49-F238E27FC236}">
                    <a16:creationId xmlns:a16="http://schemas.microsoft.com/office/drawing/2014/main" id="{6C361CA2-149C-4646-BC37-8E87F87B0C03}"/>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0" name="TextBox 49">
                <a:extLst>
                  <a:ext uri="{FF2B5EF4-FFF2-40B4-BE49-F238E27FC236}">
                    <a16:creationId xmlns:a16="http://schemas.microsoft.com/office/drawing/2014/main" id="{85E6EED7-DAAB-48CD-A0A2-567C5D30A956}"/>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1" name="TextBox 50">
                <a:extLst>
                  <a:ext uri="{FF2B5EF4-FFF2-40B4-BE49-F238E27FC236}">
                    <a16:creationId xmlns:a16="http://schemas.microsoft.com/office/drawing/2014/main" id="{4FBAE128-65F0-4630-93A6-69C7939A4E59}"/>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2" name="TextBox 51">
                <a:extLst>
                  <a:ext uri="{FF2B5EF4-FFF2-40B4-BE49-F238E27FC236}">
                    <a16:creationId xmlns:a16="http://schemas.microsoft.com/office/drawing/2014/main" id="{C8422C00-4DBC-46B0-B01E-89DED88D1336}"/>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3" name="TextBox 52">
                <a:extLst>
                  <a:ext uri="{FF2B5EF4-FFF2-40B4-BE49-F238E27FC236}">
                    <a16:creationId xmlns:a16="http://schemas.microsoft.com/office/drawing/2014/main" id="{4192A432-A0B3-452A-89A4-D7A9DD9E3419}"/>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4" name="TextBox 53">
                <a:extLst>
                  <a:ext uri="{FF2B5EF4-FFF2-40B4-BE49-F238E27FC236}">
                    <a16:creationId xmlns:a16="http://schemas.microsoft.com/office/drawing/2014/main" id="{8B2D47DC-42C1-4914-A391-0AF199DBBFB2}"/>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5" name="TextBox 54">
                <a:extLst>
                  <a:ext uri="{FF2B5EF4-FFF2-40B4-BE49-F238E27FC236}">
                    <a16:creationId xmlns:a16="http://schemas.microsoft.com/office/drawing/2014/main" id="{87595776-AA1D-4FF3-88C2-60D75E2B43F3}"/>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6" name="TextBox 55">
                <a:extLst>
                  <a:ext uri="{FF2B5EF4-FFF2-40B4-BE49-F238E27FC236}">
                    <a16:creationId xmlns:a16="http://schemas.microsoft.com/office/drawing/2014/main" id="{29527F06-77EE-4E39-B511-8BDF4271AF83}"/>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grpSp>
      <p:sp>
        <p:nvSpPr>
          <p:cNvPr id="32" name="Slide Number Placeholder 4">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8" y="6619875"/>
            <a:ext cx="1023140" cy="163513"/>
          </a:xfrm>
          <a:prstGeom prst="rect">
            <a:avLst/>
          </a:prstGeom>
        </p:spPr>
        <p:txBody>
          <a:bodyPr lIns="0" tIns="0" rIns="72000" bIns="0"/>
          <a:lstStyle>
            <a:lvl1pPr algn="r">
              <a:defRPr sz="1000">
                <a:latin typeface="+mj-lt"/>
              </a:defRPr>
            </a:lvl1pPr>
          </a:lstStyle>
          <a:p>
            <a:fld id="{DACF5B80-9BA5-46BF-AFF0-42D157F37955}" type="slidenum">
              <a:rPr lang="nl-NL" smtClean="0"/>
              <a:t>‹#›</a:t>
            </a:fld>
            <a:endParaRPr lang="nl-NL"/>
          </a:p>
        </p:txBody>
      </p:sp>
      <p:sp>
        <p:nvSpPr>
          <p:cNvPr id="33" name="Footer Placeholder 12">
            <a:extLst>
              <a:ext uri="{FF2B5EF4-FFF2-40B4-BE49-F238E27FC236}">
                <a16:creationId xmlns:a16="http://schemas.microsoft.com/office/drawing/2014/main" id="{593325AB-2E3E-4F09-994C-09FEE1213BD5}"/>
              </a:ext>
            </a:extLst>
          </p:cNvPr>
          <p:cNvSpPr>
            <a:spLocks noGrp="1"/>
          </p:cNvSpPr>
          <p:nvPr>
            <p:ph type="ftr" sz="quarter" idx="3"/>
          </p:nvPr>
        </p:nvSpPr>
        <p:spPr>
          <a:xfrm>
            <a:off x="661194"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Tree>
    <p:extLst>
      <p:ext uri="{BB962C8B-B14F-4D97-AF65-F5344CB8AC3E}">
        <p14:creationId xmlns:p14="http://schemas.microsoft.com/office/powerpoint/2010/main" val="8992709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06" r:id="rId3"/>
    <p:sldLayoutId id="2147483707" r:id="rId4"/>
    <p:sldLayoutId id="2147483705"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99" r:id="rId23"/>
    <p:sldLayoutId id="2147483703" r:id="rId24"/>
    <p:sldLayoutId id="2147483704" r:id="rId25"/>
    <p:sldLayoutId id="2147483680" r:id="rId26"/>
    <p:sldLayoutId id="2147483681" r:id="rId27"/>
    <p:sldLayoutId id="2147483682" r:id="rId28"/>
    <p:sldLayoutId id="2147483683" r:id="rId29"/>
    <p:sldLayoutId id="2147483684" r:id="rId30"/>
    <p:sldLayoutId id="2147483685" r:id="rId31"/>
    <p:sldLayoutId id="2147483686" r:id="rId32"/>
    <p:sldLayoutId id="2147483687" r:id="rId33"/>
    <p:sldLayoutId id="2147483688" r:id="rId34"/>
    <p:sldLayoutId id="2147483689" r:id="rId35"/>
    <p:sldLayoutId id="2147483690" r:id="rId36"/>
    <p:sldLayoutId id="2147483691" r:id="rId37"/>
    <p:sldLayoutId id="2147483692" r:id="rId38"/>
    <p:sldLayoutId id="2147483693" r:id="rId39"/>
    <p:sldLayoutId id="2147483694" r:id="rId40"/>
  </p:sldLayoutIdLst>
  <p:hf hdr="0" ftr="0" dt="0"/>
  <p:txStyles>
    <p:titleStyle>
      <a:lvl1pPr algn="l" defTabSz="685800" rtl="0" eaLnBrk="1" latinLnBrk="0" hangingPunct="1">
        <a:lnSpc>
          <a:spcPct val="90000"/>
        </a:lnSpc>
        <a:spcBef>
          <a:spcPct val="0"/>
        </a:spcBef>
        <a:buNone/>
        <a:defRPr sz="2800" b="1" kern="1200">
          <a:solidFill>
            <a:schemeClr val="tx1">
              <a:lumMod val="75000"/>
              <a:lumOff val="25000"/>
            </a:schemeClr>
          </a:solidFill>
          <a:latin typeface="Corbel" panose="020B0503020204020204" pitchFamily="34" charset="0"/>
          <a:ea typeface="+mj-ea"/>
          <a:cs typeface="+mj-cs"/>
        </a:defRPr>
      </a:lvl1pPr>
    </p:titleStyle>
    <p:body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1.wdp"/><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5.bin"/></Relationships>
</file>

<file path=ppt/slides/_rels/slide10.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xml"/><Relationship Id="rId3" Type="http://schemas.openxmlformats.org/officeDocument/2006/relationships/slideLayout" Target="../slideLayouts/slideLayout2.xml"/><Relationship Id="rId7" Type="http://schemas.openxmlformats.org/officeDocument/2006/relationships/image" Target="../media/image6.svg"/><Relationship Id="rId12" Type="http://schemas.openxmlformats.org/officeDocument/2006/relationships/image" Target="../media/image10.sv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3.emf"/><Relationship Id="rId10" Type="http://schemas.openxmlformats.org/officeDocument/2006/relationships/slide" Target="slide77.xml"/><Relationship Id="rId4" Type="http://schemas.openxmlformats.org/officeDocument/2006/relationships/oleObject" Target="../embeddings/oleObject14.bin"/><Relationship Id="rId9" Type="http://schemas.openxmlformats.org/officeDocument/2006/relationships/slide" Target="slide1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1.png"/><Relationship Id="rId2" Type="http://schemas.openxmlformats.org/officeDocument/2006/relationships/tags" Target="../tags/tag31.xml"/><Relationship Id="rId1" Type="http://schemas.openxmlformats.org/officeDocument/2006/relationships/tags" Target="../tags/tag30.xml"/><Relationship Id="rId6" Type="http://schemas.microsoft.com/office/2014/relationships/chartEx" Target="../charts/chartEx2.xml"/><Relationship Id="rId5" Type="http://schemas.openxmlformats.org/officeDocument/2006/relationships/image" Target="../media/image3.emf"/><Relationship Id="rId4" Type="http://schemas.openxmlformats.org/officeDocument/2006/relationships/oleObject" Target="../embeddings/oleObject15.bin"/></Relationships>
</file>

<file path=ppt/slides/_rels/slide12.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slideLayout" Target="../slideLayouts/slideLayout13.xml"/><Relationship Id="rId7" Type="http://schemas.openxmlformats.org/officeDocument/2006/relationships/chart" Target="../charts/chart2.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chart" Target="../charts/chart1.xml"/><Relationship Id="rId5" Type="http://schemas.openxmlformats.org/officeDocument/2006/relationships/image" Target="../media/image3.emf"/><Relationship Id="rId4"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3.emf"/><Relationship Id="rId4" Type="http://schemas.openxmlformats.org/officeDocument/2006/relationships/oleObject" Target="../embeddings/oleObject17.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3.emf"/><Relationship Id="rId4" Type="http://schemas.openxmlformats.org/officeDocument/2006/relationships/oleObject" Target="../embeddings/oleObject18.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3.emf"/><Relationship Id="rId4" Type="http://schemas.openxmlformats.org/officeDocument/2006/relationships/oleObject" Target="../embeddings/oleObject19.bin"/></Relationships>
</file>

<file path=ppt/slides/_rels/slide16.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5.png"/><Relationship Id="rId2" Type="http://schemas.openxmlformats.org/officeDocument/2006/relationships/tags" Target="../tags/tag41.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oleObject" Target="../embeddings/oleObject20.bin"/><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image" Target="../media/image10.svg"/><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notesSlide" Target="../notesSlides/notesSlide1.xml"/><Relationship Id="rId9" Type="http://schemas.openxmlformats.org/officeDocument/2006/relationships/image" Target="../media/image7.pn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6.svg"/><Relationship Id="rId51" Type="http://schemas.openxmlformats.org/officeDocument/2006/relationships/slide" Target="slide2.xml"/><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40.xml"/><Relationship Id="rId6" Type="http://schemas.openxmlformats.org/officeDocument/2006/relationships/image" Target="../media/image3.emf"/></Relationships>
</file>

<file path=ppt/slides/_rels/slide1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4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2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42.xml"/><Relationship Id="rId6"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0.xml"/><Relationship Id="rId7" Type="http://schemas.openxmlformats.org/officeDocument/2006/relationships/image" Target="../media/image41.sv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40.png"/><Relationship Id="rId11" Type="http://schemas.openxmlformats.org/officeDocument/2006/relationships/chart" Target="../charts/chart5.xml"/><Relationship Id="rId5" Type="http://schemas.openxmlformats.org/officeDocument/2006/relationships/image" Target="../media/image3.emf"/><Relationship Id="rId10" Type="http://schemas.openxmlformats.org/officeDocument/2006/relationships/chart" Target="../charts/chart4.xml"/><Relationship Id="rId4" Type="http://schemas.openxmlformats.org/officeDocument/2006/relationships/oleObject" Target="../embeddings/oleObject22.bin"/><Relationship Id="rId9" Type="http://schemas.openxmlformats.org/officeDocument/2006/relationships/image" Target="../media/image42.svg"/></Relationships>
</file>

<file path=ppt/slides/_rels/slide19.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Layout" Target="../slideLayouts/slideLayout2.xml"/><Relationship Id="rId7" Type="http://schemas.openxmlformats.org/officeDocument/2006/relationships/image" Target="../media/image40.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chart" Target="../charts/chart6.xml"/><Relationship Id="rId5" Type="http://schemas.openxmlformats.org/officeDocument/2006/relationships/image" Target="../media/image3.emf"/><Relationship Id="rId4" Type="http://schemas.openxmlformats.org/officeDocument/2006/relationships/oleObject" Target="../embeddings/oleObject23.bin"/></Relationships>
</file>

<file path=ppt/slides/_rels/slide2.xml.rels><?xml version="1.0" encoding="UTF-8" standalone="yes"?>
<Relationships xmlns="http://schemas.openxmlformats.org/package/2006/relationships"><Relationship Id="rId8" Type="http://schemas.openxmlformats.org/officeDocument/2006/relationships/slide" Target="slide77.xml"/><Relationship Id="rId13" Type="http://schemas.openxmlformats.org/officeDocument/2006/relationships/slide" Target="slide2.xml"/><Relationship Id="rId3" Type="http://schemas.openxmlformats.org/officeDocument/2006/relationships/slideLayout" Target="../slideLayouts/slideLayout2.xml"/><Relationship Id="rId7" Type="http://schemas.openxmlformats.org/officeDocument/2006/relationships/slide" Target="slide16.xml"/><Relationship Id="rId12" Type="http://schemas.openxmlformats.org/officeDocument/2006/relationships/image" Target="../media/image8.sv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 Target="slide10.xml"/><Relationship Id="rId11" Type="http://schemas.openxmlformats.org/officeDocument/2006/relationships/image" Target="../media/image7.png"/><Relationship Id="rId5" Type="http://schemas.openxmlformats.org/officeDocument/2006/relationships/image" Target="../media/image3.emf"/><Relationship Id="rId10" Type="http://schemas.openxmlformats.org/officeDocument/2006/relationships/image" Target="../media/image6.svg"/><Relationship Id="rId4" Type="http://schemas.openxmlformats.org/officeDocument/2006/relationships/oleObject" Target="../embeddings/oleObject6.bin"/><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Layout" Target="../slideLayouts/slideLayout8.xml"/><Relationship Id="rId7" Type="http://schemas.openxmlformats.org/officeDocument/2006/relationships/image" Target="../media/image40.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chart" Target="../charts/chart7.xml"/><Relationship Id="rId5" Type="http://schemas.openxmlformats.org/officeDocument/2006/relationships/image" Target="../media/image3.emf"/><Relationship Id="rId4" Type="http://schemas.openxmlformats.org/officeDocument/2006/relationships/oleObject" Target="../embeddings/oleObject24.bin"/></Relationships>
</file>

<file path=ppt/slides/_rels/slide21.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Layout" Target="../slideLayouts/slideLayout8.xml"/><Relationship Id="rId7" Type="http://schemas.openxmlformats.org/officeDocument/2006/relationships/image" Target="../media/image40.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chart" Target="../charts/chart8.xml"/><Relationship Id="rId5" Type="http://schemas.openxmlformats.org/officeDocument/2006/relationships/image" Target="../media/image3.emf"/><Relationship Id="rId4" Type="http://schemas.openxmlformats.org/officeDocument/2006/relationships/oleObject" Target="../embeddings/oleObject25.bin"/></Relationships>
</file>

<file path=ppt/slides/_rels/slide2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5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2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52.xml"/><Relationship Id="rId6"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14.png"/><Relationship Id="rId11" Type="http://schemas.openxmlformats.org/officeDocument/2006/relationships/image" Target="../media/image44.svg"/><Relationship Id="rId5" Type="http://schemas.openxmlformats.org/officeDocument/2006/relationships/image" Target="../media/image3.emf"/><Relationship Id="rId10" Type="http://schemas.openxmlformats.org/officeDocument/2006/relationships/image" Target="../media/image43.png"/><Relationship Id="rId4" Type="http://schemas.openxmlformats.org/officeDocument/2006/relationships/oleObject" Target="../embeddings/oleObject27.bin"/><Relationship Id="rId9" Type="http://schemas.openxmlformats.org/officeDocument/2006/relationships/chart" Target="../charts/chart10.xml"/></Relationships>
</file>

<file path=ppt/slides/_rels/slide24.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slideLayout" Target="../slideLayouts/slideLayout2.xml"/><Relationship Id="rId7" Type="http://schemas.openxmlformats.org/officeDocument/2006/relationships/image" Target="../media/image43.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chart" Target="../charts/chart11.xml"/><Relationship Id="rId5" Type="http://schemas.openxmlformats.org/officeDocument/2006/relationships/image" Target="../media/image3.emf"/><Relationship Id="rId4" Type="http://schemas.openxmlformats.org/officeDocument/2006/relationships/oleObject" Target="../embeddings/oleObject28.bin"/></Relationships>
</file>

<file path=ppt/slides/_rels/slide2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slideLayout" Target="../slideLayouts/slideLayout8.xml"/><Relationship Id="rId7" Type="http://schemas.openxmlformats.org/officeDocument/2006/relationships/image" Target="../media/image43.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chart" Target="../charts/chart12.xml"/><Relationship Id="rId5" Type="http://schemas.openxmlformats.org/officeDocument/2006/relationships/image" Target="../media/image3.emf"/><Relationship Id="rId4" Type="http://schemas.openxmlformats.org/officeDocument/2006/relationships/oleObject" Target="../embeddings/oleObject29.bin"/></Relationships>
</file>

<file path=ppt/slides/_rels/slide2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8.xml"/><Relationship Id="rId7" Type="http://schemas.openxmlformats.org/officeDocument/2006/relationships/chart" Target="../charts/chart14.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chart" Target="../charts/chart13.xml"/><Relationship Id="rId5" Type="http://schemas.openxmlformats.org/officeDocument/2006/relationships/image" Target="../media/image3.emf"/><Relationship Id="rId4" Type="http://schemas.openxmlformats.org/officeDocument/2006/relationships/oleObject" Target="../embeddings/oleObject30.bin"/><Relationship Id="rId9" Type="http://schemas.openxmlformats.org/officeDocument/2006/relationships/image" Target="../media/image44.svg"/></Relationships>
</file>

<file path=ppt/slides/_rels/slide2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6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3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62.xml"/><Relationship Id="rId6"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14.png"/><Relationship Id="rId11" Type="http://schemas.openxmlformats.org/officeDocument/2006/relationships/image" Target="../media/image46.svg"/><Relationship Id="rId5" Type="http://schemas.openxmlformats.org/officeDocument/2006/relationships/image" Target="../media/image3.emf"/><Relationship Id="rId10" Type="http://schemas.openxmlformats.org/officeDocument/2006/relationships/image" Target="../media/image45.png"/><Relationship Id="rId4" Type="http://schemas.openxmlformats.org/officeDocument/2006/relationships/oleObject" Target="../embeddings/oleObject32.bin"/><Relationship Id="rId9" Type="http://schemas.openxmlformats.org/officeDocument/2006/relationships/chart" Target="../charts/chart16.xml"/></Relationships>
</file>

<file path=ppt/slides/_rels/slide29.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slideLayout" Target="../slideLayouts/slideLayout2.xml"/><Relationship Id="rId7" Type="http://schemas.openxmlformats.org/officeDocument/2006/relationships/image" Target="../media/image45.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chart" Target="../charts/chart17.xml"/><Relationship Id="rId5" Type="http://schemas.openxmlformats.org/officeDocument/2006/relationships/image" Target="../media/image3.emf"/><Relationship Id="rId4" Type="http://schemas.openxmlformats.org/officeDocument/2006/relationships/oleObject" Target="../embeddings/oleObject33.bin"/></Relationships>
</file>

<file path=ppt/slides/_rels/slide3.xml.rels><?xml version="1.0" encoding="UTF-8" standalone="yes"?>
<Relationships xmlns="http://schemas.openxmlformats.org/package/2006/relationships"><Relationship Id="rId8" Type="http://schemas.openxmlformats.org/officeDocument/2006/relationships/hyperlink" Target="https://kennisopenbaarbestuur.nl/thema/gemeentefonds/" TargetMode="External"/><Relationship Id="rId3" Type="http://schemas.openxmlformats.org/officeDocument/2006/relationships/slideLayout" Target="../slideLayouts/slideLayout3.xml"/><Relationship Id="rId7" Type="http://schemas.openxmlformats.org/officeDocument/2006/relationships/image" Target="../media/image9.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hyperlink" Target="https://youtu.be/Rrb0MrBUALw" TargetMode="External"/><Relationship Id="rId5" Type="http://schemas.openxmlformats.org/officeDocument/2006/relationships/image" Target="../media/image3.emf"/><Relationship Id="rId10" Type="http://schemas.openxmlformats.org/officeDocument/2006/relationships/hyperlink" Target="https://www.rijksoverheid.nl/onderwerpen/financien-gemeenten-en-provincies/documenten/rapporten/2011/07/28/verdeling-van-de-uitkeringen-uit-het-gemeentefonds" TargetMode="External"/><Relationship Id="rId4" Type="http://schemas.openxmlformats.org/officeDocument/2006/relationships/oleObject" Target="../embeddings/oleObject7.bin"/><Relationship Id="rId9" Type="http://schemas.openxmlformats.org/officeDocument/2006/relationships/hyperlink" Target="https://www.rijksoverheid.nl/onderwerpen/financien-gemeenten-en-provincies/documenten/rapporten/2013/05/24/toelichting-op-de-berekening-van-de-uitkeringen-uit-het-gemeentefonds"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slideLayout" Target="../slideLayouts/slideLayout8.xml"/><Relationship Id="rId7" Type="http://schemas.openxmlformats.org/officeDocument/2006/relationships/image" Target="../media/image45.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chart" Target="../charts/chart18.xml"/><Relationship Id="rId5" Type="http://schemas.openxmlformats.org/officeDocument/2006/relationships/image" Target="../media/image3.emf"/><Relationship Id="rId4" Type="http://schemas.openxmlformats.org/officeDocument/2006/relationships/oleObject" Target="../embeddings/oleObject34.bin"/></Relationships>
</file>

<file path=ppt/slides/_rels/slide3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slideLayout" Target="../slideLayouts/slideLayout8.xml"/><Relationship Id="rId7" Type="http://schemas.openxmlformats.org/officeDocument/2006/relationships/chart" Target="../charts/chart20.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chart" Target="../charts/chart19.xml"/><Relationship Id="rId5" Type="http://schemas.openxmlformats.org/officeDocument/2006/relationships/image" Target="../media/image3.emf"/><Relationship Id="rId4" Type="http://schemas.openxmlformats.org/officeDocument/2006/relationships/oleObject" Target="../embeddings/oleObject35.bin"/><Relationship Id="rId9" Type="http://schemas.openxmlformats.org/officeDocument/2006/relationships/image" Target="../media/image46.svg"/></Relationships>
</file>

<file path=ppt/slides/_rels/slide3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7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3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72.xml"/><Relationship Id="rId6" Type="http://schemas.openxmlformats.org/officeDocument/2006/relationships/image" Target="../media/image5.png"/></Relationships>
</file>

<file path=ppt/slides/_rels/slide33.xml.rels><?xml version="1.0" encoding="UTF-8" standalone="yes"?>
<Relationships xmlns="http://schemas.openxmlformats.org/package/2006/relationships"><Relationship Id="rId8" Type="http://schemas.openxmlformats.org/officeDocument/2006/relationships/chart" Target="../charts/chart21.xml"/><Relationship Id="rId13" Type="http://schemas.openxmlformats.org/officeDocument/2006/relationships/chart" Target="../charts/chart22.xml"/><Relationship Id="rId3" Type="http://schemas.openxmlformats.org/officeDocument/2006/relationships/slideLayout" Target="../slideLayouts/slideLayout10.xml"/><Relationship Id="rId7" Type="http://schemas.openxmlformats.org/officeDocument/2006/relationships/image" Target="../media/image42.svg"/><Relationship Id="rId12" Type="http://schemas.openxmlformats.org/officeDocument/2006/relationships/image" Target="../media/image50.sv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14.png"/><Relationship Id="rId11" Type="http://schemas.openxmlformats.org/officeDocument/2006/relationships/image" Target="../media/image49.png"/><Relationship Id="rId5" Type="http://schemas.openxmlformats.org/officeDocument/2006/relationships/image" Target="../media/image3.emf"/><Relationship Id="rId10" Type="http://schemas.openxmlformats.org/officeDocument/2006/relationships/image" Target="../media/image48.svg"/><Relationship Id="rId4" Type="http://schemas.openxmlformats.org/officeDocument/2006/relationships/oleObject" Target="../embeddings/oleObject37.bin"/><Relationship Id="rId9" Type="http://schemas.openxmlformats.org/officeDocument/2006/relationships/image" Target="../media/image47.png"/></Relationships>
</file>

<file path=ppt/slides/_rels/slide3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Layout" Target="../slideLayouts/slideLayout2.xml"/><Relationship Id="rId7" Type="http://schemas.openxmlformats.org/officeDocument/2006/relationships/image" Target="../media/image48.sv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47.png"/><Relationship Id="rId5" Type="http://schemas.openxmlformats.org/officeDocument/2006/relationships/image" Target="../media/image3.emf"/><Relationship Id="rId10" Type="http://schemas.openxmlformats.org/officeDocument/2006/relationships/chart" Target="../charts/chart23.xml"/><Relationship Id="rId4" Type="http://schemas.openxmlformats.org/officeDocument/2006/relationships/oleObject" Target="../embeddings/oleObject38.bin"/><Relationship Id="rId9" Type="http://schemas.openxmlformats.org/officeDocument/2006/relationships/image" Target="../media/image50.svg"/></Relationships>
</file>

<file path=ppt/slides/_rels/slide35.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slideLayout" Target="../slideLayouts/slideLayout8.xml"/><Relationship Id="rId7" Type="http://schemas.openxmlformats.org/officeDocument/2006/relationships/image" Target="../media/image47.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chart" Target="../charts/chart24.xml"/><Relationship Id="rId5" Type="http://schemas.openxmlformats.org/officeDocument/2006/relationships/image" Target="../media/image3.emf"/><Relationship Id="rId10" Type="http://schemas.openxmlformats.org/officeDocument/2006/relationships/image" Target="../media/image50.svg"/><Relationship Id="rId4" Type="http://schemas.openxmlformats.org/officeDocument/2006/relationships/oleObject" Target="../embeddings/oleObject39.bin"/><Relationship Id="rId9" Type="http://schemas.openxmlformats.org/officeDocument/2006/relationships/image" Target="../media/image49.png"/></Relationships>
</file>

<file path=ppt/slides/_rels/slide3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slideLayout" Target="../slideLayouts/slideLayout8.xml"/><Relationship Id="rId7" Type="http://schemas.openxmlformats.org/officeDocument/2006/relationships/chart" Target="../charts/chart26.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chart" Target="../charts/chart25.xml"/><Relationship Id="rId11" Type="http://schemas.openxmlformats.org/officeDocument/2006/relationships/image" Target="../media/image50.svg"/><Relationship Id="rId5" Type="http://schemas.openxmlformats.org/officeDocument/2006/relationships/image" Target="../media/image3.emf"/><Relationship Id="rId10" Type="http://schemas.openxmlformats.org/officeDocument/2006/relationships/image" Target="../media/image49.png"/><Relationship Id="rId4" Type="http://schemas.openxmlformats.org/officeDocument/2006/relationships/oleObject" Target="../embeddings/oleObject40.bin"/><Relationship Id="rId9" Type="http://schemas.openxmlformats.org/officeDocument/2006/relationships/image" Target="../media/image48.svg"/></Relationships>
</file>

<file path=ppt/slides/_rels/slide3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8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4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82.xml"/><Relationship Id="rId6" Type="http://schemas.openxmlformats.org/officeDocument/2006/relationships/image" Target="../media/image5.png"/></Relationships>
</file>

<file path=ppt/slides/_rels/slide38.xml.rels><?xml version="1.0" encoding="UTF-8" standalone="yes"?>
<Relationships xmlns="http://schemas.openxmlformats.org/package/2006/relationships"><Relationship Id="rId8" Type="http://schemas.openxmlformats.org/officeDocument/2006/relationships/chart" Target="../charts/chart27.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14.png"/><Relationship Id="rId11" Type="http://schemas.openxmlformats.org/officeDocument/2006/relationships/image" Target="../media/image52.svg"/><Relationship Id="rId5" Type="http://schemas.openxmlformats.org/officeDocument/2006/relationships/image" Target="../media/image3.emf"/><Relationship Id="rId10" Type="http://schemas.openxmlformats.org/officeDocument/2006/relationships/image" Target="../media/image51.png"/><Relationship Id="rId4" Type="http://schemas.openxmlformats.org/officeDocument/2006/relationships/oleObject" Target="../embeddings/oleObject42.bin"/><Relationship Id="rId9" Type="http://schemas.openxmlformats.org/officeDocument/2006/relationships/chart" Target="../charts/chart28.xml"/></Relationships>
</file>

<file path=ppt/slides/_rels/slide39.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slideLayout" Target="../slideLayouts/slideLayout2.xml"/><Relationship Id="rId7" Type="http://schemas.openxmlformats.org/officeDocument/2006/relationships/image" Target="../media/image51.pn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chart" Target="../charts/chart29.xml"/><Relationship Id="rId5" Type="http://schemas.openxmlformats.org/officeDocument/2006/relationships/image" Target="../media/image3.emf"/><Relationship Id="rId4" Type="http://schemas.openxmlformats.org/officeDocument/2006/relationships/oleObject" Target="../embeddings/oleObject43.bin"/></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8.xml"/><Relationship Id="rId2" Type="http://schemas.openxmlformats.org/officeDocument/2006/relationships/tags" Target="../tags/tag17.xml"/><Relationship Id="rId1" Type="http://schemas.openxmlformats.org/officeDocument/2006/relationships/tags" Target="../tags/tag16.xml"/><Relationship Id="rId6" Type="http://schemas.microsoft.com/office/2014/relationships/chartEx" Target="../charts/chartEx1.xml"/><Relationship Id="rId5" Type="http://schemas.openxmlformats.org/officeDocument/2006/relationships/image" Target="../media/image3.emf"/><Relationship Id="rId4" Type="http://schemas.openxmlformats.org/officeDocument/2006/relationships/oleObject" Target="../embeddings/oleObject8.bin"/></Relationships>
</file>

<file path=ppt/slides/_rels/slide40.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slideLayout" Target="../slideLayouts/slideLayout8.xml"/><Relationship Id="rId7" Type="http://schemas.openxmlformats.org/officeDocument/2006/relationships/image" Target="../media/image51.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chart" Target="../charts/chart30.xml"/><Relationship Id="rId5" Type="http://schemas.openxmlformats.org/officeDocument/2006/relationships/image" Target="../media/image3.emf"/><Relationship Id="rId4" Type="http://schemas.openxmlformats.org/officeDocument/2006/relationships/oleObject" Target="../embeddings/oleObject44.bin"/></Relationships>
</file>

<file path=ppt/slides/_rels/slide4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slideLayout" Target="../slideLayouts/slideLayout8.xml"/><Relationship Id="rId7" Type="http://schemas.openxmlformats.org/officeDocument/2006/relationships/chart" Target="../charts/chart3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chart" Target="../charts/chart31.xml"/><Relationship Id="rId5" Type="http://schemas.openxmlformats.org/officeDocument/2006/relationships/image" Target="../media/image3.emf"/><Relationship Id="rId4" Type="http://schemas.openxmlformats.org/officeDocument/2006/relationships/oleObject" Target="../embeddings/oleObject45.bin"/><Relationship Id="rId9" Type="http://schemas.openxmlformats.org/officeDocument/2006/relationships/image" Target="../media/image52.svg"/></Relationships>
</file>

<file path=ppt/slides/_rels/slide4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9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4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92.xml"/><Relationship Id="rId6" Type="http://schemas.openxmlformats.org/officeDocument/2006/relationships/image" Target="../media/image5.png"/></Relationships>
</file>

<file path=ppt/slides/_rels/slide43.xml.rels><?xml version="1.0" encoding="UTF-8" standalone="yes"?>
<Relationships xmlns="http://schemas.openxmlformats.org/package/2006/relationships"><Relationship Id="rId8" Type="http://schemas.openxmlformats.org/officeDocument/2006/relationships/chart" Target="../charts/chart33.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14.png"/><Relationship Id="rId11" Type="http://schemas.openxmlformats.org/officeDocument/2006/relationships/image" Target="../media/image54.svg"/><Relationship Id="rId5" Type="http://schemas.openxmlformats.org/officeDocument/2006/relationships/image" Target="../media/image3.emf"/><Relationship Id="rId10" Type="http://schemas.openxmlformats.org/officeDocument/2006/relationships/image" Target="../media/image53.png"/><Relationship Id="rId4" Type="http://schemas.openxmlformats.org/officeDocument/2006/relationships/oleObject" Target="../embeddings/oleObject47.bin"/><Relationship Id="rId9" Type="http://schemas.openxmlformats.org/officeDocument/2006/relationships/chart" Target="../charts/chart34.xml"/></Relationships>
</file>

<file path=ppt/slides/_rels/slide4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slideLayout" Target="../slideLayouts/slideLayout2.xml"/><Relationship Id="rId7" Type="http://schemas.openxmlformats.org/officeDocument/2006/relationships/image" Target="../media/image53.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chart" Target="../charts/chart35.xml"/><Relationship Id="rId5" Type="http://schemas.openxmlformats.org/officeDocument/2006/relationships/image" Target="../media/image3.emf"/><Relationship Id="rId4" Type="http://schemas.openxmlformats.org/officeDocument/2006/relationships/oleObject" Target="../embeddings/oleObject48.bin"/></Relationships>
</file>

<file path=ppt/slides/_rels/slide45.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slideLayout" Target="../slideLayouts/slideLayout8.xml"/><Relationship Id="rId7" Type="http://schemas.openxmlformats.org/officeDocument/2006/relationships/image" Target="../media/image53.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chart" Target="../charts/chart36.xml"/><Relationship Id="rId5" Type="http://schemas.openxmlformats.org/officeDocument/2006/relationships/image" Target="../media/image3.emf"/><Relationship Id="rId4" Type="http://schemas.openxmlformats.org/officeDocument/2006/relationships/oleObject" Target="../embeddings/oleObject49.bin"/></Relationships>
</file>

<file path=ppt/slides/_rels/slide4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slideLayout" Target="../slideLayouts/slideLayout8.xml"/><Relationship Id="rId7" Type="http://schemas.openxmlformats.org/officeDocument/2006/relationships/chart" Target="../charts/chart38.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chart" Target="../charts/chart37.xml"/><Relationship Id="rId5" Type="http://schemas.openxmlformats.org/officeDocument/2006/relationships/image" Target="../media/image3.emf"/><Relationship Id="rId4" Type="http://schemas.openxmlformats.org/officeDocument/2006/relationships/oleObject" Target="../embeddings/oleObject50.bin"/><Relationship Id="rId9" Type="http://schemas.openxmlformats.org/officeDocument/2006/relationships/image" Target="../media/image54.svg"/></Relationships>
</file>

<file path=ppt/slides/_rels/slide4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0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5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02.xml"/><Relationship Id="rId6" Type="http://schemas.openxmlformats.org/officeDocument/2006/relationships/image" Target="../media/image5.png"/></Relationships>
</file>

<file path=ppt/slides/_rels/slide48.xml.rels><?xml version="1.0" encoding="UTF-8" standalone="yes"?>
<Relationships xmlns="http://schemas.openxmlformats.org/package/2006/relationships"><Relationship Id="rId8" Type="http://schemas.openxmlformats.org/officeDocument/2006/relationships/chart" Target="../charts/chart39.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14.png"/><Relationship Id="rId11" Type="http://schemas.openxmlformats.org/officeDocument/2006/relationships/image" Target="../media/image56.svg"/><Relationship Id="rId5" Type="http://schemas.openxmlformats.org/officeDocument/2006/relationships/image" Target="../media/image3.emf"/><Relationship Id="rId10" Type="http://schemas.openxmlformats.org/officeDocument/2006/relationships/image" Target="../media/image55.png"/><Relationship Id="rId4" Type="http://schemas.openxmlformats.org/officeDocument/2006/relationships/oleObject" Target="../embeddings/oleObject52.bin"/><Relationship Id="rId9" Type="http://schemas.openxmlformats.org/officeDocument/2006/relationships/chart" Target="../charts/chart40.xml"/></Relationships>
</file>

<file path=ppt/slides/_rels/slide49.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slideLayout" Target="../slideLayouts/slideLayout2.xml"/><Relationship Id="rId7" Type="http://schemas.openxmlformats.org/officeDocument/2006/relationships/image" Target="../media/image55.png"/><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chart" Target="../charts/chart41.xml"/><Relationship Id="rId5" Type="http://schemas.openxmlformats.org/officeDocument/2006/relationships/image" Target="../media/image3.emf"/><Relationship Id="rId4" Type="http://schemas.openxmlformats.org/officeDocument/2006/relationships/oleObject" Target="../embeddings/oleObject53.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3.emf"/><Relationship Id="rId4" Type="http://schemas.openxmlformats.org/officeDocument/2006/relationships/oleObject" Target="../embeddings/oleObject9.bin"/></Relationships>
</file>

<file path=ppt/slides/_rels/slide50.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slideLayout" Target="../slideLayouts/slideLayout8.xml"/><Relationship Id="rId7" Type="http://schemas.openxmlformats.org/officeDocument/2006/relationships/image" Target="../media/image55.pn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chart" Target="../charts/chart42.xml"/><Relationship Id="rId5" Type="http://schemas.openxmlformats.org/officeDocument/2006/relationships/image" Target="../media/image3.emf"/><Relationship Id="rId4" Type="http://schemas.openxmlformats.org/officeDocument/2006/relationships/oleObject" Target="../embeddings/oleObject54.bin"/></Relationships>
</file>

<file path=ppt/slides/_rels/slide5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slideLayout" Target="../slideLayouts/slideLayout8.xml"/><Relationship Id="rId7" Type="http://schemas.openxmlformats.org/officeDocument/2006/relationships/chart" Target="../charts/chart44.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chart" Target="../charts/chart43.xml"/><Relationship Id="rId5" Type="http://schemas.openxmlformats.org/officeDocument/2006/relationships/image" Target="../media/image3.emf"/><Relationship Id="rId4" Type="http://schemas.openxmlformats.org/officeDocument/2006/relationships/oleObject" Target="../embeddings/oleObject55.bin"/><Relationship Id="rId9" Type="http://schemas.openxmlformats.org/officeDocument/2006/relationships/image" Target="../media/image56.svg"/></Relationships>
</file>

<file path=ppt/slides/_rels/slide5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1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5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12.xml"/><Relationship Id="rId6" Type="http://schemas.openxmlformats.org/officeDocument/2006/relationships/image" Target="../media/image5.png"/></Relationships>
</file>

<file path=ppt/slides/_rels/slide53.xml.rels><?xml version="1.0" encoding="UTF-8" standalone="yes"?>
<Relationships xmlns="http://schemas.openxmlformats.org/package/2006/relationships"><Relationship Id="rId8" Type="http://schemas.openxmlformats.org/officeDocument/2006/relationships/chart" Target="../charts/chart45.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14.png"/><Relationship Id="rId11" Type="http://schemas.openxmlformats.org/officeDocument/2006/relationships/image" Target="../media/image58.svg"/><Relationship Id="rId5" Type="http://schemas.openxmlformats.org/officeDocument/2006/relationships/image" Target="../media/image3.emf"/><Relationship Id="rId10" Type="http://schemas.openxmlformats.org/officeDocument/2006/relationships/image" Target="../media/image57.png"/><Relationship Id="rId4" Type="http://schemas.openxmlformats.org/officeDocument/2006/relationships/oleObject" Target="../embeddings/oleObject57.bin"/><Relationship Id="rId9" Type="http://schemas.openxmlformats.org/officeDocument/2006/relationships/chart" Target="../charts/chart46.xml"/></Relationships>
</file>

<file path=ppt/slides/_rels/slide54.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slideLayout" Target="../slideLayouts/slideLayout2.xml"/><Relationship Id="rId7" Type="http://schemas.openxmlformats.org/officeDocument/2006/relationships/image" Target="../media/image57.pn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chart" Target="../charts/chart47.xml"/><Relationship Id="rId5" Type="http://schemas.openxmlformats.org/officeDocument/2006/relationships/image" Target="../media/image3.emf"/><Relationship Id="rId4" Type="http://schemas.openxmlformats.org/officeDocument/2006/relationships/oleObject" Target="../embeddings/oleObject58.bin"/></Relationships>
</file>

<file path=ppt/slides/_rels/slide55.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slideLayout" Target="../slideLayouts/slideLayout8.xml"/><Relationship Id="rId7" Type="http://schemas.openxmlformats.org/officeDocument/2006/relationships/image" Target="../media/image57.pn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chart" Target="../charts/chart48.xml"/><Relationship Id="rId5" Type="http://schemas.openxmlformats.org/officeDocument/2006/relationships/image" Target="../media/image3.emf"/><Relationship Id="rId4" Type="http://schemas.openxmlformats.org/officeDocument/2006/relationships/oleObject" Target="../embeddings/oleObject59.bin"/></Relationships>
</file>

<file path=ppt/slides/_rels/slide5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slideLayout" Target="../slideLayouts/slideLayout8.xml"/><Relationship Id="rId7" Type="http://schemas.openxmlformats.org/officeDocument/2006/relationships/chart" Target="../charts/chart50.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chart" Target="../charts/chart49.xml"/><Relationship Id="rId5" Type="http://schemas.openxmlformats.org/officeDocument/2006/relationships/image" Target="../media/image3.emf"/><Relationship Id="rId4" Type="http://schemas.openxmlformats.org/officeDocument/2006/relationships/oleObject" Target="../embeddings/oleObject60.bin"/><Relationship Id="rId9" Type="http://schemas.openxmlformats.org/officeDocument/2006/relationships/image" Target="../media/image58.svg"/></Relationships>
</file>

<file path=ppt/slides/_rels/slide5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2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6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22.xml"/><Relationship Id="rId6" Type="http://schemas.openxmlformats.org/officeDocument/2006/relationships/image" Target="../media/image5.png"/></Relationships>
</file>

<file path=ppt/slides/_rels/slide58.xml.rels><?xml version="1.0" encoding="UTF-8" standalone="yes"?>
<Relationships xmlns="http://schemas.openxmlformats.org/package/2006/relationships"><Relationship Id="rId8" Type="http://schemas.openxmlformats.org/officeDocument/2006/relationships/chart" Target="../charts/chart51.xml"/><Relationship Id="rId13" Type="http://schemas.openxmlformats.org/officeDocument/2006/relationships/image" Target="../media/image62.svg"/><Relationship Id="rId3" Type="http://schemas.openxmlformats.org/officeDocument/2006/relationships/slideLayout" Target="../slideLayouts/slideLayout10.xml"/><Relationship Id="rId7" Type="http://schemas.openxmlformats.org/officeDocument/2006/relationships/image" Target="../media/image42.svg"/><Relationship Id="rId12" Type="http://schemas.openxmlformats.org/officeDocument/2006/relationships/image" Target="../media/image61.png"/><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image" Target="../media/image14.png"/><Relationship Id="rId11" Type="http://schemas.openxmlformats.org/officeDocument/2006/relationships/image" Target="../media/image60.svg"/><Relationship Id="rId5" Type="http://schemas.openxmlformats.org/officeDocument/2006/relationships/image" Target="../media/image3.emf"/><Relationship Id="rId10" Type="http://schemas.openxmlformats.org/officeDocument/2006/relationships/image" Target="../media/image59.png"/><Relationship Id="rId4" Type="http://schemas.openxmlformats.org/officeDocument/2006/relationships/oleObject" Target="../embeddings/oleObject62.bin"/><Relationship Id="rId9" Type="http://schemas.openxmlformats.org/officeDocument/2006/relationships/chart" Target="../charts/chart52.xml"/></Relationships>
</file>

<file path=ppt/slides/_rels/slide59.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slideLayout" Target="../slideLayouts/slideLayout2.xml"/><Relationship Id="rId7" Type="http://schemas.openxmlformats.org/officeDocument/2006/relationships/image" Target="../media/image59.png"/><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chart" Target="../charts/chart53.xml"/><Relationship Id="rId5" Type="http://schemas.openxmlformats.org/officeDocument/2006/relationships/image" Target="../media/image3.emf"/><Relationship Id="rId10" Type="http://schemas.openxmlformats.org/officeDocument/2006/relationships/image" Target="../media/image62.svg"/><Relationship Id="rId4" Type="http://schemas.openxmlformats.org/officeDocument/2006/relationships/oleObject" Target="../embeddings/oleObject63.bin"/><Relationship Id="rId9" Type="http://schemas.openxmlformats.org/officeDocument/2006/relationships/image" Target="../media/image6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3.emf"/><Relationship Id="rId4" Type="http://schemas.openxmlformats.org/officeDocument/2006/relationships/oleObject" Target="../embeddings/oleObject10.bin"/></Relationships>
</file>

<file path=ppt/slides/_rels/slide60.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slideLayout" Target="../slideLayouts/slideLayout8.xml"/><Relationship Id="rId7" Type="http://schemas.openxmlformats.org/officeDocument/2006/relationships/image" Target="../media/image59.png"/><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chart" Target="../charts/chart54.xml"/><Relationship Id="rId5" Type="http://schemas.openxmlformats.org/officeDocument/2006/relationships/image" Target="../media/image3.emf"/><Relationship Id="rId10" Type="http://schemas.openxmlformats.org/officeDocument/2006/relationships/image" Target="../media/image62.svg"/><Relationship Id="rId4" Type="http://schemas.openxmlformats.org/officeDocument/2006/relationships/oleObject" Target="../embeddings/oleObject64.bin"/><Relationship Id="rId9" Type="http://schemas.openxmlformats.org/officeDocument/2006/relationships/image" Target="../media/image61.png"/></Relationships>
</file>

<file path=ppt/slides/_rels/slide6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slideLayout" Target="../slideLayouts/slideLayout8.xml"/><Relationship Id="rId7" Type="http://schemas.openxmlformats.org/officeDocument/2006/relationships/chart" Target="../charts/chart56.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chart" Target="../charts/chart55.xml"/><Relationship Id="rId11" Type="http://schemas.openxmlformats.org/officeDocument/2006/relationships/image" Target="../media/image62.svg"/><Relationship Id="rId5" Type="http://schemas.openxmlformats.org/officeDocument/2006/relationships/image" Target="../media/image3.emf"/><Relationship Id="rId10" Type="http://schemas.openxmlformats.org/officeDocument/2006/relationships/image" Target="../media/image61.png"/><Relationship Id="rId4" Type="http://schemas.openxmlformats.org/officeDocument/2006/relationships/oleObject" Target="../embeddings/oleObject65.bin"/><Relationship Id="rId9" Type="http://schemas.openxmlformats.org/officeDocument/2006/relationships/image" Target="../media/image60.svg"/></Relationships>
</file>

<file path=ppt/slides/_rels/slide6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3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6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32.xml"/><Relationship Id="rId6" Type="http://schemas.openxmlformats.org/officeDocument/2006/relationships/image" Target="../media/image5.png"/></Relationships>
</file>

<file path=ppt/slides/_rels/slide6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14.png"/><Relationship Id="rId11" Type="http://schemas.openxmlformats.org/officeDocument/2006/relationships/chart" Target="../charts/chart58.xml"/><Relationship Id="rId5" Type="http://schemas.openxmlformats.org/officeDocument/2006/relationships/image" Target="../media/image3.emf"/><Relationship Id="rId10" Type="http://schemas.openxmlformats.org/officeDocument/2006/relationships/chart" Target="../charts/chart57.xml"/><Relationship Id="rId4" Type="http://schemas.openxmlformats.org/officeDocument/2006/relationships/oleObject" Target="../embeddings/oleObject67.bin"/><Relationship Id="rId9" Type="http://schemas.openxmlformats.org/officeDocument/2006/relationships/image" Target="../media/image64.svg"/></Relationships>
</file>

<file path=ppt/slides/_rels/slide64.xml.rels><?xml version="1.0" encoding="UTF-8" standalone="yes"?>
<Relationships xmlns="http://schemas.openxmlformats.org/package/2006/relationships"><Relationship Id="rId8" Type="http://schemas.openxmlformats.org/officeDocument/2006/relationships/chart" Target="../charts/chart59.xml"/><Relationship Id="rId3" Type="http://schemas.openxmlformats.org/officeDocument/2006/relationships/slideLayout" Target="../slideLayouts/slideLayout2.xml"/><Relationship Id="rId7" Type="http://schemas.openxmlformats.org/officeDocument/2006/relationships/image" Target="../media/image64.svg"/><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image" Target="../media/image63.png"/><Relationship Id="rId5" Type="http://schemas.openxmlformats.org/officeDocument/2006/relationships/image" Target="../media/image3.emf"/><Relationship Id="rId4" Type="http://schemas.openxmlformats.org/officeDocument/2006/relationships/oleObject" Target="../embeddings/oleObject68.bin"/></Relationships>
</file>

<file path=ppt/slides/_rels/slide65.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slideLayout" Target="../slideLayouts/slideLayout8.xml"/><Relationship Id="rId7" Type="http://schemas.openxmlformats.org/officeDocument/2006/relationships/image" Target="../media/image63.png"/><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chart" Target="../charts/chart60.xml"/><Relationship Id="rId5" Type="http://schemas.openxmlformats.org/officeDocument/2006/relationships/image" Target="../media/image3.emf"/><Relationship Id="rId4" Type="http://schemas.openxmlformats.org/officeDocument/2006/relationships/oleObject" Target="../embeddings/oleObject69.bin"/></Relationships>
</file>

<file path=ppt/slides/_rels/slide66.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slideLayout" Target="../slideLayouts/slideLayout8.xml"/><Relationship Id="rId7" Type="http://schemas.openxmlformats.org/officeDocument/2006/relationships/image" Target="../media/image63.pn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chart" Target="../charts/chart61.xml"/><Relationship Id="rId5" Type="http://schemas.openxmlformats.org/officeDocument/2006/relationships/image" Target="../media/image3.emf"/><Relationship Id="rId4" Type="http://schemas.openxmlformats.org/officeDocument/2006/relationships/oleObject" Target="../embeddings/oleObject70.bin"/></Relationships>
</file>

<file path=ppt/slides/_rels/slide6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4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7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42.xml"/><Relationship Id="rId6" Type="http://schemas.openxmlformats.org/officeDocument/2006/relationships/image" Target="../media/image5.png"/></Relationships>
</file>

<file path=ppt/slides/_rels/slide68.xml.rels><?xml version="1.0" encoding="UTF-8" standalone="yes"?>
<Relationships xmlns="http://schemas.openxmlformats.org/package/2006/relationships"><Relationship Id="rId8" Type="http://schemas.openxmlformats.org/officeDocument/2006/relationships/chart" Target="../charts/chart62.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image" Target="../media/image14.png"/><Relationship Id="rId11" Type="http://schemas.openxmlformats.org/officeDocument/2006/relationships/image" Target="../media/image66.svg"/><Relationship Id="rId5" Type="http://schemas.openxmlformats.org/officeDocument/2006/relationships/image" Target="../media/image3.emf"/><Relationship Id="rId10" Type="http://schemas.openxmlformats.org/officeDocument/2006/relationships/image" Target="../media/image65.png"/><Relationship Id="rId4" Type="http://schemas.openxmlformats.org/officeDocument/2006/relationships/oleObject" Target="../embeddings/oleObject72.bin"/><Relationship Id="rId9" Type="http://schemas.openxmlformats.org/officeDocument/2006/relationships/chart" Target="../charts/chart63.xml"/></Relationships>
</file>

<file path=ppt/slides/_rels/slide69.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slideLayout" Target="../slideLayouts/slideLayout2.xml"/><Relationship Id="rId7" Type="http://schemas.openxmlformats.org/officeDocument/2006/relationships/image" Target="../media/image65.png"/><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chart" Target="../charts/chart64.xml"/><Relationship Id="rId5" Type="http://schemas.openxmlformats.org/officeDocument/2006/relationships/image" Target="../media/image3.emf"/><Relationship Id="rId4" Type="http://schemas.openxmlformats.org/officeDocument/2006/relationships/oleObject" Target="../embeddings/oleObject73.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3.emf"/><Relationship Id="rId4" Type="http://schemas.openxmlformats.org/officeDocument/2006/relationships/oleObject" Target="../embeddings/oleObject11.bin"/></Relationships>
</file>

<file path=ppt/slides/_rels/slide70.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slideLayout" Target="../slideLayouts/slideLayout8.xml"/><Relationship Id="rId7" Type="http://schemas.openxmlformats.org/officeDocument/2006/relationships/image" Target="../media/image65.png"/><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chart" Target="../charts/chart65.xml"/><Relationship Id="rId5" Type="http://schemas.openxmlformats.org/officeDocument/2006/relationships/image" Target="../media/image3.emf"/><Relationship Id="rId4" Type="http://schemas.openxmlformats.org/officeDocument/2006/relationships/oleObject" Target="../embeddings/oleObject74.bin"/></Relationships>
</file>

<file path=ppt/slides/_rels/slide71.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slideLayout" Target="../slideLayouts/slideLayout8.xml"/><Relationship Id="rId7" Type="http://schemas.openxmlformats.org/officeDocument/2006/relationships/chart" Target="../charts/chart67.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chart" Target="../charts/chart66.xml"/><Relationship Id="rId5" Type="http://schemas.openxmlformats.org/officeDocument/2006/relationships/image" Target="../media/image3.emf"/><Relationship Id="rId4" Type="http://schemas.openxmlformats.org/officeDocument/2006/relationships/oleObject" Target="../embeddings/oleObject75.bin"/><Relationship Id="rId9" Type="http://schemas.openxmlformats.org/officeDocument/2006/relationships/image" Target="../media/image66.svg"/></Relationships>
</file>

<file path=ppt/slides/_rels/slide7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5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7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52.xml"/><Relationship Id="rId6" Type="http://schemas.openxmlformats.org/officeDocument/2006/relationships/image" Target="../media/image5.png"/></Relationships>
</file>

<file path=ppt/slides/_rels/slide73.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image" Target="../media/image14.png"/><Relationship Id="rId11" Type="http://schemas.openxmlformats.org/officeDocument/2006/relationships/image" Target="../media/image68.svg"/><Relationship Id="rId5" Type="http://schemas.openxmlformats.org/officeDocument/2006/relationships/image" Target="../media/image3.emf"/><Relationship Id="rId10" Type="http://schemas.openxmlformats.org/officeDocument/2006/relationships/image" Target="../media/image67.png"/><Relationship Id="rId4" Type="http://schemas.openxmlformats.org/officeDocument/2006/relationships/oleObject" Target="../embeddings/oleObject77.bin"/><Relationship Id="rId9" Type="http://schemas.openxmlformats.org/officeDocument/2006/relationships/chart" Target="../charts/chart69.xml"/></Relationships>
</file>

<file path=ppt/slides/_rels/slide74.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slideLayout" Target="../slideLayouts/slideLayout2.xml"/><Relationship Id="rId7" Type="http://schemas.openxmlformats.org/officeDocument/2006/relationships/image" Target="../media/image67.png"/><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chart" Target="../charts/chart70.xml"/><Relationship Id="rId5" Type="http://schemas.openxmlformats.org/officeDocument/2006/relationships/image" Target="../media/image3.emf"/><Relationship Id="rId4" Type="http://schemas.openxmlformats.org/officeDocument/2006/relationships/oleObject" Target="../embeddings/oleObject78.bin"/></Relationships>
</file>

<file path=ppt/slides/_rels/slide75.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slideLayout" Target="../slideLayouts/slideLayout8.xml"/><Relationship Id="rId7" Type="http://schemas.openxmlformats.org/officeDocument/2006/relationships/image" Target="../media/image67.png"/><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chart" Target="../charts/chart71.xml"/><Relationship Id="rId5" Type="http://schemas.openxmlformats.org/officeDocument/2006/relationships/image" Target="../media/image3.emf"/><Relationship Id="rId4" Type="http://schemas.openxmlformats.org/officeDocument/2006/relationships/oleObject" Target="../embeddings/oleObject79.bin"/></Relationships>
</file>

<file path=ppt/slides/_rels/slide7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slideLayout" Target="../slideLayouts/slideLayout8.xml"/><Relationship Id="rId7" Type="http://schemas.openxmlformats.org/officeDocument/2006/relationships/chart" Target="../charts/chart73.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chart" Target="../charts/chart72.xml"/><Relationship Id="rId5" Type="http://schemas.openxmlformats.org/officeDocument/2006/relationships/image" Target="../media/image3.emf"/><Relationship Id="rId4" Type="http://schemas.openxmlformats.org/officeDocument/2006/relationships/oleObject" Target="../embeddings/oleObject80.bin"/><Relationship Id="rId9" Type="http://schemas.openxmlformats.org/officeDocument/2006/relationships/image" Target="../media/image68.svg"/></Relationships>
</file>

<file path=ppt/slides/_rels/slide77.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xml"/><Relationship Id="rId3" Type="http://schemas.openxmlformats.org/officeDocument/2006/relationships/slideLayout" Target="../slideLayouts/slideLayout2.xml"/><Relationship Id="rId7" Type="http://schemas.openxmlformats.org/officeDocument/2006/relationships/image" Target="../media/image6.svg"/><Relationship Id="rId12" Type="http://schemas.openxmlformats.org/officeDocument/2006/relationships/image" Target="../media/image10.svg"/><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3.emf"/><Relationship Id="rId10" Type="http://schemas.openxmlformats.org/officeDocument/2006/relationships/slide" Target="slide77.xml"/><Relationship Id="rId4" Type="http://schemas.openxmlformats.org/officeDocument/2006/relationships/oleObject" Target="../embeddings/oleObject81.bin"/><Relationship Id="rId9" Type="http://schemas.openxmlformats.org/officeDocument/2006/relationships/slide" Target="slide16.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5.xml"/><Relationship Id="rId1" Type="http://schemas.openxmlformats.org/officeDocument/2006/relationships/tags" Target="../tags/tag164.xml"/><Relationship Id="rId5" Type="http://schemas.openxmlformats.org/officeDocument/2006/relationships/image" Target="../media/image3.emf"/><Relationship Id="rId4" Type="http://schemas.openxmlformats.org/officeDocument/2006/relationships/oleObject" Target="../embeddings/oleObject82.bin"/></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7.xml"/><Relationship Id="rId1" Type="http://schemas.openxmlformats.org/officeDocument/2006/relationships/tags" Target="../tags/tag166.xml"/><Relationship Id="rId5" Type="http://schemas.openxmlformats.org/officeDocument/2006/relationships/image" Target="../media/image3.emf"/><Relationship Id="rId4" Type="http://schemas.openxmlformats.org/officeDocument/2006/relationships/oleObject" Target="../embeddings/oleObject83.bin"/></Relationships>
</file>

<file path=ppt/slides/_rels/slide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Layout" Target="../slideLayouts/slideLayout3.xml"/><Relationship Id="rId7" Type="http://schemas.openxmlformats.org/officeDocument/2006/relationships/image" Target="../media/image5.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hyperlink" Target="https://www.itspublic.nl/materialen/gemeentefonds" TargetMode="External"/><Relationship Id="rId5" Type="http://schemas.openxmlformats.org/officeDocument/2006/relationships/image" Target="../media/image3.emf"/><Relationship Id="rId4" Type="http://schemas.openxmlformats.org/officeDocument/2006/relationships/oleObject" Target="../embeddings/oleObject12.bin"/></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9.xml"/><Relationship Id="rId1" Type="http://schemas.openxmlformats.org/officeDocument/2006/relationships/tags" Target="../tags/tag168.xml"/><Relationship Id="rId5" Type="http://schemas.openxmlformats.org/officeDocument/2006/relationships/image" Target="../media/image3.emf"/><Relationship Id="rId4" Type="http://schemas.openxmlformats.org/officeDocument/2006/relationships/oleObject" Target="../embeddings/oleObject84.bin"/></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71.xml"/><Relationship Id="rId1" Type="http://schemas.openxmlformats.org/officeDocument/2006/relationships/tags" Target="../tags/tag170.xml"/><Relationship Id="rId5" Type="http://schemas.openxmlformats.org/officeDocument/2006/relationships/image" Target="../media/image2.emf"/><Relationship Id="rId4" Type="http://schemas.openxmlformats.org/officeDocument/2006/relationships/oleObject" Target="../embeddings/oleObject85.bin"/></Relationships>
</file>

<file path=ppt/slides/_rels/slide82.xml.rels><?xml version="1.0" encoding="UTF-8" standalone="yes"?>
<Relationships xmlns="http://schemas.openxmlformats.org/package/2006/relationships"><Relationship Id="rId8" Type="http://schemas.openxmlformats.org/officeDocument/2006/relationships/hyperlink" Target="https://www.itspublic.nl/materialen/gemeentefonds" TargetMode="External"/><Relationship Id="rId3" Type="http://schemas.openxmlformats.org/officeDocument/2006/relationships/slideLayout" Target="../slideLayouts/slideLayout2.xml"/><Relationship Id="rId7" Type="http://schemas.openxmlformats.org/officeDocument/2006/relationships/hyperlink" Target="https://www.itspublic.nl/materialen/" TargetMode="Externa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image" Target="../media/image69.png"/><Relationship Id="rId5" Type="http://schemas.openxmlformats.org/officeDocument/2006/relationships/image" Target="../media/image2.emf"/><Relationship Id="rId10" Type="http://schemas.openxmlformats.org/officeDocument/2006/relationships/image" Target="../media/image70.svg"/><Relationship Id="rId4" Type="http://schemas.openxmlformats.org/officeDocument/2006/relationships/oleObject" Target="../embeddings/oleObject86.bin"/><Relationship Id="rId9" Type="http://schemas.openxmlformats.org/officeDocument/2006/relationships/image" Target="../media/image5.png"/></Relationships>
</file>

<file path=ppt/slides/_rels/slide83.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slideLayout" Target="../slideLayouts/slideLayout6.xml"/><Relationship Id="rId7" Type="http://schemas.openxmlformats.org/officeDocument/2006/relationships/hyperlink" Target="http://creativecommons.org/licenses/by/4.0/" TargetMode="Externa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hyperlink" Target="http://www.itspublic.nl/" TargetMode="External"/><Relationship Id="rId5" Type="http://schemas.openxmlformats.org/officeDocument/2006/relationships/image" Target="../media/image71.emf"/><Relationship Id="rId4" Type="http://schemas.openxmlformats.org/officeDocument/2006/relationships/oleObject" Target="../embeddings/oleObject87.bin"/><Relationship Id="rId9" Type="http://schemas.openxmlformats.org/officeDocument/2006/relationships/image" Target="../media/image7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3.emf"/><Relationship Id="rId4"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pic>
        <p:nvPicPr>
          <p:cNvPr id="12" name="Picture 11" descr="A picture containing sitting, person, doing, board&#10;&#10;Description automatically generated">
            <a:extLst>
              <a:ext uri="{FF2B5EF4-FFF2-40B4-BE49-F238E27FC236}">
                <a16:creationId xmlns:a16="http://schemas.microsoft.com/office/drawing/2014/main" id="{7D4487E2-62A7-419E-BF2D-AEECC9E06A61}"/>
              </a:ext>
            </a:extLst>
          </p:cNvPr>
          <p:cNvPicPr>
            <a:picLocks noChangeAspect="1"/>
          </p:cNvPicPr>
          <p:nvPr/>
        </p:nvPicPr>
        <p:blipFill rotWithShape="1">
          <a:blip r:embed="rId6">
            <a:alphaModFix amt="5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34633" r="28342"/>
          <a:stretch/>
        </p:blipFill>
        <p:spPr>
          <a:xfrm>
            <a:off x="6682068" y="-69913"/>
            <a:ext cx="4981612" cy="7056764"/>
          </a:xfrm>
          <a:prstGeom prst="rect">
            <a:avLst/>
          </a:prstGeom>
        </p:spPr>
      </p:pic>
      <p:sp>
        <p:nvSpPr>
          <p:cNvPr id="14" name="Title 4">
            <a:extLst>
              <a:ext uri="{FF2B5EF4-FFF2-40B4-BE49-F238E27FC236}">
                <a16:creationId xmlns:a16="http://schemas.microsoft.com/office/drawing/2014/main" id="{CE372685-5583-4A9D-9DAC-037914575A49}"/>
              </a:ext>
            </a:extLst>
          </p:cNvPr>
          <p:cNvSpPr txBox="1">
            <a:spLocks/>
          </p:cNvSpPr>
          <p:nvPr/>
        </p:nvSpPr>
        <p:spPr>
          <a:xfrm>
            <a:off x="679133" y="1280162"/>
            <a:ext cx="5474615" cy="1209039"/>
          </a:xfrm>
          <a:prstGeom prst="rect">
            <a:avLst/>
          </a:prstGeom>
          <a:solidFill>
            <a:srgbClr val="22777B"/>
          </a:solid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4400" dirty="0">
                <a:solidFill>
                  <a:schemeClr val="bg1"/>
                </a:solidFill>
              </a:rPr>
              <a:t>Het gemeentefonds inzichtelijk</a:t>
            </a:r>
            <a:endParaRPr lang="nl-NL" dirty="0">
              <a:solidFill>
                <a:schemeClr val="bg1"/>
              </a:solidFill>
            </a:endParaRPr>
          </a:p>
        </p:txBody>
      </p:sp>
      <p:sp>
        <p:nvSpPr>
          <p:cNvPr id="18" name="Text Placeholder 5">
            <a:extLst>
              <a:ext uri="{FF2B5EF4-FFF2-40B4-BE49-F238E27FC236}">
                <a16:creationId xmlns:a16="http://schemas.microsoft.com/office/drawing/2014/main" id="{C43B785F-587C-42D2-A4EF-DF4075827BD6}"/>
              </a:ext>
            </a:extLst>
          </p:cNvPr>
          <p:cNvSpPr txBox="1">
            <a:spLocks/>
          </p:cNvSpPr>
          <p:nvPr/>
        </p:nvSpPr>
        <p:spPr>
          <a:xfrm>
            <a:off x="658813" y="5379720"/>
            <a:ext cx="5437188" cy="938771"/>
          </a:xfrm>
          <a:prstGeom prst="rect">
            <a:avLst/>
          </a:prstGeom>
          <a:solidFill>
            <a:srgbClr val="22777B"/>
          </a:solid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600" dirty="0">
                <a:solidFill>
                  <a:schemeClr val="bg1"/>
                </a:solidFill>
                <a:ea typeface="+mj-ea"/>
                <a:cs typeface="+mj-cs"/>
              </a:rPr>
              <a:t>Publicatie: augustus 2020 </a:t>
            </a:r>
            <a:br>
              <a:rPr lang="nl-NL" sz="1600" dirty="0">
                <a:solidFill>
                  <a:schemeClr val="bg1"/>
                </a:solidFill>
                <a:ea typeface="+mj-ea"/>
                <a:cs typeface="+mj-cs"/>
              </a:rPr>
            </a:br>
            <a:r>
              <a:rPr lang="nl-NL" sz="1600" dirty="0">
                <a:solidFill>
                  <a:schemeClr val="bg1"/>
                </a:solidFill>
                <a:ea typeface="+mj-ea"/>
                <a:cs typeface="+mj-cs"/>
              </a:rPr>
              <a:t>obv. meicirculaire 2020</a:t>
            </a:r>
          </a:p>
        </p:txBody>
      </p:sp>
      <p:sp>
        <p:nvSpPr>
          <p:cNvPr id="3" name="Rectangle 2">
            <a:extLst>
              <a:ext uri="{FF2B5EF4-FFF2-40B4-BE49-F238E27FC236}">
                <a16:creationId xmlns:a16="http://schemas.microsoft.com/office/drawing/2014/main" id="{F7AEA1CD-5D8C-4B5F-B783-477F2EFE46DF}"/>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9" name="TextBox 18">
            <a:extLst>
              <a:ext uri="{FF2B5EF4-FFF2-40B4-BE49-F238E27FC236}">
                <a16:creationId xmlns:a16="http://schemas.microsoft.com/office/drawing/2014/main" id="{B4F13CAA-10AC-40C3-85B3-C4602274905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Rectangle 20">
            <a:extLst>
              <a:ext uri="{FF2B5EF4-FFF2-40B4-BE49-F238E27FC236}">
                <a16:creationId xmlns:a16="http://schemas.microsoft.com/office/drawing/2014/main" id="{CDA100CA-183E-4915-863F-4149D0FCBAF8}"/>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22" name="Group 21">
            <a:extLst>
              <a:ext uri="{FF2B5EF4-FFF2-40B4-BE49-F238E27FC236}">
                <a16:creationId xmlns:a16="http://schemas.microsoft.com/office/drawing/2014/main" id="{A84FC1E7-10C2-4449-ACA8-2FFD26B46605}"/>
              </a:ext>
            </a:extLst>
          </p:cNvPr>
          <p:cNvGrpSpPr/>
          <p:nvPr/>
        </p:nvGrpSpPr>
        <p:grpSpPr>
          <a:xfrm>
            <a:off x="66790" y="6692947"/>
            <a:ext cx="544183" cy="124497"/>
            <a:chOff x="2836862" y="3068799"/>
            <a:chExt cx="3837128" cy="877845"/>
          </a:xfrm>
          <a:solidFill>
            <a:schemeClr val="bg1"/>
          </a:solidFill>
        </p:grpSpPr>
        <p:sp>
          <p:nvSpPr>
            <p:cNvPr id="23" name="TextBox 22">
              <a:extLst>
                <a:ext uri="{FF2B5EF4-FFF2-40B4-BE49-F238E27FC236}">
                  <a16:creationId xmlns:a16="http://schemas.microsoft.com/office/drawing/2014/main" id="{FEA978C1-21B0-4545-B45D-13B98661FE69}"/>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0E9E7FFF-6406-41C8-A6AF-8CD7F9D5CF95}"/>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2D4AFB71-F9CC-4D6F-A709-AD1CB25D8581}"/>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CB64ECD4-5932-473E-92C9-BC2BC8514C5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2D05272C-0F92-40D3-A29D-6A2D9E7A19DB}"/>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C0A8324A-B581-48FD-B820-F3B9A51C591D}"/>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69AFC7F8-5640-4341-8085-DE81CEE60B85}"/>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0A6EF3E4-44BE-48E2-837D-AF94B12F3A41}"/>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B7AE7189-631A-4970-B4C7-C6306BEAA486}"/>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3" name="TextBox 32">
              <a:extLst>
                <a:ext uri="{FF2B5EF4-FFF2-40B4-BE49-F238E27FC236}">
                  <a16:creationId xmlns:a16="http://schemas.microsoft.com/office/drawing/2014/main" id="{2F84FEB2-831F-45B9-ABBC-FC9D2FDDFA84}"/>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4" name="TextBox 33">
              <a:extLst>
                <a:ext uri="{FF2B5EF4-FFF2-40B4-BE49-F238E27FC236}">
                  <a16:creationId xmlns:a16="http://schemas.microsoft.com/office/drawing/2014/main" id="{C58E9054-F723-4EA1-8229-E1292F9830E1}"/>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5" name="TextBox 34">
              <a:extLst>
                <a:ext uri="{FF2B5EF4-FFF2-40B4-BE49-F238E27FC236}">
                  <a16:creationId xmlns:a16="http://schemas.microsoft.com/office/drawing/2014/main" id="{9A60C4CD-ADC0-4964-A46F-F2DBF5A01468}"/>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
        <p:nvSpPr>
          <p:cNvPr id="27" name="Title 4">
            <a:extLst>
              <a:ext uri="{FF2B5EF4-FFF2-40B4-BE49-F238E27FC236}">
                <a16:creationId xmlns:a16="http://schemas.microsoft.com/office/drawing/2014/main" id="{39E99D80-B2E8-49FD-B2ED-0F618464F0F9}"/>
              </a:ext>
            </a:extLst>
          </p:cNvPr>
          <p:cNvSpPr txBox="1">
            <a:spLocks/>
          </p:cNvSpPr>
          <p:nvPr/>
        </p:nvSpPr>
        <p:spPr>
          <a:xfrm>
            <a:off x="679133" y="2715997"/>
            <a:ext cx="5474615" cy="873760"/>
          </a:xfrm>
          <a:prstGeom prst="rect">
            <a:avLst/>
          </a:prstGeom>
          <a:solidFill>
            <a:srgbClr val="22777B"/>
          </a:solid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3200">
                <a:solidFill>
                  <a:schemeClr val="bg1"/>
                </a:solidFill>
              </a:rPr>
              <a:t>Gemeente Amersfoort</a:t>
            </a:r>
            <a:endParaRPr lang="nl-NL" sz="2400" dirty="0">
              <a:solidFill>
                <a:schemeClr val="bg1"/>
              </a:solidFill>
            </a:endParaRPr>
          </a:p>
        </p:txBody>
      </p:sp>
    </p:spTree>
    <p:extLst>
      <p:ext uri="{BB962C8B-B14F-4D97-AF65-F5344CB8AC3E}">
        <p14:creationId xmlns:p14="http://schemas.microsoft.com/office/powerpoint/2010/main" val="1320954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extLst>
              <p:ext uri="{D42A27DB-BD31-4B8C-83A1-F6EECF244321}">
                <p14:modId xmlns:p14="http://schemas.microsoft.com/office/powerpoint/2010/main" val="1942695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66D1899D-313A-414D-B409-CD84376A24B6}"/>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6C953F87-3182-44F3-967E-0BCC449B69CE}"/>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203DAED5-92F6-4E57-A03E-CE84CD9E072D}"/>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80A6688C-E470-4C35-ACA9-0C2061C1A943}"/>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2739BC2A-39EE-4086-9C7B-15B1223FBB94}"/>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6EE8390C-0CBD-476B-9917-F8074EEF551A}"/>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435CB890-37FE-4136-83F1-9B5A25D5276F}"/>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C60CE839-DA40-416B-A32A-4B74160A56B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B846845E-83D0-4244-8E9D-AD8DB69C25C5}"/>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8080891-9BBE-4E29-8E6F-C70446B1B9DC}"/>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1B723F41-6860-4CF5-ACE2-4B932F429FD9}"/>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5D389-D15E-4031-BE6E-B48CD32CC341}"/>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8E9B5A6D-C097-4387-B4A1-48B078CFF77F}"/>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16FDCED-D8F9-47A3-B833-7BA093E36652}"/>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A7A2DD82-B084-4002-B15D-BDC0AB6BD1D5}"/>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0BFCEC1A-7EBF-477C-80A6-8E33209AF8BE}"/>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
        <p:nvSpPr>
          <p:cNvPr id="33" name="Text Placeholder 5">
            <a:hlinkClick r:id="rId8" action="ppaction://hlinksldjump"/>
            <a:extLst>
              <a:ext uri="{FF2B5EF4-FFF2-40B4-BE49-F238E27FC236}">
                <a16:creationId xmlns:a16="http://schemas.microsoft.com/office/drawing/2014/main" id="{855834AD-5D12-41D3-8EFC-8C6BA7015A6B}"/>
              </a:ext>
            </a:extLst>
          </p:cNvPr>
          <p:cNvSpPr txBox="1">
            <a:spLocks/>
          </p:cNvSpPr>
          <p:nvPr/>
        </p:nvSpPr>
        <p:spPr>
          <a:xfrm>
            <a:off x="1268413" y="3038297"/>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Samenvatting belangrijkste inzichten</a:t>
            </a:r>
          </a:p>
        </p:txBody>
      </p:sp>
      <p:sp>
        <p:nvSpPr>
          <p:cNvPr id="34" name="Text Placeholder 5">
            <a:hlinkClick r:id="rId9" action="ppaction://hlinksldjump"/>
            <a:extLst>
              <a:ext uri="{FF2B5EF4-FFF2-40B4-BE49-F238E27FC236}">
                <a16:creationId xmlns:a16="http://schemas.microsoft.com/office/drawing/2014/main" id="{4C0D12A7-AC80-465F-8D5E-FD63BB393E04}"/>
              </a:ext>
            </a:extLst>
          </p:cNvPr>
          <p:cNvSpPr txBox="1">
            <a:spLocks/>
          </p:cNvSpPr>
          <p:nvPr/>
        </p:nvSpPr>
        <p:spPr>
          <a:xfrm>
            <a:off x="1268413" y="370423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35" name="Text Placeholder 5">
            <a:hlinkClick r:id="rId10" action="ppaction://hlinksldjump"/>
            <a:extLst>
              <a:ext uri="{FF2B5EF4-FFF2-40B4-BE49-F238E27FC236}">
                <a16:creationId xmlns:a16="http://schemas.microsoft.com/office/drawing/2014/main" id="{131BF816-FB3D-46B5-867D-27814D420095}"/>
              </a:ext>
            </a:extLst>
          </p:cNvPr>
          <p:cNvSpPr txBox="1">
            <a:spLocks/>
          </p:cNvSpPr>
          <p:nvPr/>
        </p:nvSpPr>
        <p:spPr>
          <a:xfrm>
            <a:off x="1268413" y="438495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Bijlage</a:t>
            </a:r>
          </a:p>
        </p:txBody>
      </p:sp>
      <p:pic>
        <p:nvPicPr>
          <p:cNvPr id="36" name="Graphic 35" descr="Arrow: Straight">
            <a:extLst>
              <a:ext uri="{FF2B5EF4-FFF2-40B4-BE49-F238E27FC236}">
                <a16:creationId xmlns:a16="http://schemas.microsoft.com/office/drawing/2014/main" id="{D2A28487-FF01-4061-917D-03A4B254C87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765812" y="3144206"/>
            <a:ext cx="418002" cy="396000"/>
          </a:xfrm>
          <a:prstGeom prst="rect">
            <a:avLst/>
          </a:prstGeom>
        </p:spPr>
      </p:pic>
      <p:sp>
        <p:nvSpPr>
          <p:cNvPr id="37" name="Text Placeholder 5">
            <a:hlinkClick r:id="rId13" action="ppaction://hlinksldjump"/>
            <a:extLst>
              <a:ext uri="{FF2B5EF4-FFF2-40B4-BE49-F238E27FC236}">
                <a16:creationId xmlns:a16="http://schemas.microsoft.com/office/drawing/2014/main" id="{D6CBB4D5-FC9A-4DAA-B317-0DC8CB7D4D99}"/>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Introductie gemeentefonds</a:t>
            </a:r>
          </a:p>
        </p:txBody>
      </p:sp>
      <p:sp>
        <p:nvSpPr>
          <p:cNvPr id="39" name="Title 4">
            <a:hlinkClick r:id="rId13" action="ppaction://hlinksldjump"/>
            <a:extLst>
              <a:ext uri="{FF2B5EF4-FFF2-40B4-BE49-F238E27FC236}">
                <a16:creationId xmlns:a16="http://schemas.microsoft.com/office/drawing/2014/main" id="{E35295AE-4397-4D51-8410-7D4A0CFE3439}"/>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Tree>
    <p:extLst>
      <p:ext uri="{BB962C8B-B14F-4D97-AF65-F5344CB8AC3E}">
        <p14:creationId xmlns:p14="http://schemas.microsoft.com/office/powerpoint/2010/main" val="3369021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03902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Totale uitkering voor Amersfoort is ca. 305 mln (1/3)</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11</a:t>
            </a:fld>
            <a:endParaRPr lang="nl-NL"/>
          </a:p>
        </p:txBody>
      </p:sp>
      <mc:AlternateContent xmlns:mc="http://schemas.openxmlformats.org/markup-compatibility/2006" xmlns:cx1="http://schemas.microsoft.com/office/drawing/2015/9/8/chartex">
        <mc:Choice Requires="cx1">
          <p:graphicFrame>
            <p:nvGraphicFramePr>
              <p:cNvPr id="11" name="Chart 10">
                <a:extLst>
                  <a:ext uri="{FF2B5EF4-FFF2-40B4-BE49-F238E27FC236}">
                    <a16:creationId xmlns:a16="http://schemas.microsoft.com/office/drawing/2014/main" id="{F6EC4D5F-8471-4F77-8E9B-5126F06DC962}"/>
                  </a:ext>
                </a:extLst>
              </p:cNvPr>
              <p:cNvGraphicFramePr/>
              <p:nvPr>
                <p:extLst>
                  <p:ext uri="{D42A27DB-BD31-4B8C-83A1-F6EECF244321}">
                    <p14:modId xmlns:p14="http://schemas.microsoft.com/office/powerpoint/2010/main" val="2476239097"/>
                  </p:ext>
                </p:extLst>
              </p:nvPr>
            </p:nvGraphicFramePr>
            <p:xfrm>
              <a:off x="666747" y="3517640"/>
              <a:ext cx="10866441" cy="2791083"/>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11" name="Chart 10">
                <a:extLst>
                  <a:ext uri="{FF2B5EF4-FFF2-40B4-BE49-F238E27FC236}">
                    <a16:creationId xmlns:a16="http://schemas.microsoft.com/office/drawing/2014/main" id="{F6EC4D5F-8471-4F77-8E9B-5126F06DC962}"/>
                  </a:ext>
                </a:extLst>
              </p:cNvPr>
              <p:cNvPicPr>
                <a:picLocks noGrp="1" noRot="1" noChangeAspect="1" noMove="1" noResize="1" noEditPoints="1" noAdjustHandles="1" noChangeArrowheads="1" noChangeShapeType="1"/>
              </p:cNvPicPr>
              <p:nvPr/>
            </p:nvPicPr>
            <p:blipFill>
              <a:blip r:embed="rId7"/>
              <a:stretch>
                <a:fillRect/>
              </a:stretch>
            </p:blipFill>
            <p:spPr>
              <a:xfrm>
                <a:off x="666747" y="3517640"/>
                <a:ext cx="10866441" cy="2791083"/>
              </a:xfrm>
              <a:prstGeom prst="rect">
                <a:avLst/>
              </a:prstGeom>
            </p:spPr>
          </p:pic>
        </mc:Fallback>
      </mc:AlternateContent>
      <p:sp>
        <p:nvSpPr>
          <p:cNvPr id="21" name="Text Placeholder 15">
            <a:extLst>
              <a:ext uri="{FF2B5EF4-FFF2-40B4-BE49-F238E27FC236}">
                <a16:creationId xmlns:a16="http://schemas.microsoft.com/office/drawing/2014/main" id="{55223DA3-2EC1-40AB-9AB8-57D3FE4155CC}"/>
              </a:ext>
            </a:extLst>
          </p:cNvPr>
          <p:cNvSpPr>
            <a:spLocks noGrp="1"/>
          </p:cNvSpPr>
          <p:nvPr>
            <p:ph type="body" sz="quarter" idx="14"/>
          </p:nvPr>
        </p:nvSpPr>
        <p:spPr>
          <a:xfrm>
            <a:off x="666750" y="1228725"/>
            <a:ext cx="10872000" cy="247650"/>
          </a:xfrm>
        </p:spPr>
        <p:txBody>
          <a:bodyPr/>
          <a:lstStyle/>
          <a:p>
            <a:r>
              <a:rPr lang="nl-NL" dirty="0"/>
              <a:t>Onderdelen van het gemeentefonds en totale omvang, </a:t>
            </a:r>
            <a:r>
              <a:rPr lang="nl-NL" b="0" dirty="0"/>
              <a:t>eur miljard, 2020</a:t>
            </a:r>
          </a:p>
        </p:txBody>
      </p:sp>
      <p:sp>
        <p:nvSpPr>
          <p:cNvPr id="26" name="Rectangle 25">
            <a:extLst>
              <a:ext uri="{FF2B5EF4-FFF2-40B4-BE49-F238E27FC236}">
                <a16:creationId xmlns:a16="http://schemas.microsoft.com/office/drawing/2014/main" id="{9D88AFF7-BBF1-4991-9AC0-6C2872039AA2}"/>
              </a:ext>
            </a:extLst>
          </p:cNvPr>
          <p:cNvSpPr/>
          <p:nvPr/>
        </p:nvSpPr>
        <p:spPr>
          <a:xfrm>
            <a:off x="923730" y="2810870"/>
            <a:ext cx="1782147" cy="995392"/>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Algemene uitkering per cluster. Deze zijn door gemeenten naar eigen inzicht te besteden.</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7" name="Rectangle 26">
            <a:extLst>
              <a:ext uri="{FF2B5EF4-FFF2-40B4-BE49-F238E27FC236}">
                <a16:creationId xmlns:a16="http://schemas.microsoft.com/office/drawing/2014/main" id="{1C60411A-965F-4440-A6CC-D1446FE86FA6}"/>
              </a:ext>
            </a:extLst>
          </p:cNvPr>
          <p:cNvSpPr/>
          <p:nvPr/>
        </p:nvSpPr>
        <p:spPr>
          <a:xfrm>
            <a:off x="7361802" y="2810872"/>
            <a:ext cx="1782147" cy="995389"/>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Uitkeringen met een geoormerkt doel.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Vaak met separate verantwoording.</a:t>
            </a:r>
          </a:p>
        </p:txBody>
      </p:sp>
      <p:sp>
        <p:nvSpPr>
          <p:cNvPr id="28" name="Rectangle 27">
            <a:extLst>
              <a:ext uri="{FF2B5EF4-FFF2-40B4-BE49-F238E27FC236}">
                <a16:creationId xmlns:a16="http://schemas.microsoft.com/office/drawing/2014/main" id="{C6ED586D-3A98-41F7-98FA-1DE111DE4E29}"/>
              </a:ext>
            </a:extLst>
          </p:cNvPr>
          <p:cNvSpPr/>
          <p:nvPr/>
        </p:nvSpPr>
        <p:spPr>
          <a:xfrm>
            <a:off x="3085323" y="2810870"/>
            <a:ext cx="1782147" cy="995391"/>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Mindering van de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uitkering op basis van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eigen verdienvermogen gemeente (ozb waarde)</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9" name="Rectangle 28">
            <a:extLst>
              <a:ext uri="{FF2B5EF4-FFF2-40B4-BE49-F238E27FC236}">
                <a16:creationId xmlns:a16="http://schemas.microsoft.com/office/drawing/2014/main" id="{613AF88E-3187-4939-9BA4-C5444F54C4C7}"/>
              </a:ext>
            </a:extLst>
          </p:cNvPr>
          <p:cNvSpPr/>
          <p:nvPr/>
        </p:nvSpPr>
        <p:spPr>
          <a:xfrm>
            <a:off x="9507006" y="2810873"/>
            <a:ext cx="1782147" cy="974571"/>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Totale uitkering incl. aanvullende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uitkeringen.</a:t>
            </a:r>
          </a:p>
        </p:txBody>
      </p:sp>
      <p:cxnSp>
        <p:nvCxnSpPr>
          <p:cNvPr id="32" name="Straight Connector 31">
            <a:extLst>
              <a:ext uri="{FF2B5EF4-FFF2-40B4-BE49-F238E27FC236}">
                <a16:creationId xmlns:a16="http://schemas.microsoft.com/office/drawing/2014/main" id="{0736237E-0B16-412C-A600-A4D14009AFE3}"/>
              </a:ext>
            </a:extLst>
          </p:cNvPr>
          <p:cNvCxnSpPr>
            <a:cxnSpLocks/>
          </p:cNvCxnSpPr>
          <p:nvPr/>
        </p:nvCxnSpPr>
        <p:spPr>
          <a:xfrm>
            <a:off x="923730"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E15A13C-6039-4BF7-A114-7A02A3E8E758}"/>
              </a:ext>
            </a:extLst>
          </p:cNvPr>
          <p:cNvCxnSpPr>
            <a:cxnSpLocks/>
          </p:cNvCxnSpPr>
          <p:nvPr/>
        </p:nvCxnSpPr>
        <p:spPr>
          <a:xfrm>
            <a:off x="2705877"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4290188-220E-41E4-9240-3ECEC7A7F753}"/>
              </a:ext>
            </a:extLst>
          </p:cNvPr>
          <p:cNvCxnSpPr>
            <a:cxnSpLocks/>
          </p:cNvCxnSpPr>
          <p:nvPr/>
        </p:nvCxnSpPr>
        <p:spPr>
          <a:xfrm>
            <a:off x="7371132"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B53C48A-4261-4B26-8304-3A9FDCC643F4}"/>
              </a:ext>
            </a:extLst>
          </p:cNvPr>
          <p:cNvCxnSpPr>
            <a:cxnSpLocks/>
          </p:cNvCxnSpPr>
          <p:nvPr/>
        </p:nvCxnSpPr>
        <p:spPr>
          <a:xfrm>
            <a:off x="9153279"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7798FD1-5F70-4106-85C3-DF234A193E2C}"/>
              </a:ext>
            </a:extLst>
          </p:cNvPr>
          <p:cNvCxnSpPr>
            <a:cxnSpLocks/>
          </p:cNvCxnSpPr>
          <p:nvPr/>
        </p:nvCxnSpPr>
        <p:spPr>
          <a:xfrm>
            <a:off x="307599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30EDA5-F693-405D-AC50-C35CDB15D7A1}"/>
              </a:ext>
            </a:extLst>
          </p:cNvPr>
          <p:cNvCxnSpPr>
            <a:cxnSpLocks/>
          </p:cNvCxnSpPr>
          <p:nvPr/>
        </p:nvCxnSpPr>
        <p:spPr>
          <a:xfrm>
            <a:off x="485813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4A26C39-827E-4F5A-8269-CB6AC75C6F0E}"/>
              </a:ext>
            </a:extLst>
          </p:cNvPr>
          <p:cNvCxnSpPr>
            <a:cxnSpLocks/>
          </p:cNvCxnSpPr>
          <p:nvPr/>
        </p:nvCxnSpPr>
        <p:spPr>
          <a:xfrm>
            <a:off x="951006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DA2A226-316A-4AD3-9E9B-3E57986C733F}"/>
              </a:ext>
            </a:extLst>
          </p:cNvPr>
          <p:cNvCxnSpPr>
            <a:cxnSpLocks/>
          </p:cNvCxnSpPr>
          <p:nvPr/>
        </p:nvCxnSpPr>
        <p:spPr>
          <a:xfrm>
            <a:off x="1129220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67451BD-5797-4885-8044-B7D8FF3A39BB}"/>
              </a:ext>
            </a:extLst>
          </p:cNvPr>
          <p:cNvCxnSpPr/>
          <p:nvPr/>
        </p:nvCxnSpPr>
        <p:spPr>
          <a:xfrm>
            <a:off x="899266" y="6228080"/>
            <a:ext cx="103835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5EB7792-EBEC-4FC4-AAC8-71C7BDAC5316}"/>
              </a:ext>
            </a:extLst>
          </p:cNvPr>
          <p:cNvSpPr/>
          <p:nvPr/>
        </p:nvSpPr>
        <p:spPr>
          <a:xfrm>
            <a:off x="5204926" y="2810872"/>
            <a:ext cx="1782147" cy="995390"/>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Totale uitkering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algemeen</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cxnSp>
        <p:nvCxnSpPr>
          <p:cNvPr id="31" name="Straight Connector 30">
            <a:extLst>
              <a:ext uri="{FF2B5EF4-FFF2-40B4-BE49-F238E27FC236}">
                <a16:creationId xmlns:a16="http://schemas.microsoft.com/office/drawing/2014/main" id="{EB82F826-0529-45C5-A020-9D8828C67BB8}"/>
              </a:ext>
            </a:extLst>
          </p:cNvPr>
          <p:cNvCxnSpPr>
            <a:cxnSpLocks/>
          </p:cNvCxnSpPr>
          <p:nvPr/>
        </p:nvCxnSpPr>
        <p:spPr>
          <a:xfrm>
            <a:off x="5195594"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C5F1BC0-EF68-4F6B-AB4B-D84F09494B54}"/>
              </a:ext>
            </a:extLst>
          </p:cNvPr>
          <p:cNvCxnSpPr>
            <a:cxnSpLocks/>
          </p:cNvCxnSpPr>
          <p:nvPr/>
        </p:nvCxnSpPr>
        <p:spPr>
          <a:xfrm>
            <a:off x="697774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sp>
        <p:nvSpPr>
          <p:cNvPr id="34" name="Text Placeholder 14">
            <a:extLst>
              <a:ext uri="{FF2B5EF4-FFF2-40B4-BE49-F238E27FC236}">
                <a16:creationId xmlns:a16="http://schemas.microsoft.com/office/drawing/2014/main" id="{9C4F434D-C2F4-4D00-BF0A-9187C5E284EA}"/>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2020 (meicirculaire)</a:t>
            </a:r>
          </a:p>
        </p:txBody>
      </p:sp>
      <p:sp>
        <p:nvSpPr>
          <p:cNvPr id="42" name="Extra Title 2">
            <a:extLst>
              <a:ext uri="{FF2B5EF4-FFF2-40B4-BE49-F238E27FC236}">
                <a16:creationId xmlns:a16="http://schemas.microsoft.com/office/drawing/2014/main" id="{67A4D934-7DA7-4EB1-B691-B698793D987A}"/>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Amersfoort</a:t>
            </a:r>
            <a:endParaRPr lang="nl-NL" sz="1200" dirty="0"/>
          </a:p>
        </p:txBody>
      </p:sp>
      <p:sp>
        <p:nvSpPr>
          <p:cNvPr id="43" name="Rectangle 42">
            <a:extLst>
              <a:ext uri="{FF2B5EF4-FFF2-40B4-BE49-F238E27FC236}">
                <a16:creationId xmlns:a16="http://schemas.microsoft.com/office/drawing/2014/main" id="{6435DDD7-B8D5-4463-84C5-45FF38B40A6C}"/>
              </a:ext>
            </a:extLst>
          </p:cNvPr>
          <p:cNvSpPr/>
          <p:nvPr/>
        </p:nvSpPr>
        <p:spPr>
          <a:xfrm>
            <a:off x="923730"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Algemene uitkering</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4" name="Rectangle 43">
            <a:extLst>
              <a:ext uri="{FF2B5EF4-FFF2-40B4-BE49-F238E27FC236}">
                <a16:creationId xmlns:a16="http://schemas.microsoft.com/office/drawing/2014/main" id="{E27CFE76-E7AC-4484-9AE4-F4B40AA9F550}"/>
              </a:ext>
            </a:extLst>
          </p:cNvPr>
          <p:cNvSpPr/>
          <p:nvPr/>
        </p:nvSpPr>
        <p:spPr>
          <a:xfrm>
            <a:off x="7361802"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Aanvullende uitkering</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5" name="Rectangle 44">
            <a:extLst>
              <a:ext uri="{FF2B5EF4-FFF2-40B4-BE49-F238E27FC236}">
                <a16:creationId xmlns:a16="http://schemas.microsoft.com/office/drawing/2014/main" id="{7BFA15DD-F8AF-4169-83BE-BCAF482F4DF3}"/>
              </a:ext>
            </a:extLst>
          </p:cNvPr>
          <p:cNvSpPr/>
          <p:nvPr/>
        </p:nvSpPr>
        <p:spPr>
          <a:xfrm>
            <a:off x="3085323"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Eigen middelen</a:t>
            </a:r>
          </a:p>
        </p:txBody>
      </p:sp>
      <p:sp>
        <p:nvSpPr>
          <p:cNvPr id="46" name="Rectangle 45">
            <a:extLst>
              <a:ext uri="{FF2B5EF4-FFF2-40B4-BE49-F238E27FC236}">
                <a16:creationId xmlns:a16="http://schemas.microsoft.com/office/drawing/2014/main" id="{CD1B0669-75FF-4D93-985F-721B417F87EE}"/>
              </a:ext>
            </a:extLst>
          </p:cNvPr>
          <p:cNvSpPr/>
          <p:nvPr/>
        </p:nvSpPr>
        <p:spPr>
          <a:xfrm>
            <a:off x="9507006"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Totale uitkering</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C4A56F03-08C9-42C2-85B0-1DCDF9D4C01A}"/>
              </a:ext>
            </a:extLst>
          </p:cNvPr>
          <p:cNvSpPr/>
          <p:nvPr/>
        </p:nvSpPr>
        <p:spPr>
          <a:xfrm>
            <a:off x="5204926"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Totaal algemeen</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69783F73-3A1E-45E2-BBB0-F7B9AEA9C5C6}"/>
              </a:ext>
            </a:extLst>
          </p:cNvPr>
          <p:cNvSpPr/>
          <p:nvPr/>
        </p:nvSpPr>
        <p:spPr>
          <a:xfrm>
            <a:off x="9507006"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305,0</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3" name="Rectangle 52">
            <a:extLst>
              <a:ext uri="{FF2B5EF4-FFF2-40B4-BE49-F238E27FC236}">
                <a16:creationId xmlns:a16="http://schemas.microsoft.com/office/drawing/2014/main" id="{AD04BA63-37DC-4B98-85DC-AB3579CCEB4A}"/>
              </a:ext>
            </a:extLst>
          </p:cNvPr>
          <p:cNvSpPr/>
          <p:nvPr/>
        </p:nvSpPr>
        <p:spPr>
          <a:xfrm>
            <a:off x="7374188"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78,3</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4" name="Rectangle 53">
            <a:extLst>
              <a:ext uri="{FF2B5EF4-FFF2-40B4-BE49-F238E27FC236}">
                <a16:creationId xmlns:a16="http://schemas.microsoft.com/office/drawing/2014/main" id="{0A028EAD-6977-492D-B23A-920B69F4888E}"/>
              </a:ext>
            </a:extLst>
          </p:cNvPr>
          <p:cNvSpPr/>
          <p:nvPr/>
        </p:nvSpPr>
        <p:spPr>
          <a:xfrm>
            <a:off x="5199010"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226,7</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5" name="Rectangle 54">
            <a:extLst>
              <a:ext uri="{FF2B5EF4-FFF2-40B4-BE49-F238E27FC236}">
                <a16:creationId xmlns:a16="http://schemas.microsoft.com/office/drawing/2014/main" id="{720C048F-6907-49CB-90CA-2176BDE4AC2B}"/>
              </a:ext>
            </a:extLst>
          </p:cNvPr>
          <p:cNvSpPr/>
          <p:nvPr/>
        </p:nvSpPr>
        <p:spPr>
          <a:xfrm>
            <a:off x="3085322"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-23,7</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6" name="Rectangle 55">
            <a:extLst>
              <a:ext uri="{FF2B5EF4-FFF2-40B4-BE49-F238E27FC236}">
                <a16:creationId xmlns:a16="http://schemas.microsoft.com/office/drawing/2014/main" id="{1C821E67-BE6D-49EE-8378-67B1C26199DF}"/>
              </a:ext>
            </a:extLst>
          </p:cNvPr>
          <p:cNvSpPr/>
          <p:nvPr/>
        </p:nvSpPr>
        <p:spPr>
          <a:xfrm>
            <a:off x="933061"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250,4</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2789752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513990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4" name="Rectangle: Rounded Corners 33">
            <a:extLst>
              <a:ext uri="{FF2B5EF4-FFF2-40B4-BE49-F238E27FC236}">
                <a16:creationId xmlns:a16="http://schemas.microsoft.com/office/drawing/2014/main" id="{AA3D72C5-9A8F-4D95-9939-1805B4F172B9}"/>
              </a:ext>
            </a:extLst>
          </p:cNvPr>
          <p:cNvSpPr/>
          <p:nvPr/>
        </p:nvSpPr>
        <p:spPr>
          <a:xfrm>
            <a:off x="4336076" y="1592263"/>
            <a:ext cx="3517900" cy="4310697"/>
          </a:xfrm>
          <a:prstGeom prst="roundRect">
            <a:avLst>
              <a:gd name="adj" fmla="val 3959"/>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35" name="Rectangle: Rounded Corners 34">
            <a:extLst>
              <a:ext uri="{FF2B5EF4-FFF2-40B4-BE49-F238E27FC236}">
                <a16:creationId xmlns:a16="http://schemas.microsoft.com/office/drawing/2014/main" id="{399C8603-1C74-4A57-81B6-D71E552E96C1}"/>
              </a:ext>
            </a:extLst>
          </p:cNvPr>
          <p:cNvSpPr/>
          <p:nvPr/>
        </p:nvSpPr>
        <p:spPr>
          <a:xfrm>
            <a:off x="8005405" y="1592263"/>
            <a:ext cx="3517900" cy="4310697"/>
          </a:xfrm>
          <a:prstGeom prst="roundRect">
            <a:avLst>
              <a:gd name="adj" fmla="val 3959"/>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33" name="Rectangle: Rounded Corners 32">
            <a:extLst>
              <a:ext uri="{FF2B5EF4-FFF2-40B4-BE49-F238E27FC236}">
                <a16:creationId xmlns:a16="http://schemas.microsoft.com/office/drawing/2014/main" id="{6025B4EF-188A-4DE5-B31D-7779C84FBB74}"/>
              </a:ext>
            </a:extLst>
          </p:cNvPr>
          <p:cNvSpPr/>
          <p:nvPr/>
        </p:nvSpPr>
        <p:spPr>
          <a:xfrm>
            <a:off x="666747" y="1592263"/>
            <a:ext cx="3517900" cy="4310697"/>
          </a:xfrm>
          <a:prstGeom prst="roundRect">
            <a:avLst>
              <a:gd name="adj" fmla="val 3959"/>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Totale uitkering voor Amersfoort is ca. 305 mln (2/3)</a:t>
            </a:r>
            <a:endParaRPr lang="nl-NL" dirty="0"/>
          </a:p>
        </p:txBody>
      </p:sp>
      <p:sp>
        <p:nvSpPr>
          <p:cNvPr id="15" name="Text Placeholder 14">
            <a:extLst>
              <a:ext uri="{FF2B5EF4-FFF2-40B4-BE49-F238E27FC236}">
                <a16:creationId xmlns:a16="http://schemas.microsoft.com/office/drawing/2014/main" id="{AB62BBB2-98E7-47D7-8FAB-CDBB47D97F9B}"/>
              </a:ext>
            </a:extLst>
          </p:cNvPr>
          <p:cNvSpPr>
            <a:spLocks noGrp="1"/>
          </p:cNvSpPr>
          <p:nvPr>
            <p:ph type="body" sz="quarter" idx="17"/>
          </p:nvPr>
        </p:nvSpPr>
        <p:spPr/>
        <p:txBody>
          <a:bodyPr/>
          <a:lstStyle/>
          <a:p>
            <a:pPr algn="ctr"/>
            <a:r>
              <a:rPr lang="nl-NL" dirty="0">
                <a:solidFill>
                  <a:schemeClr val="tx1"/>
                </a:solidFill>
              </a:rPr>
              <a:t>Totale uitkering, </a:t>
            </a:r>
            <a:br>
              <a:rPr lang="nl-NL" dirty="0">
                <a:solidFill>
                  <a:schemeClr val="tx1"/>
                </a:solidFill>
              </a:rPr>
            </a:br>
            <a:r>
              <a:rPr lang="nl-NL" b="0" dirty="0">
                <a:solidFill>
                  <a:schemeClr val="tx1"/>
                </a:solidFill>
              </a:rPr>
              <a:t>2018 – 2020, € mrd</a:t>
            </a:r>
          </a:p>
        </p:txBody>
      </p:sp>
      <p:sp>
        <p:nvSpPr>
          <p:cNvPr id="22" name="Text Placeholder 21">
            <a:extLst>
              <a:ext uri="{FF2B5EF4-FFF2-40B4-BE49-F238E27FC236}">
                <a16:creationId xmlns:a16="http://schemas.microsoft.com/office/drawing/2014/main" id="{09A955BD-CCB5-4F66-B2F1-EDCA020BEAA7}"/>
              </a:ext>
            </a:extLst>
          </p:cNvPr>
          <p:cNvSpPr>
            <a:spLocks noGrp="1"/>
          </p:cNvSpPr>
          <p:nvPr>
            <p:ph type="body" sz="quarter" idx="18"/>
          </p:nvPr>
        </p:nvSpPr>
        <p:spPr/>
        <p:txBody>
          <a:bodyPr/>
          <a:lstStyle/>
          <a:p>
            <a:pPr algn="ctr"/>
            <a:r>
              <a:rPr lang="nl-NL" dirty="0"/>
              <a:t>Uitkering per inwoner, </a:t>
            </a:r>
            <a:br>
              <a:rPr lang="nl-NL" dirty="0"/>
            </a:br>
            <a:r>
              <a:rPr lang="nl-NL" b="0" dirty="0"/>
              <a:t>2018 – 2020, </a:t>
            </a:r>
            <a:r>
              <a:rPr lang="nl-NL" b="0" dirty="0">
                <a:solidFill>
                  <a:schemeClr val="tx1"/>
                </a:solidFill>
              </a:rPr>
              <a:t>€</a:t>
            </a:r>
            <a:r>
              <a:rPr lang="nl-NL" b="0" dirty="0"/>
              <a:t> ´000</a:t>
            </a:r>
          </a:p>
          <a:p>
            <a:pPr algn="ctr"/>
            <a:endParaRPr lang="nl-NL" dirty="0"/>
          </a:p>
        </p:txBody>
      </p:sp>
      <p:sp>
        <p:nvSpPr>
          <p:cNvPr id="23" name="Text Placeholder 22">
            <a:extLst>
              <a:ext uri="{FF2B5EF4-FFF2-40B4-BE49-F238E27FC236}">
                <a16:creationId xmlns:a16="http://schemas.microsoft.com/office/drawing/2014/main" id="{3F96BBB5-90CC-4BE8-A2C3-A971AD6876EA}"/>
              </a:ext>
            </a:extLst>
          </p:cNvPr>
          <p:cNvSpPr>
            <a:spLocks noGrp="1"/>
          </p:cNvSpPr>
          <p:nvPr>
            <p:ph type="body" sz="quarter" idx="19"/>
          </p:nvPr>
        </p:nvSpPr>
        <p:spPr/>
        <p:txBody>
          <a:bodyPr/>
          <a:lstStyle/>
          <a:p>
            <a:pPr algn="ctr"/>
            <a:r>
              <a:rPr lang="en-US" dirty="0" err="1"/>
              <a:t>Uitkering</a:t>
            </a:r>
            <a:r>
              <a:rPr lang="en-US" dirty="0"/>
              <a:t> per </a:t>
            </a:r>
            <a:r>
              <a:rPr lang="en-US" dirty="0" err="1"/>
              <a:t>inwoner</a:t>
            </a:r>
            <a:r>
              <a:rPr lang="en-US" dirty="0"/>
              <a:t> </a:t>
            </a:r>
            <a:r>
              <a:rPr lang="en-GB" dirty="0"/>
              <a:t>/ </a:t>
            </a:r>
            <a:br>
              <a:rPr lang="en-GB" dirty="0"/>
            </a:br>
            <a:r>
              <a:rPr lang="en-GB" dirty="0" err="1"/>
              <a:t>landelijk</a:t>
            </a:r>
            <a:r>
              <a:rPr lang="en-GB" dirty="0"/>
              <a:t> </a:t>
            </a:r>
            <a:r>
              <a:rPr lang="en-GB" dirty="0" err="1"/>
              <a:t>gemiddelde</a:t>
            </a:r>
            <a:r>
              <a:rPr lang="en-GB" dirty="0"/>
              <a:t>, </a:t>
            </a:r>
            <a:br>
              <a:rPr lang="en-GB" dirty="0"/>
            </a:br>
            <a:r>
              <a:rPr lang="en-GB" b="0" dirty="0"/>
              <a:t>2018 – 2020, % van </a:t>
            </a:r>
            <a:r>
              <a:rPr lang="en-GB" b="0" dirty="0" err="1"/>
              <a:t>landelijk</a:t>
            </a:r>
            <a:endParaRPr lang="nl-NL" b="0"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CF5B80-9BA5-46BF-AFF0-42D157F37955}" type="slidenum">
              <a:rPr kumimoji="0" lang="nl-NL" sz="1000" b="0" i="0" u="none" strike="noStrike" kern="1200" cap="none" spc="0" normalizeH="0" baseline="0" noProof="0" smtClean="0">
                <a:ln>
                  <a:noFill/>
                </a:ln>
                <a:solidFill>
                  <a:prstClr val="black"/>
                </a:solidFill>
                <a:effectLst/>
                <a:uLnTx/>
                <a:uFillTx/>
                <a:latin typeface="Corbe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nl-NL" sz="1000" b="0" i="0" u="none" strike="noStrike" kern="1200" cap="none" spc="0" normalizeH="0" baseline="0" noProof="0">
              <a:ln>
                <a:noFill/>
              </a:ln>
              <a:solidFill>
                <a:prstClr val="black"/>
              </a:solidFill>
              <a:effectLst/>
              <a:uLnTx/>
              <a:uFillTx/>
              <a:latin typeface="Corbel"/>
              <a:ea typeface="+mn-ea"/>
              <a:cs typeface="Arial" panose="020B0604020202020204" pitchFamily="34" charset="0"/>
            </a:endParaRPr>
          </a:p>
        </p:txBody>
      </p:sp>
      <p:sp>
        <p:nvSpPr>
          <p:cNvPr id="24" name="Text Placeholder 23">
            <a:extLst>
              <a:ext uri="{FF2B5EF4-FFF2-40B4-BE49-F238E27FC236}">
                <a16:creationId xmlns:a16="http://schemas.microsoft.com/office/drawing/2014/main" id="{DF077D87-865E-4433-AAE3-B2814BA14985}"/>
              </a:ext>
            </a:extLst>
          </p:cNvPr>
          <p:cNvSpPr>
            <a:spLocks noGrp="1"/>
          </p:cNvSpPr>
          <p:nvPr>
            <p:ph type="body" sz="quarter" idx="21"/>
          </p:nvPr>
        </p:nvSpPr>
        <p:spPr/>
        <p:txBody>
          <a:bodyPr/>
          <a:lstStyle/>
          <a:p>
            <a:endParaRPr lang="nl-NL"/>
          </a:p>
        </p:txBody>
      </p:sp>
      <p:graphicFrame>
        <p:nvGraphicFramePr>
          <p:cNvPr id="26" name="Google Shape;1850;p19">
            <a:extLst>
              <a:ext uri="{FF2B5EF4-FFF2-40B4-BE49-F238E27FC236}">
                <a16:creationId xmlns:a16="http://schemas.microsoft.com/office/drawing/2014/main" id="{DC3B7618-6B23-41A6-927F-7AC96B900567}"/>
              </a:ext>
            </a:extLst>
          </p:cNvPr>
          <p:cNvGraphicFramePr>
            <a:graphicFrameLocks noGrp="1"/>
          </p:cNvGraphicFramePr>
          <p:nvPr>
            <p:ph sz="quarter" idx="13"/>
            <p:extLst>
              <p:ext uri="{D42A27DB-BD31-4B8C-83A1-F6EECF244321}">
                <p14:modId xmlns:p14="http://schemas.microsoft.com/office/powerpoint/2010/main" val="207322373"/>
              </p:ext>
            </p:extLst>
          </p:nvPr>
        </p:nvGraphicFramePr>
        <p:xfrm>
          <a:off x="666750" y="2274409"/>
          <a:ext cx="3516313" cy="348631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oogle Shape;1461;p6">
            <a:extLst>
              <a:ext uri="{FF2B5EF4-FFF2-40B4-BE49-F238E27FC236}">
                <a16:creationId xmlns:a16="http://schemas.microsoft.com/office/drawing/2014/main" id="{747301D9-9549-4D8D-9948-D78991C85514}"/>
              </a:ext>
            </a:extLst>
          </p:cNvPr>
          <p:cNvGraphicFramePr/>
          <p:nvPr>
            <p:extLst>
              <p:ext uri="{D42A27DB-BD31-4B8C-83A1-F6EECF244321}">
                <p14:modId xmlns:p14="http://schemas.microsoft.com/office/powerpoint/2010/main" val="178711202"/>
              </p:ext>
            </p:extLst>
          </p:nvPr>
        </p:nvGraphicFramePr>
        <p:xfrm>
          <a:off x="658812" y="6009437"/>
          <a:ext cx="3305400" cy="218300"/>
        </p:xfrm>
        <a:graphic>
          <a:graphicData uri="http://schemas.openxmlformats.org/drawingml/2006/table">
            <a:tbl>
              <a:tblPr>
                <a:noFill/>
              </a:tblPr>
              <a:tblGrid>
                <a:gridCol w="59525">
                  <a:extLst>
                    <a:ext uri="{9D8B030D-6E8A-4147-A177-3AD203B41FA5}">
                      <a16:colId xmlns:a16="http://schemas.microsoft.com/office/drawing/2014/main" val="20000"/>
                    </a:ext>
                  </a:extLst>
                </a:gridCol>
                <a:gridCol w="285075">
                  <a:extLst>
                    <a:ext uri="{9D8B030D-6E8A-4147-A177-3AD203B41FA5}">
                      <a16:colId xmlns:a16="http://schemas.microsoft.com/office/drawing/2014/main" val="20001"/>
                    </a:ext>
                  </a:extLst>
                </a:gridCol>
                <a:gridCol w="1231060">
                  <a:extLst>
                    <a:ext uri="{9D8B030D-6E8A-4147-A177-3AD203B41FA5}">
                      <a16:colId xmlns:a16="http://schemas.microsoft.com/office/drawing/2014/main" val="20002"/>
                    </a:ext>
                  </a:extLst>
                </a:gridCol>
                <a:gridCol w="287020">
                  <a:extLst>
                    <a:ext uri="{9D8B030D-6E8A-4147-A177-3AD203B41FA5}">
                      <a16:colId xmlns:a16="http://schemas.microsoft.com/office/drawing/2014/main" val="20003"/>
                    </a:ext>
                  </a:extLst>
                </a:gridCol>
                <a:gridCol w="1442720">
                  <a:extLst>
                    <a:ext uri="{9D8B030D-6E8A-4147-A177-3AD203B41FA5}">
                      <a16:colId xmlns:a16="http://schemas.microsoft.com/office/drawing/2014/main" val="20004"/>
                    </a:ext>
                  </a:extLst>
                </a:gridCol>
              </a:tblGrid>
              <a:tr h="214175">
                <a:tc>
                  <a:txBody>
                    <a:bodyPr/>
                    <a:lstStyle/>
                    <a:p>
                      <a:pPr marL="0" marR="0" lvl="0" indent="0" algn="l" rtl="0">
                        <a:spcBef>
                          <a:spcPts val="0"/>
                        </a:spcBef>
                        <a:spcAft>
                          <a:spcPts val="0"/>
                        </a:spcAft>
                        <a:buNone/>
                      </a:pPr>
                      <a:endParaRPr sz="200" dirty="0">
                        <a:solidFill>
                          <a:srgbClr val="000000"/>
                        </a:solidFill>
                      </a:endParaRPr>
                    </a:p>
                  </a:txBody>
                  <a:tcPr marL="0" marR="0"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000" dirty="0">
                        <a:solidFill>
                          <a:srgbClr val="000000"/>
                        </a:solidFill>
                      </a:endParaRPr>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solidFill>
                      <a:srgbClr val="22777B"/>
                    </a:solidFill>
                  </a:tcPr>
                </a:tc>
                <a:tc>
                  <a:txBody>
                    <a:bodyPr/>
                    <a:lstStyle/>
                    <a:p>
                      <a:pPr marL="0" marR="0" lvl="0" indent="0" algn="l" rtl="0">
                        <a:spcBef>
                          <a:spcPts val="0"/>
                        </a:spcBef>
                        <a:spcAft>
                          <a:spcPts val="0"/>
                        </a:spcAft>
                        <a:buNone/>
                      </a:pPr>
                      <a:r>
                        <a:rPr lang="nl-NL" sz="1000" dirty="0">
                          <a:solidFill>
                            <a:srgbClr val="000000"/>
                          </a:solidFill>
                        </a:rPr>
                        <a:t>Algemene uitkeringen</a:t>
                      </a:r>
                      <a:endParaRPr dirty="0"/>
                    </a:p>
                  </a:txBody>
                  <a:tcPr marL="36000" marR="0"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000" dirty="0">
                        <a:solidFill>
                          <a:srgbClr val="000000"/>
                        </a:solidFill>
                      </a:endParaRPr>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solidFill>
                      <a:schemeClr val="accent2"/>
                    </a:solidFill>
                  </a:tcPr>
                </a:tc>
                <a:tc>
                  <a:txBody>
                    <a:bodyPr/>
                    <a:lstStyle/>
                    <a:p>
                      <a:pPr marL="0" marR="0" lvl="0" indent="0" algn="l" rtl="0">
                        <a:spcBef>
                          <a:spcPts val="0"/>
                        </a:spcBef>
                        <a:spcAft>
                          <a:spcPts val="0"/>
                        </a:spcAft>
                        <a:buNone/>
                      </a:pPr>
                      <a:r>
                        <a:rPr lang="nl-NL" sz="1000" dirty="0">
                          <a:solidFill>
                            <a:srgbClr val="000000"/>
                          </a:solidFill>
                        </a:rPr>
                        <a:t>Aanvullende uitkeringen</a:t>
                      </a:r>
                      <a:endParaRPr dirty="0"/>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2" name="Google Shape;1850;p19">
            <a:extLst>
              <a:ext uri="{FF2B5EF4-FFF2-40B4-BE49-F238E27FC236}">
                <a16:creationId xmlns:a16="http://schemas.microsoft.com/office/drawing/2014/main" id="{290B1CB6-EC25-4FFB-8C11-488861F79AF8}"/>
              </a:ext>
            </a:extLst>
          </p:cNvPr>
          <p:cNvGraphicFramePr>
            <a:graphicFrameLocks noGrp="1"/>
          </p:cNvGraphicFramePr>
          <p:nvPr>
            <p:ph sz="quarter" idx="15"/>
            <p:extLst>
              <p:ext uri="{D42A27DB-BD31-4B8C-83A1-F6EECF244321}">
                <p14:modId xmlns:p14="http://schemas.microsoft.com/office/powerpoint/2010/main" val="3257577811"/>
              </p:ext>
            </p:extLst>
          </p:nvPr>
        </p:nvGraphicFramePr>
        <p:xfrm>
          <a:off x="4344988" y="2274409"/>
          <a:ext cx="3516312" cy="348631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9" name="Google Shape;1850;p19">
            <a:extLst>
              <a:ext uri="{FF2B5EF4-FFF2-40B4-BE49-F238E27FC236}">
                <a16:creationId xmlns:a16="http://schemas.microsoft.com/office/drawing/2014/main" id="{BB003A01-3EC1-4C08-957A-DAFCBAFB2FDB}"/>
              </a:ext>
            </a:extLst>
          </p:cNvPr>
          <p:cNvGraphicFramePr>
            <a:graphicFrameLocks/>
          </p:cNvGraphicFramePr>
          <p:nvPr>
            <p:extLst>
              <p:ext uri="{D42A27DB-BD31-4B8C-83A1-F6EECF244321}">
                <p14:modId xmlns:p14="http://schemas.microsoft.com/office/powerpoint/2010/main" val="1245996147"/>
              </p:ext>
            </p:extLst>
          </p:nvPr>
        </p:nvGraphicFramePr>
        <p:xfrm>
          <a:off x="8022251" y="2383041"/>
          <a:ext cx="3516312" cy="3377680"/>
        </p:xfrm>
        <a:graphic>
          <a:graphicData uri="http://schemas.openxmlformats.org/drawingml/2006/chart">
            <c:chart xmlns:c="http://schemas.openxmlformats.org/drawingml/2006/chart" xmlns:r="http://schemas.openxmlformats.org/officeDocument/2006/relationships" r:id="rId8"/>
          </a:graphicData>
        </a:graphic>
      </p:graphicFrame>
      <p:sp>
        <p:nvSpPr>
          <p:cNvPr id="17" name="Text Placeholder 8">
            <a:extLst>
              <a:ext uri="{FF2B5EF4-FFF2-40B4-BE49-F238E27FC236}">
                <a16:creationId xmlns:a16="http://schemas.microsoft.com/office/drawing/2014/main" id="{72001893-F9BD-47F4-BCB8-97A8E134D856}"/>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Bron: Gemeentefonds 2018 (stand feb 2019), Gemeentefonds 2019 (stand feb 2020), Gemeentefonds 2020 (stand mei 2020) , it’s public analyse</a:t>
            </a:r>
          </a:p>
        </p:txBody>
      </p:sp>
      <p:sp>
        <p:nvSpPr>
          <p:cNvPr id="19" name="Extra Title 2">
            <a:extLst>
              <a:ext uri="{FF2B5EF4-FFF2-40B4-BE49-F238E27FC236}">
                <a16:creationId xmlns:a16="http://schemas.microsoft.com/office/drawing/2014/main" id="{DAC83F46-AC2B-4946-9B87-B7C363A9E769}"/>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Amersfoort</a:t>
            </a:r>
            <a:endParaRPr lang="nl-NL" sz="1200" dirty="0"/>
          </a:p>
        </p:txBody>
      </p:sp>
    </p:spTree>
    <p:extLst>
      <p:ext uri="{BB962C8B-B14F-4D97-AF65-F5344CB8AC3E}">
        <p14:creationId xmlns:p14="http://schemas.microsoft.com/office/powerpoint/2010/main" val="84701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3311468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3678922095"/>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39,2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94,4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100,8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+55,3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7,6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50,3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52,9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+42,7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44,1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45,5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21,7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21,9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23,1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5,2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5,8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35,0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36,7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34,2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34,3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36,0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13,2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13,8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14,5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-5,1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-5,4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14,5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15,1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15,9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112,0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-109,0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-24,2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-25,3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-23,7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274,4</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289,0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305,0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+14,6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+16,</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Totale uitkering voor Amersfoort is ca. 305 mln (3/3)</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13</a:t>
            </a:fld>
            <a:endParaRPr lang="nl-NL"/>
          </a:p>
        </p:txBody>
      </p:sp>
      <p:sp>
        <p:nvSpPr>
          <p:cNvPr id="9" name="Text Placeholder 8">
            <a:extLst>
              <a:ext uri="{FF2B5EF4-FFF2-40B4-BE49-F238E27FC236}">
                <a16:creationId xmlns:a16="http://schemas.microsoft.com/office/drawing/2014/main" id="{2776DEDA-3F09-4480-BB2A-35E12A3150D8}"/>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a:t>
            </a:r>
            <a:r>
              <a:rPr lang="nl-NL" u="sng" dirty="0"/>
              <a:t>wel</a:t>
            </a:r>
            <a:r>
              <a:rPr lang="nl-NL" dirty="0"/>
              <a:t> gealloceerd), </a:t>
            </a:r>
            <a:r>
              <a:rPr lang="nl-NL" b="0" dirty="0"/>
              <a:t>2020, €mln</a:t>
            </a:r>
          </a:p>
        </p:txBody>
      </p:sp>
      <p:sp>
        <p:nvSpPr>
          <p:cNvPr id="13" name="Text Placeholder 8">
            <a:extLst>
              <a:ext uri="{FF2B5EF4-FFF2-40B4-BE49-F238E27FC236}">
                <a16:creationId xmlns:a16="http://schemas.microsoft.com/office/drawing/2014/main" id="{7806D68A-05F7-4ED8-869D-13ACE9B9FF3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Rectangle 16">
            <a:extLst>
              <a:ext uri="{FF2B5EF4-FFF2-40B4-BE49-F238E27FC236}">
                <a16:creationId xmlns:a16="http://schemas.microsoft.com/office/drawing/2014/main" id="{F0A09086-AECF-4BDE-9D6F-AE800CD08718}"/>
              </a:ext>
            </a:extLst>
          </p:cNvPr>
          <p:cNvSpPr/>
          <p:nvPr/>
        </p:nvSpPr>
        <p:spPr>
          <a:xfrm>
            <a:off x="9936480" y="111760"/>
            <a:ext cx="2164080" cy="558800"/>
          </a:xfrm>
          <a:prstGeom prst="rect">
            <a:avLst/>
          </a:prstGeom>
          <a:solidFill>
            <a:schemeClr val="accent3"/>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effectLst/>
                <a:uLnTx/>
                <a:uFillTx/>
                <a:latin typeface="Corbel" panose="020B0503020204020204" pitchFamily="34" charset="0"/>
                <a:ea typeface="+mn-ea"/>
                <a:cs typeface="+mn-cs"/>
              </a:rPr>
              <a:t>Methodiek 2</a:t>
            </a:r>
            <a:br>
              <a:rPr kumimoji="0" lang="nl-NL" sz="14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effectLst/>
                <a:uLnTx/>
                <a:uFillTx/>
                <a:latin typeface="Corbel" panose="020B0503020204020204" pitchFamily="34" charset="0"/>
                <a:ea typeface="+mn-ea"/>
                <a:cs typeface="+mn-cs"/>
              </a:rPr>
              <a:t>wel</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gealloceerd</a:t>
            </a:r>
            <a:br>
              <a:rPr kumimoji="0" lang="nl-NL" sz="10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Overzichten methodiek 1 in bijlage</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2" name="Extra Title 2">
            <a:extLst>
              <a:ext uri="{FF2B5EF4-FFF2-40B4-BE49-F238E27FC236}">
                <a16:creationId xmlns:a16="http://schemas.microsoft.com/office/drawing/2014/main" id="{7ECD1A84-EE94-4F02-B578-3CD10730660E}"/>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Amersfoort</a:t>
            </a:r>
            <a:endParaRPr lang="nl-NL" dirty="0"/>
          </a:p>
        </p:txBody>
      </p:sp>
      <p:sp>
        <p:nvSpPr>
          <p:cNvPr id="2" name="Rectangle 1">
            <a:extLst>
              <a:ext uri="{FF2B5EF4-FFF2-40B4-BE49-F238E27FC236}">
                <a16:creationId xmlns:a16="http://schemas.microsoft.com/office/drawing/2014/main" id="{AADCCC72-A6A8-4540-B891-C70028F24EC7}"/>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Rectangle 13">
            <a:extLst>
              <a:ext uri="{FF2B5EF4-FFF2-40B4-BE49-F238E27FC236}">
                <a16:creationId xmlns:a16="http://schemas.microsoft.com/office/drawing/2014/main" id="{32B58E8C-CF98-4A4A-A470-A60675560A79}"/>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Tree>
    <p:extLst>
      <p:ext uri="{BB962C8B-B14F-4D97-AF65-F5344CB8AC3E}">
        <p14:creationId xmlns:p14="http://schemas.microsoft.com/office/powerpoint/2010/main" val="1621424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119648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1421804606"/>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604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645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+352,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+40,4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+272,7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+148,6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 (ongealloceerde deel)</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721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-702,6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1.768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1.849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1.951</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+81,4</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+102,4</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Per inwoner ontvangt Amersfoort ca. 1.951 euro</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14</a:t>
            </a:fld>
            <a:endParaRPr lang="nl-NL"/>
          </a:p>
        </p:txBody>
      </p:sp>
      <p:sp>
        <p:nvSpPr>
          <p:cNvPr id="6" name="Text Placeholder 5">
            <a:extLst>
              <a:ext uri="{FF2B5EF4-FFF2-40B4-BE49-F238E27FC236}">
                <a16:creationId xmlns:a16="http://schemas.microsoft.com/office/drawing/2014/main" id="{C03FA961-B4AF-4D23-8DF6-D8BD6BE70D8F}"/>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a:t>
            </a:r>
            <a:r>
              <a:rPr lang="nl-NL" u="sng" dirty="0"/>
              <a:t>wel</a:t>
            </a:r>
            <a:r>
              <a:rPr lang="nl-NL" dirty="0"/>
              <a:t> gealloceerd) per inwoner, </a:t>
            </a:r>
            <a:r>
              <a:rPr lang="nl-NL" b="0" dirty="0"/>
              <a:t>€ 000</a:t>
            </a:r>
          </a:p>
        </p:txBody>
      </p:sp>
      <p:sp>
        <p:nvSpPr>
          <p:cNvPr id="17" name="Text Placeholder 8">
            <a:extLst>
              <a:ext uri="{FF2B5EF4-FFF2-40B4-BE49-F238E27FC236}">
                <a16:creationId xmlns:a16="http://schemas.microsoft.com/office/drawing/2014/main" id="{346BE962-A552-4099-921C-F4F8D433B3A0}"/>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2" name="Rectangle 11">
            <a:extLst>
              <a:ext uri="{FF2B5EF4-FFF2-40B4-BE49-F238E27FC236}">
                <a16:creationId xmlns:a16="http://schemas.microsoft.com/office/drawing/2014/main" id="{9417A438-7A5B-4D5F-BD83-E4EA6C9BF1DD}"/>
              </a:ext>
            </a:extLst>
          </p:cNvPr>
          <p:cNvSpPr/>
          <p:nvPr/>
        </p:nvSpPr>
        <p:spPr>
          <a:xfrm>
            <a:off x="9936480" y="111760"/>
            <a:ext cx="2164080" cy="558800"/>
          </a:xfrm>
          <a:prstGeom prst="rect">
            <a:avLst/>
          </a:prstGeom>
          <a:solidFill>
            <a:schemeClr val="accent3"/>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effectLst/>
                <a:uLnTx/>
                <a:uFillTx/>
                <a:latin typeface="Corbel" panose="020B0503020204020204" pitchFamily="34" charset="0"/>
                <a:ea typeface="+mn-ea"/>
                <a:cs typeface="+mn-cs"/>
              </a:rPr>
              <a:t>Methodiek 2</a:t>
            </a:r>
            <a:br>
              <a:rPr kumimoji="0" lang="nl-NL" sz="14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effectLst/>
                <a:uLnTx/>
                <a:uFillTx/>
                <a:latin typeface="Corbel" panose="020B0503020204020204" pitchFamily="34" charset="0"/>
                <a:ea typeface="+mn-ea"/>
                <a:cs typeface="+mn-cs"/>
              </a:rPr>
              <a:t>wel</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gealloceerd</a:t>
            </a:r>
            <a:br>
              <a:rPr kumimoji="0" lang="nl-NL" sz="10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Overzichten methodiek 1 in bijlage</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3" name="Extra Title 2">
            <a:extLst>
              <a:ext uri="{FF2B5EF4-FFF2-40B4-BE49-F238E27FC236}">
                <a16:creationId xmlns:a16="http://schemas.microsoft.com/office/drawing/2014/main" id="{B04B18D0-AB8C-4632-B02C-8BD5FB6C5191}"/>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Amersfoort</a:t>
            </a:r>
            <a:endParaRPr lang="nl-NL" dirty="0"/>
          </a:p>
        </p:txBody>
      </p:sp>
      <p:sp>
        <p:nvSpPr>
          <p:cNvPr id="14" name="Rectangle 13">
            <a:extLst>
              <a:ext uri="{FF2B5EF4-FFF2-40B4-BE49-F238E27FC236}">
                <a16:creationId xmlns:a16="http://schemas.microsoft.com/office/drawing/2014/main" id="{82CCB8B6-C2A4-495C-93E6-F625B2392CCB}"/>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6" name="Rectangle 15">
            <a:extLst>
              <a:ext uri="{FF2B5EF4-FFF2-40B4-BE49-F238E27FC236}">
                <a16:creationId xmlns:a16="http://schemas.microsoft.com/office/drawing/2014/main" id="{FDF7E7A6-8FDB-468B-9642-C2716F9EC433}"/>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Tree>
    <p:extLst>
      <p:ext uri="{BB962C8B-B14F-4D97-AF65-F5344CB8AC3E}">
        <p14:creationId xmlns:p14="http://schemas.microsoft.com/office/powerpoint/2010/main" val="2170277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5591082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4240938814"/>
              </p:ext>
            </p:extLst>
          </p:nvPr>
        </p:nvGraphicFramePr>
        <p:xfrm>
          <a:off x="705466" y="1592263"/>
          <a:ext cx="10959285" cy="4716465"/>
        </p:xfrm>
        <a:graphic>
          <a:graphicData uri="http://schemas.openxmlformats.org/drawingml/2006/table">
            <a:tbl>
              <a:tblPr firstRow="1" bandRow="1">
                <a:tableStyleId>{5C22544A-7EE6-4342-B048-85BDC9FD1C3A}</a:tableStyleId>
              </a:tblPr>
              <a:tblGrid>
                <a:gridCol w="4500000">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312937">
                  <a:extLst>
                    <a:ext uri="{9D8B030D-6E8A-4147-A177-3AD203B41FA5}">
                      <a16:colId xmlns:a16="http://schemas.microsoft.com/office/drawing/2014/main" val="3763625968"/>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gridCol w="236799">
                  <a:extLst>
                    <a:ext uri="{9D8B030D-6E8A-4147-A177-3AD203B41FA5}">
                      <a16:colId xmlns:a16="http://schemas.microsoft.com/office/drawing/2014/main" val="780761436"/>
                    </a:ext>
                  </a:extLst>
                </a:gridCol>
                <a:gridCol w="1134550">
                  <a:extLst>
                    <a:ext uri="{9D8B030D-6E8A-4147-A177-3AD203B41FA5}">
                      <a16:colId xmlns:a16="http://schemas.microsoft.com/office/drawing/2014/main" val="231092563"/>
                    </a:ext>
                  </a:extLst>
                </a:gridCol>
                <a:gridCol w="1134550">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Amersfoort</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2020 / inw</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645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594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kern="1200">
                          <a:solidFill>
                            <a:srgbClr val="595959"/>
                          </a:solidFill>
                          <a:effectLst/>
                          <a:latin typeface="+mn-lt"/>
                          <a:ea typeface="+mn-ea"/>
                          <a:cs typeface="+mn-cs"/>
                        </a:rPr>
                        <a:t>Aanvullende uitkeringen (ongealloceerde deel)</a:t>
                      </a:r>
                      <a:endParaRPr lang="en-GB" sz="1100" b="0" i="0" u="none" strike="noStrike" kern="1200" dirty="0">
                        <a:solidFill>
                          <a:srgbClr val="595959"/>
                        </a:solidFill>
                        <a:effectLst/>
                        <a:latin typeface="+mn-lt"/>
                        <a:ea typeface="+mn-ea"/>
                        <a:cs typeface="+mn-cs"/>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1.951</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1.892</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+60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1.866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+85</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Dit is ca. 60 euro meer dan de 4 vergelijkingsgemeenten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15</a:t>
            </a:fld>
            <a:endParaRPr lang="nl-NL"/>
          </a:p>
        </p:txBody>
      </p:sp>
      <p:sp>
        <p:nvSpPr>
          <p:cNvPr id="6" name="Text Placeholder 5">
            <a:extLst>
              <a:ext uri="{FF2B5EF4-FFF2-40B4-BE49-F238E27FC236}">
                <a16:creationId xmlns:a16="http://schemas.microsoft.com/office/drawing/2014/main" id="{DFC98597-ADCC-4AF9-A4F8-3310F7847CCA}"/>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a:t>
            </a:r>
            <a:r>
              <a:rPr lang="nl-NL" u="sng" dirty="0"/>
              <a:t>wel</a:t>
            </a:r>
            <a:r>
              <a:rPr lang="nl-NL" dirty="0"/>
              <a:t> gealloceerd) per inwoner, </a:t>
            </a:r>
            <a:r>
              <a:rPr lang="nl-NL" b="0" dirty="0"/>
              <a:t>€ 000</a:t>
            </a:r>
          </a:p>
        </p:txBody>
      </p:sp>
      <p:sp>
        <p:nvSpPr>
          <p:cNvPr id="16" name="Text Placeholder 8">
            <a:extLst>
              <a:ext uri="{FF2B5EF4-FFF2-40B4-BE49-F238E27FC236}">
                <a16:creationId xmlns:a16="http://schemas.microsoft.com/office/drawing/2014/main" id="{D4822E0E-2DF9-4D17-BF1E-F1AB9A09895A}"/>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3" name="Rectangle 12">
            <a:extLst>
              <a:ext uri="{FF2B5EF4-FFF2-40B4-BE49-F238E27FC236}">
                <a16:creationId xmlns:a16="http://schemas.microsoft.com/office/drawing/2014/main" id="{CB9E6BB2-47B0-47CC-B08B-B5632C6287F6}"/>
              </a:ext>
            </a:extLst>
          </p:cNvPr>
          <p:cNvSpPr/>
          <p:nvPr/>
        </p:nvSpPr>
        <p:spPr>
          <a:xfrm>
            <a:off x="9936480" y="111760"/>
            <a:ext cx="2164080" cy="558800"/>
          </a:xfrm>
          <a:prstGeom prst="rect">
            <a:avLst/>
          </a:prstGeom>
          <a:solidFill>
            <a:schemeClr val="accent3"/>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effectLst/>
                <a:uLnTx/>
                <a:uFillTx/>
                <a:latin typeface="Corbel" panose="020B0503020204020204" pitchFamily="34" charset="0"/>
                <a:ea typeface="+mn-ea"/>
                <a:cs typeface="+mn-cs"/>
              </a:rPr>
              <a:t>Methodiek 2</a:t>
            </a:r>
            <a:br>
              <a:rPr kumimoji="0" lang="nl-NL" sz="14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effectLst/>
                <a:uLnTx/>
                <a:uFillTx/>
                <a:latin typeface="Corbel" panose="020B0503020204020204" pitchFamily="34" charset="0"/>
                <a:ea typeface="+mn-ea"/>
                <a:cs typeface="+mn-cs"/>
              </a:rPr>
              <a:t>wel</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gealloceerd</a:t>
            </a:r>
            <a:br>
              <a:rPr kumimoji="0" lang="nl-NL" sz="10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Overzichten methodiek 1 in bijlage</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2" name="Extra Title 2">
            <a:extLst>
              <a:ext uri="{FF2B5EF4-FFF2-40B4-BE49-F238E27FC236}">
                <a16:creationId xmlns:a16="http://schemas.microsoft.com/office/drawing/2014/main" id="{CAD5ABB7-B955-4A99-B5D6-5AE2940CA29B}"/>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Amersfoort</a:t>
            </a:r>
            <a:endParaRPr lang="nl-NL" dirty="0"/>
          </a:p>
        </p:txBody>
      </p:sp>
      <p:sp>
        <p:nvSpPr>
          <p:cNvPr id="14" name="Rectangle 13">
            <a:extLst>
              <a:ext uri="{FF2B5EF4-FFF2-40B4-BE49-F238E27FC236}">
                <a16:creationId xmlns:a16="http://schemas.microsoft.com/office/drawing/2014/main" id="{5ED15281-D2E8-4C6E-98CD-DE90CCAEAD75}"/>
              </a:ext>
            </a:extLst>
          </p:cNvPr>
          <p:cNvSpPr/>
          <p:nvPr/>
        </p:nvSpPr>
        <p:spPr>
          <a:xfrm>
            <a:off x="6900672"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4 gemeenten</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7" name="Rectangle 16">
            <a:extLst>
              <a:ext uri="{FF2B5EF4-FFF2-40B4-BE49-F238E27FC236}">
                <a16:creationId xmlns:a16="http://schemas.microsoft.com/office/drawing/2014/main" id="{EF3BF06A-296E-47DE-ADD6-9C5D5A940484}"/>
              </a:ext>
            </a:extLst>
          </p:cNvPr>
          <p:cNvSpPr/>
          <p:nvPr/>
        </p:nvSpPr>
        <p:spPr>
          <a:xfrm>
            <a:off x="9412224"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Nederland</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Tree>
    <p:extLst>
      <p:ext uri="{BB962C8B-B14F-4D97-AF65-F5344CB8AC3E}">
        <p14:creationId xmlns:p14="http://schemas.microsoft.com/office/powerpoint/2010/main" val="561291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grpSp>
        <p:nvGrpSpPr>
          <p:cNvPr id="39" name="Group 38">
            <a:extLst>
              <a:ext uri="{FF2B5EF4-FFF2-40B4-BE49-F238E27FC236}">
                <a16:creationId xmlns:a16="http://schemas.microsoft.com/office/drawing/2014/main" id="{780903F2-BEDC-464A-B870-D35DAF88BCCD}"/>
              </a:ext>
            </a:extLst>
          </p:cNvPr>
          <p:cNvGrpSpPr/>
          <p:nvPr/>
        </p:nvGrpSpPr>
        <p:grpSpPr>
          <a:xfrm>
            <a:off x="1302135" y="3038297"/>
            <a:ext cx="2330467" cy="2657896"/>
            <a:chOff x="658812" y="3038297"/>
            <a:chExt cx="2535801" cy="2657896"/>
          </a:xfrm>
        </p:grpSpPr>
        <p:sp>
          <p:nvSpPr>
            <p:cNvPr id="40" name="Text Placeholder 5">
              <a:hlinkClick r:id="rId11" action="ppaction://hlinksldjump"/>
              <a:extLst>
                <a:ext uri="{FF2B5EF4-FFF2-40B4-BE49-F238E27FC236}">
                  <a16:creationId xmlns:a16="http://schemas.microsoft.com/office/drawing/2014/main" id="{05D5BD13-AD76-49BD-87F9-3A6B6DF2C7DE}"/>
                </a:ext>
              </a:extLst>
            </p:cNvPr>
            <p:cNvSpPr txBox="1">
              <a:spLocks/>
            </p:cNvSpPr>
            <p:nvPr/>
          </p:nvSpPr>
          <p:spPr>
            <a:xfrm>
              <a:off x="658812" y="3038297"/>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41" name="Text Placeholder 5">
              <a:hlinkClick r:id="rId12" action="ppaction://hlinksldjump"/>
              <a:extLst>
                <a:ext uri="{FF2B5EF4-FFF2-40B4-BE49-F238E27FC236}">
                  <a16:creationId xmlns:a16="http://schemas.microsoft.com/office/drawing/2014/main" id="{058F48B9-1DA9-44F6-A968-DAB4DD979AB6}"/>
                </a:ext>
              </a:extLst>
            </p:cNvPr>
            <p:cNvSpPr txBox="1">
              <a:spLocks/>
            </p:cNvSpPr>
            <p:nvPr/>
          </p:nvSpPr>
          <p:spPr>
            <a:xfrm>
              <a:off x="658812" y="3721906"/>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42" name="Text Placeholder 5">
              <a:hlinkClick r:id="rId13" action="ppaction://hlinksldjump"/>
              <a:extLst>
                <a:ext uri="{FF2B5EF4-FFF2-40B4-BE49-F238E27FC236}">
                  <a16:creationId xmlns:a16="http://schemas.microsoft.com/office/drawing/2014/main" id="{4C1BB12B-DBD8-4865-9140-9F3D31018CD5}"/>
                </a:ext>
              </a:extLst>
            </p:cNvPr>
            <p:cNvSpPr txBox="1">
              <a:spLocks/>
            </p:cNvSpPr>
            <p:nvPr/>
          </p:nvSpPr>
          <p:spPr>
            <a:xfrm>
              <a:off x="658812" y="4405515"/>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43" name="Text Placeholder 5">
              <a:hlinkClick r:id="rId14" action="ppaction://hlinksldjump"/>
              <a:extLst>
                <a:ext uri="{FF2B5EF4-FFF2-40B4-BE49-F238E27FC236}">
                  <a16:creationId xmlns:a16="http://schemas.microsoft.com/office/drawing/2014/main" id="{E2E6DD46-33E1-4261-A6B7-6548FEA8BF5A}"/>
                </a:ext>
              </a:extLst>
            </p:cNvPr>
            <p:cNvSpPr txBox="1">
              <a:spLocks/>
            </p:cNvSpPr>
            <p:nvPr/>
          </p:nvSpPr>
          <p:spPr>
            <a:xfrm>
              <a:off x="658812" y="5088374"/>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grpSp>
      <p:grpSp>
        <p:nvGrpSpPr>
          <p:cNvPr id="44" name="Group 43">
            <a:extLst>
              <a:ext uri="{FF2B5EF4-FFF2-40B4-BE49-F238E27FC236}">
                <a16:creationId xmlns:a16="http://schemas.microsoft.com/office/drawing/2014/main" id="{0D88642D-971A-420F-BE14-EF96582C0F64}"/>
              </a:ext>
            </a:extLst>
          </p:cNvPr>
          <p:cNvGrpSpPr/>
          <p:nvPr/>
        </p:nvGrpSpPr>
        <p:grpSpPr>
          <a:xfrm>
            <a:off x="3755089" y="3038297"/>
            <a:ext cx="2330467" cy="2657896"/>
            <a:chOff x="3459884" y="3038297"/>
            <a:chExt cx="2535801" cy="2657896"/>
          </a:xfrm>
        </p:grpSpPr>
        <p:sp>
          <p:nvSpPr>
            <p:cNvPr id="45" name="Text Placeholder 5">
              <a:hlinkClick r:id="rId15" action="ppaction://hlinksldjump"/>
              <a:extLst>
                <a:ext uri="{FF2B5EF4-FFF2-40B4-BE49-F238E27FC236}">
                  <a16:creationId xmlns:a16="http://schemas.microsoft.com/office/drawing/2014/main" id="{B3AEF7C6-7568-4DA2-96D1-33FDC464F43E}"/>
                </a:ext>
              </a:extLst>
            </p:cNvPr>
            <p:cNvSpPr txBox="1">
              <a:spLocks/>
            </p:cNvSpPr>
            <p:nvPr/>
          </p:nvSpPr>
          <p:spPr>
            <a:xfrm>
              <a:off x="3459884" y="3038297"/>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46" name="Text Placeholder 5">
              <a:hlinkClick r:id="rId16" action="ppaction://hlinksldjump"/>
              <a:extLst>
                <a:ext uri="{FF2B5EF4-FFF2-40B4-BE49-F238E27FC236}">
                  <a16:creationId xmlns:a16="http://schemas.microsoft.com/office/drawing/2014/main" id="{9B625DCF-37EE-48B2-A16F-B9440D679093}"/>
                </a:ext>
              </a:extLst>
            </p:cNvPr>
            <p:cNvSpPr txBox="1">
              <a:spLocks/>
            </p:cNvSpPr>
            <p:nvPr/>
          </p:nvSpPr>
          <p:spPr>
            <a:xfrm>
              <a:off x="3459884" y="3721906"/>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47" name="Text Placeholder 5">
              <a:hlinkClick r:id="rId17" action="ppaction://hlinksldjump"/>
              <a:extLst>
                <a:ext uri="{FF2B5EF4-FFF2-40B4-BE49-F238E27FC236}">
                  <a16:creationId xmlns:a16="http://schemas.microsoft.com/office/drawing/2014/main" id="{2C97B7A5-9661-44AA-B4AE-99CC2878ECE4}"/>
                </a:ext>
              </a:extLst>
            </p:cNvPr>
            <p:cNvSpPr txBox="1">
              <a:spLocks/>
            </p:cNvSpPr>
            <p:nvPr/>
          </p:nvSpPr>
          <p:spPr>
            <a:xfrm>
              <a:off x="3459884" y="4405515"/>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48" name="Text Placeholder 5">
              <a:hlinkClick r:id="rId18" action="ppaction://hlinksldjump"/>
              <a:extLst>
                <a:ext uri="{FF2B5EF4-FFF2-40B4-BE49-F238E27FC236}">
                  <a16:creationId xmlns:a16="http://schemas.microsoft.com/office/drawing/2014/main" id="{AB6E2FB9-4EE1-4C10-9D70-D956B73A49CA}"/>
                </a:ext>
              </a:extLst>
            </p:cNvPr>
            <p:cNvSpPr txBox="1">
              <a:spLocks/>
            </p:cNvSpPr>
            <p:nvPr/>
          </p:nvSpPr>
          <p:spPr>
            <a:xfrm>
              <a:off x="3459884" y="5088374"/>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grpSp>
      <p:grpSp>
        <p:nvGrpSpPr>
          <p:cNvPr id="49" name="Group 48">
            <a:extLst>
              <a:ext uri="{FF2B5EF4-FFF2-40B4-BE49-F238E27FC236}">
                <a16:creationId xmlns:a16="http://schemas.microsoft.com/office/drawing/2014/main" id="{3C2DF392-6364-45D3-ADF2-0A753B71424B}"/>
              </a:ext>
            </a:extLst>
          </p:cNvPr>
          <p:cNvGrpSpPr/>
          <p:nvPr/>
        </p:nvGrpSpPr>
        <p:grpSpPr>
          <a:xfrm>
            <a:off x="6222285" y="3038297"/>
            <a:ext cx="2330467" cy="2657896"/>
            <a:chOff x="6247842" y="3038297"/>
            <a:chExt cx="2535801" cy="2657896"/>
          </a:xfrm>
        </p:grpSpPr>
        <p:sp>
          <p:nvSpPr>
            <p:cNvPr id="50" name="Text Placeholder 5">
              <a:hlinkClick r:id="rId19" action="ppaction://hlinksldjump"/>
              <a:extLst>
                <a:ext uri="{FF2B5EF4-FFF2-40B4-BE49-F238E27FC236}">
                  <a16:creationId xmlns:a16="http://schemas.microsoft.com/office/drawing/2014/main" id="{E65B7F8C-C521-4113-AE88-F82719AE50E9}"/>
                </a:ext>
              </a:extLst>
            </p:cNvPr>
            <p:cNvSpPr txBox="1">
              <a:spLocks/>
            </p:cNvSpPr>
            <p:nvPr/>
          </p:nvSpPr>
          <p:spPr>
            <a:xfrm>
              <a:off x="6247842" y="3038297"/>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51" name="Text Placeholder 5">
              <a:hlinkClick r:id="rId20" action="ppaction://hlinksldjump"/>
              <a:extLst>
                <a:ext uri="{FF2B5EF4-FFF2-40B4-BE49-F238E27FC236}">
                  <a16:creationId xmlns:a16="http://schemas.microsoft.com/office/drawing/2014/main" id="{5AC7DF45-5940-4E1B-8B85-DD6E35C988A6}"/>
                </a:ext>
              </a:extLst>
            </p:cNvPr>
            <p:cNvSpPr txBox="1">
              <a:spLocks/>
            </p:cNvSpPr>
            <p:nvPr/>
          </p:nvSpPr>
          <p:spPr>
            <a:xfrm>
              <a:off x="6247842" y="3721906"/>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52" name="Text Placeholder 5">
              <a:hlinkClick r:id="rId21" action="ppaction://hlinksldjump"/>
              <a:extLst>
                <a:ext uri="{FF2B5EF4-FFF2-40B4-BE49-F238E27FC236}">
                  <a16:creationId xmlns:a16="http://schemas.microsoft.com/office/drawing/2014/main" id="{02748EAB-9BA2-4BC3-B935-1FF8A8EE9801}"/>
                </a:ext>
              </a:extLst>
            </p:cNvPr>
            <p:cNvSpPr txBox="1">
              <a:spLocks/>
            </p:cNvSpPr>
            <p:nvPr/>
          </p:nvSpPr>
          <p:spPr>
            <a:xfrm>
              <a:off x="6247842" y="4405515"/>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53" name="Text Placeholder 5">
              <a:hlinkClick r:id="rId22" action="ppaction://hlinksldjump"/>
              <a:extLst>
                <a:ext uri="{FF2B5EF4-FFF2-40B4-BE49-F238E27FC236}">
                  <a16:creationId xmlns:a16="http://schemas.microsoft.com/office/drawing/2014/main" id="{AA98B47F-99AE-4080-ACD8-2DCB1C8B0008}"/>
                </a:ext>
              </a:extLst>
            </p:cNvPr>
            <p:cNvSpPr txBox="1">
              <a:spLocks/>
            </p:cNvSpPr>
            <p:nvPr/>
          </p:nvSpPr>
          <p:spPr>
            <a:xfrm>
              <a:off x="6247842" y="5088374"/>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grpSp>
      <p:pic>
        <p:nvPicPr>
          <p:cNvPr id="55" name="Graphic 54" descr="Cheers">
            <a:extLst>
              <a:ext uri="{FF2B5EF4-FFF2-40B4-BE49-F238E27FC236}">
                <a16:creationId xmlns:a16="http://schemas.microsoft.com/office/drawing/2014/main" id="{61C857AB-2F0A-495A-853E-7822320F822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56" name="Group 55">
            <a:extLst>
              <a:ext uri="{FF2B5EF4-FFF2-40B4-BE49-F238E27FC236}">
                <a16:creationId xmlns:a16="http://schemas.microsoft.com/office/drawing/2014/main" id="{00F4C27C-D8E5-42F5-8180-7C5D0F1570EB}"/>
              </a:ext>
            </a:extLst>
          </p:cNvPr>
          <p:cNvGrpSpPr/>
          <p:nvPr/>
        </p:nvGrpSpPr>
        <p:grpSpPr>
          <a:xfrm>
            <a:off x="3083663" y="5154553"/>
            <a:ext cx="516400" cy="424444"/>
            <a:chOff x="3989323" y="3736601"/>
            <a:chExt cx="1325822" cy="1089730"/>
          </a:xfrm>
        </p:grpSpPr>
        <p:pic>
          <p:nvPicPr>
            <p:cNvPr id="57" name="Graphic 56" descr="School girl">
              <a:extLst>
                <a:ext uri="{FF2B5EF4-FFF2-40B4-BE49-F238E27FC236}">
                  <a16:creationId xmlns:a16="http://schemas.microsoft.com/office/drawing/2014/main" id="{FEA79DED-9FAF-4009-98CE-EF918CB4D5C3}"/>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58" name="Graphic 57" descr="School boy">
              <a:extLst>
                <a:ext uri="{FF2B5EF4-FFF2-40B4-BE49-F238E27FC236}">
                  <a16:creationId xmlns:a16="http://schemas.microsoft.com/office/drawing/2014/main" id="{0A08C635-87D3-4627-A890-79652B3BEEC1}"/>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59" name="Content Placeholder 155" descr="Care">
            <a:extLst>
              <a:ext uri="{FF2B5EF4-FFF2-40B4-BE49-F238E27FC236}">
                <a16:creationId xmlns:a16="http://schemas.microsoft.com/office/drawing/2014/main" id="{D9F02861-826A-4044-A9E7-32BE9C668BC5}"/>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60" name="Content Placeholder 12" descr="Classroom">
            <a:extLst>
              <a:ext uri="{FF2B5EF4-FFF2-40B4-BE49-F238E27FC236}">
                <a16:creationId xmlns:a16="http://schemas.microsoft.com/office/drawing/2014/main" id="{DEC3A6D5-C160-4277-9B05-2D5275BC21D0}"/>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61" name="Graphic 60" descr="Heart with pulse">
            <a:extLst>
              <a:ext uri="{FF2B5EF4-FFF2-40B4-BE49-F238E27FC236}">
                <a16:creationId xmlns:a16="http://schemas.microsoft.com/office/drawing/2014/main" id="{1E72B948-DB7F-45F8-A4E6-EA2A885198D9}"/>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62" name="Graphic 61" descr="Ticket">
            <a:extLst>
              <a:ext uri="{FF2B5EF4-FFF2-40B4-BE49-F238E27FC236}">
                <a16:creationId xmlns:a16="http://schemas.microsoft.com/office/drawing/2014/main" id="{1217381B-A402-41D9-9B51-6B871AB64461}"/>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63" name="Group 62">
            <a:extLst>
              <a:ext uri="{FF2B5EF4-FFF2-40B4-BE49-F238E27FC236}">
                <a16:creationId xmlns:a16="http://schemas.microsoft.com/office/drawing/2014/main" id="{2298A857-CA9E-47BB-911E-784731164C20}"/>
              </a:ext>
            </a:extLst>
          </p:cNvPr>
          <p:cNvGrpSpPr/>
          <p:nvPr/>
        </p:nvGrpSpPr>
        <p:grpSpPr>
          <a:xfrm>
            <a:off x="7928944" y="3114020"/>
            <a:ext cx="512592" cy="404684"/>
            <a:chOff x="4649729" y="2872903"/>
            <a:chExt cx="1158226" cy="914400"/>
          </a:xfrm>
        </p:grpSpPr>
        <p:pic>
          <p:nvPicPr>
            <p:cNvPr id="64" name="Graphic 63" descr="Excavator">
              <a:extLst>
                <a:ext uri="{FF2B5EF4-FFF2-40B4-BE49-F238E27FC236}">
                  <a16:creationId xmlns:a16="http://schemas.microsoft.com/office/drawing/2014/main" id="{F71BA388-1964-4F3F-8262-287B07E6FE81}"/>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65" name="Graphic 64" descr="Neighborhood">
              <a:extLst>
                <a:ext uri="{FF2B5EF4-FFF2-40B4-BE49-F238E27FC236}">
                  <a16:creationId xmlns:a16="http://schemas.microsoft.com/office/drawing/2014/main" id="{9717EFBA-85C9-4E83-8E85-60A810ACEC53}"/>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66" name="Graphic 65" descr="Mop and bucket">
            <a:extLst>
              <a:ext uri="{FF2B5EF4-FFF2-40B4-BE49-F238E27FC236}">
                <a16:creationId xmlns:a16="http://schemas.microsoft.com/office/drawing/2014/main" id="{FCE8729E-AA37-43D7-9B2F-62E5D95AD28E}"/>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67" name="Graphic 66" descr="Shield Tick">
            <a:extLst>
              <a:ext uri="{FF2B5EF4-FFF2-40B4-BE49-F238E27FC236}">
                <a16:creationId xmlns:a16="http://schemas.microsoft.com/office/drawing/2014/main" id="{E5D0A0E1-E180-4DF1-BCC0-4B5A13C407A6}"/>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68" name="Graphic 67" descr="Board Of Directors">
            <a:extLst>
              <a:ext uri="{FF2B5EF4-FFF2-40B4-BE49-F238E27FC236}">
                <a16:creationId xmlns:a16="http://schemas.microsoft.com/office/drawing/2014/main" id="{E0769FB4-3E25-49D6-831D-669E065F8DC6}"/>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70" name="Graphic 69" descr="Coins">
            <a:extLst>
              <a:ext uri="{FF2B5EF4-FFF2-40B4-BE49-F238E27FC236}">
                <a16:creationId xmlns:a16="http://schemas.microsoft.com/office/drawing/2014/main" id="{193FAF86-58A5-498A-9693-4D67AD38A635}"/>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71" name="Graphic 70" descr="Loan">
            <a:extLst>
              <a:ext uri="{FF2B5EF4-FFF2-40B4-BE49-F238E27FC236}">
                <a16:creationId xmlns:a16="http://schemas.microsoft.com/office/drawing/2014/main" id="{6B8C5481-3F63-4823-9C1B-9567955D123B}"/>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
        <p:nvSpPr>
          <p:cNvPr id="72" name="Title 4">
            <a:hlinkClick r:id="rId51"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Tree>
    <p:extLst>
      <p:ext uri="{BB962C8B-B14F-4D97-AF65-F5344CB8AC3E}">
        <p14:creationId xmlns:p14="http://schemas.microsoft.com/office/powerpoint/2010/main" val="1410371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74" name="Text Placeholder 5">
            <a:hlinkClick r:id="rId11" action="ppaction://hlinksldjump"/>
            <a:extLst>
              <a:ext uri="{FF2B5EF4-FFF2-40B4-BE49-F238E27FC236}">
                <a16:creationId xmlns:a16="http://schemas.microsoft.com/office/drawing/2014/main" id="{C7DD4170-CED8-40C8-B3B7-CA63FAB28C68}"/>
              </a:ext>
            </a:extLst>
          </p:cNvPr>
          <p:cNvSpPr txBox="1">
            <a:spLocks/>
          </p:cNvSpPr>
          <p:nvPr/>
        </p:nvSpPr>
        <p:spPr>
          <a:xfrm>
            <a:off x="1302135" y="3038297"/>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Eigen middelen</a:t>
            </a:r>
          </a:p>
        </p:txBody>
      </p:sp>
      <p:sp>
        <p:nvSpPr>
          <p:cNvPr id="75" name="Text Placeholder 5">
            <a:hlinkClick r:id="rId12" action="ppaction://hlinksldjump"/>
            <a:extLst>
              <a:ext uri="{FF2B5EF4-FFF2-40B4-BE49-F238E27FC236}">
                <a16:creationId xmlns:a16="http://schemas.microsoft.com/office/drawing/2014/main" id="{D47C3229-629B-47D6-9CED-1B1212319199}"/>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76" name="Text Placeholder 5">
            <a:hlinkClick r:id="rId13" action="ppaction://hlinksldjump"/>
            <a:extLst>
              <a:ext uri="{FF2B5EF4-FFF2-40B4-BE49-F238E27FC236}">
                <a16:creationId xmlns:a16="http://schemas.microsoft.com/office/drawing/2014/main" id="{EF137A5C-D7FC-4966-83E7-F86CD1A81524}"/>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77" name="Text Placeholder 5">
            <a:hlinkClick r:id="rId14" action="ppaction://hlinksldjump"/>
            <a:extLst>
              <a:ext uri="{FF2B5EF4-FFF2-40B4-BE49-F238E27FC236}">
                <a16:creationId xmlns:a16="http://schemas.microsoft.com/office/drawing/2014/main" id="{8D376669-2F7F-406C-B493-E55838212127}"/>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79" name="Text Placeholder 5">
            <a:hlinkClick r:id="rId15" action="ppaction://hlinksldjump"/>
            <a:extLst>
              <a:ext uri="{FF2B5EF4-FFF2-40B4-BE49-F238E27FC236}">
                <a16:creationId xmlns:a16="http://schemas.microsoft.com/office/drawing/2014/main" id="{C61C3E16-3DE7-4172-82A1-48ECC21A5977}"/>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80" name="Text Placeholder 5">
            <a:hlinkClick r:id="rId16" action="ppaction://hlinksldjump"/>
            <a:extLst>
              <a:ext uri="{FF2B5EF4-FFF2-40B4-BE49-F238E27FC236}">
                <a16:creationId xmlns:a16="http://schemas.microsoft.com/office/drawing/2014/main" id="{7EE21672-399D-4E97-9A31-304C32985880}"/>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81" name="Text Placeholder 5">
            <a:hlinkClick r:id="rId17" action="ppaction://hlinksldjump"/>
            <a:extLst>
              <a:ext uri="{FF2B5EF4-FFF2-40B4-BE49-F238E27FC236}">
                <a16:creationId xmlns:a16="http://schemas.microsoft.com/office/drawing/2014/main" id="{7BFCD0C0-7E25-4C96-BDA5-C1BE1BD4AB53}"/>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82" name="Text Placeholder 5">
            <a:hlinkClick r:id="rId18" action="ppaction://hlinksldjump"/>
            <a:extLst>
              <a:ext uri="{FF2B5EF4-FFF2-40B4-BE49-F238E27FC236}">
                <a16:creationId xmlns:a16="http://schemas.microsoft.com/office/drawing/2014/main" id="{65E47941-EA52-4401-B07D-02B26D342FA7}"/>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84" name="Text Placeholder 5">
            <a:hlinkClick r:id="rId19" action="ppaction://hlinksldjump"/>
            <a:extLst>
              <a:ext uri="{FF2B5EF4-FFF2-40B4-BE49-F238E27FC236}">
                <a16:creationId xmlns:a16="http://schemas.microsoft.com/office/drawing/2014/main" id="{A5F681F7-66F3-48D6-A321-50CE4D8D446C}"/>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85" name="Text Placeholder 5">
            <a:hlinkClick r:id="rId20" action="ppaction://hlinksldjump"/>
            <a:extLst>
              <a:ext uri="{FF2B5EF4-FFF2-40B4-BE49-F238E27FC236}">
                <a16:creationId xmlns:a16="http://schemas.microsoft.com/office/drawing/2014/main" id="{63270438-9D92-4141-9AAE-3FC5E2271B33}"/>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86" name="Text Placeholder 5">
            <a:hlinkClick r:id="rId21" action="ppaction://hlinksldjump"/>
            <a:extLst>
              <a:ext uri="{FF2B5EF4-FFF2-40B4-BE49-F238E27FC236}">
                <a16:creationId xmlns:a16="http://schemas.microsoft.com/office/drawing/2014/main" id="{34EFB318-77AA-4CF5-B1D1-A55F7F2603F2}"/>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87" name="Text Placeholder 5">
            <a:hlinkClick r:id="rId22" action="ppaction://hlinksldjump"/>
            <a:extLst>
              <a:ext uri="{FF2B5EF4-FFF2-40B4-BE49-F238E27FC236}">
                <a16:creationId xmlns:a16="http://schemas.microsoft.com/office/drawing/2014/main" id="{A3CD9627-3B0A-480A-9A19-73EFFC67D223}"/>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89" name="Graphic 88" descr="Cheers">
            <a:extLst>
              <a:ext uri="{FF2B5EF4-FFF2-40B4-BE49-F238E27FC236}">
                <a16:creationId xmlns:a16="http://schemas.microsoft.com/office/drawing/2014/main" id="{57A7694E-8843-443A-9C2C-7135D30AB6EA}"/>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90" name="Group 89">
            <a:extLst>
              <a:ext uri="{FF2B5EF4-FFF2-40B4-BE49-F238E27FC236}">
                <a16:creationId xmlns:a16="http://schemas.microsoft.com/office/drawing/2014/main" id="{3FB073E4-CAFA-4FF4-9D57-05FF75F39265}"/>
              </a:ext>
            </a:extLst>
          </p:cNvPr>
          <p:cNvGrpSpPr/>
          <p:nvPr/>
        </p:nvGrpSpPr>
        <p:grpSpPr>
          <a:xfrm>
            <a:off x="3083663" y="5154553"/>
            <a:ext cx="516400" cy="424444"/>
            <a:chOff x="3989323" y="3736601"/>
            <a:chExt cx="1325822" cy="1089730"/>
          </a:xfrm>
        </p:grpSpPr>
        <p:pic>
          <p:nvPicPr>
            <p:cNvPr id="91" name="Graphic 90" descr="School girl">
              <a:extLst>
                <a:ext uri="{FF2B5EF4-FFF2-40B4-BE49-F238E27FC236}">
                  <a16:creationId xmlns:a16="http://schemas.microsoft.com/office/drawing/2014/main" id="{B63C83F6-671A-4254-B39B-2FF173B0B75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92" name="Graphic 91" descr="School boy">
              <a:extLst>
                <a:ext uri="{FF2B5EF4-FFF2-40B4-BE49-F238E27FC236}">
                  <a16:creationId xmlns:a16="http://schemas.microsoft.com/office/drawing/2014/main" id="{13EEC5F6-A040-44E7-A502-385F1202D1E9}"/>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93" name="Content Placeholder 155" descr="Care">
            <a:extLst>
              <a:ext uri="{FF2B5EF4-FFF2-40B4-BE49-F238E27FC236}">
                <a16:creationId xmlns:a16="http://schemas.microsoft.com/office/drawing/2014/main" id="{26DDF484-B423-419F-97BD-01A0509ABFDC}"/>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94" name="Content Placeholder 12" descr="Classroom">
            <a:extLst>
              <a:ext uri="{FF2B5EF4-FFF2-40B4-BE49-F238E27FC236}">
                <a16:creationId xmlns:a16="http://schemas.microsoft.com/office/drawing/2014/main" id="{5B31989F-AD44-46A3-99A2-D83666C22EA5}"/>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95" name="Graphic 94" descr="Heart with pulse">
            <a:extLst>
              <a:ext uri="{FF2B5EF4-FFF2-40B4-BE49-F238E27FC236}">
                <a16:creationId xmlns:a16="http://schemas.microsoft.com/office/drawing/2014/main" id="{13ABBA40-0FA7-4BD6-B8F8-B075F2DD0042}"/>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96" name="Graphic 95" descr="Ticket">
            <a:extLst>
              <a:ext uri="{FF2B5EF4-FFF2-40B4-BE49-F238E27FC236}">
                <a16:creationId xmlns:a16="http://schemas.microsoft.com/office/drawing/2014/main" id="{347D2902-F647-452A-9C8C-86991C487D97}"/>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97" name="Group 96">
            <a:extLst>
              <a:ext uri="{FF2B5EF4-FFF2-40B4-BE49-F238E27FC236}">
                <a16:creationId xmlns:a16="http://schemas.microsoft.com/office/drawing/2014/main" id="{5AB408A3-C4F7-4181-8396-AB6DD607A5AE}"/>
              </a:ext>
            </a:extLst>
          </p:cNvPr>
          <p:cNvGrpSpPr/>
          <p:nvPr/>
        </p:nvGrpSpPr>
        <p:grpSpPr>
          <a:xfrm>
            <a:off x="7928944" y="3114020"/>
            <a:ext cx="512592" cy="404684"/>
            <a:chOff x="4649729" y="2872903"/>
            <a:chExt cx="1158226" cy="914400"/>
          </a:xfrm>
        </p:grpSpPr>
        <p:pic>
          <p:nvPicPr>
            <p:cNvPr id="98" name="Graphic 97" descr="Excavator">
              <a:extLst>
                <a:ext uri="{FF2B5EF4-FFF2-40B4-BE49-F238E27FC236}">
                  <a16:creationId xmlns:a16="http://schemas.microsoft.com/office/drawing/2014/main" id="{A31170A3-F9A5-43DF-B4AA-4F17DF24F504}"/>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99" name="Graphic 98" descr="Neighborhood">
              <a:extLst>
                <a:ext uri="{FF2B5EF4-FFF2-40B4-BE49-F238E27FC236}">
                  <a16:creationId xmlns:a16="http://schemas.microsoft.com/office/drawing/2014/main" id="{CB75C76B-D0EF-4BDA-9833-DA4A47AAB95D}"/>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00" name="Graphic 99" descr="Mop and bucket">
            <a:extLst>
              <a:ext uri="{FF2B5EF4-FFF2-40B4-BE49-F238E27FC236}">
                <a16:creationId xmlns:a16="http://schemas.microsoft.com/office/drawing/2014/main" id="{94EBB136-2EFE-404D-BAC7-0CE620E57EA9}"/>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01" name="Graphic 100" descr="Shield Tick">
            <a:extLst>
              <a:ext uri="{FF2B5EF4-FFF2-40B4-BE49-F238E27FC236}">
                <a16:creationId xmlns:a16="http://schemas.microsoft.com/office/drawing/2014/main" id="{6BF1B840-39B5-4B3C-AAAE-4B7B81B50C5F}"/>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02" name="Graphic 101" descr="Board Of Directors">
            <a:extLst>
              <a:ext uri="{FF2B5EF4-FFF2-40B4-BE49-F238E27FC236}">
                <a16:creationId xmlns:a16="http://schemas.microsoft.com/office/drawing/2014/main" id="{9E3CB5CA-B394-4EFB-8E57-F1BA8B040198}"/>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04" name="Graphic 103" descr="Coins">
            <a:extLst>
              <a:ext uri="{FF2B5EF4-FFF2-40B4-BE49-F238E27FC236}">
                <a16:creationId xmlns:a16="http://schemas.microsoft.com/office/drawing/2014/main" id="{CB58A7A2-E677-4B05-A9B3-0C1938D6430F}"/>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05" name="Graphic 104" descr="Loan">
            <a:extLst>
              <a:ext uri="{FF2B5EF4-FFF2-40B4-BE49-F238E27FC236}">
                <a16:creationId xmlns:a16="http://schemas.microsoft.com/office/drawing/2014/main" id="{4A658650-29E7-40B2-B7BC-28E6362E18CC}"/>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206325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19632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pic>
        <p:nvPicPr>
          <p:cNvPr id="23" name="Graphic 22" descr="Loan">
            <a:extLst>
              <a:ext uri="{FF2B5EF4-FFF2-40B4-BE49-F238E27FC236}">
                <a16:creationId xmlns:a16="http://schemas.microsoft.com/office/drawing/2014/main" id="{E9A6CD7E-DB52-4E92-8400-210F5CC28CA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7800" y="338196"/>
            <a:ext cx="408804" cy="408804"/>
          </a:xfrm>
          <a:prstGeom prst="rect">
            <a:avLst/>
          </a:prstGeom>
        </p:spPr>
      </p:pic>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eigen middelen,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inwoner</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1990307223"/>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10"/>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7" name="Title 2">
            <a:extLst>
              <a:ext uri="{FF2B5EF4-FFF2-40B4-BE49-F238E27FC236}">
                <a16:creationId xmlns:a16="http://schemas.microsoft.com/office/drawing/2014/main" id="{51370CF3-4A6D-41DF-A85B-0407EA803FBF}"/>
              </a:ext>
            </a:extLst>
          </p:cNvPr>
          <p:cNvSpPr>
            <a:spLocks noGrp="1"/>
          </p:cNvSpPr>
          <p:nvPr>
            <p:ph type="title"/>
          </p:nvPr>
        </p:nvSpPr>
        <p:spPr>
          <a:xfrm>
            <a:off x="1126604" y="432069"/>
            <a:ext cx="10359929" cy="331917"/>
          </a:xfrm>
        </p:spPr>
        <p:txBody>
          <a:bodyPr/>
          <a:lstStyle/>
          <a:p>
            <a:r>
              <a:rPr lang="nl-NL" sz="1800" dirty="0">
                <a:solidFill>
                  <a:srgbClr val="22777B"/>
                </a:solidFill>
              </a:rPr>
              <a:t>Cluster Eigen middelen – </a:t>
            </a:r>
            <a:endParaRPr lang="nl-NL" dirty="0"/>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1756363868"/>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407787584"/>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155.226</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156.286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156.286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noProof="0" dirty="0">
                <a:latin typeface="+mj-lt"/>
              </a:rPr>
              <a:t>inwoners</a:t>
            </a:r>
          </a:p>
        </p:txBody>
      </p:sp>
      <p:sp>
        <p:nvSpPr>
          <p:cNvPr id="20" name="Title 2">
            <a:extLst>
              <a:ext uri="{FF2B5EF4-FFF2-40B4-BE49-F238E27FC236}">
                <a16:creationId xmlns:a16="http://schemas.microsoft.com/office/drawing/2014/main" id="{20A9D9A8-59DA-4495-9797-B5BC05053F66}"/>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Amersfoort (1/4)</a:t>
            </a:r>
            <a:endParaRPr lang="nl-NL" dirty="0"/>
          </a:p>
        </p:txBody>
      </p:sp>
      <p:grpSp>
        <p:nvGrpSpPr>
          <p:cNvPr id="24" name="Group 23">
            <a:extLst>
              <a:ext uri="{FF2B5EF4-FFF2-40B4-BE49-F238E27FC236}">
                <a16:creationId xmlns:a16="http://schemas.microsoft.com/office/drawing/2014/main" id="{B0F39471-3413-40F3-B5E9-F8C11D6891EF}"/>
              </a:ext>
            </a:extLst>
          </p:cNvPr>
          <p:cNvGrpSpPr/>
          <p:nvPr/>
        </p:nvGrpSpPr>
        <p:grpSpPr>
          <a:xfrm>
            <a:off x="705467" y="5997771"/>
            <a:ext cx="2406093" cy="247650"/>
            <a:chOff x="705467" y="5715567"/>
            <a:chExt cx="2406093" cy="247650"/>
          </a:xfrm>
        </p:grpSpPr>
        <p:sp>
          <p:nvSpPr>
            <p:cNvPr id="25" name="Rectangle 24">
              <a:extLst>
                <a:ext uri="{FF2B5EF4-FFF2-40B4-BE49-F238E27FC236}">
                  <a16:creationId xmlns:a16="http://schemas.microsoft.com/office/drawing/2014/main" id="{433F6C7B-BAB6-4B1B-8DC7-7F7C75130E13}"/>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8" name="Rectangle 27">
              <a:extLst>
                <a:ext uri="{FF2B5EF4-FFF2-40B4-BE49-F238E27FC236}">
                  <a16:creationId xmlns:a16="http://schemas.microsoft.com/office/drawing/2014/main" id="{FBBE51A8-B3FF-4EA3-854D-393B7767E42E}"/>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34" name="Rectangle 33">
              <a:extLst>
                <a:ext uri="{FF2B5EF4-FFF2-40B4-BE49-F238E27FC236}">
                  <a16:creationId xmlns:a16="http://schemas.microsoft.com/office/drawing/2014/main" id="{A8DA9DFB-482F-4FDA-B15F-A42BEDC5C324}"/>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spTree>
    <p:extLst>
      <p:ext uri="{BB962C8B-B14F-4D97-AF65-F5344CB8AC3E}">
        <p14:creationId xmlns:p14="http://schemas.microsoft.com/office/powerpoint/2010/main" val="727464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4569470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€9 minder nettering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739664066"/>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3857309802"/>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2.542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inwoners</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292426154"/>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156.286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155.885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154.235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154.205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158.986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623.311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2079390" y="2958920"/>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pic>
        <p:nvPicPr>
          <p:cNvPr id="26" name="Graphic 25" descr="Loan">
            <a:extLst>
              <a:ext uri="{FF2B5EF4-FFF2-40B4-BE49-F238E27FC236}">
                <a16:creationId xmlns:a16="http://schemas.microsoft.com/office/drawing/2014/main" id="{9A1C6CD3-5F42-4883-92F1-2F44AF706B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7800" y="338196"/>
            <a:ext cx="408804" cy="408804"/>
          </a:xfrm>
          <a:prstGeom prst="rect">
            <a:avLst/>
          </a:prstGeom>
        </p:spPr>
      </p:pic>
      <p:sp>
        <p:nvSpPr>
          <p:cNvPr id="31" name="Title 2">
            <a:extLst>
              <a:ext uri="{FF2B5EF4-FFF2-40B4-BE49-F238E27FC236}">
                <a16:creationId xmlns:a16="http://schemas.microsoft.com/office/drawing/2014/main" id="{59112EF4-5A8F-46FB-BB1E-AA58B2E5885F}"/>
              </a:ext>
            </a:extLst>
          </p:cNvPr>
          <p:cNvSpPr>
            <a:spLocks noGrp="1"/>
          </p:cNvSpPr>
          <p:nvPr>
            <p:ph type="title"/>
          </p:nvPr>
        </p:nvSpPr>
        <p:spPr>
          <a:xfrm>
            <a:off x="1126604" y="432069"/>
            <a:ext cx="10359929" cy="331917"/>
          </a:xfrm>
        </p:spPr>
        <p:txBody>
          <a:bodyPr/>
          <a:lstStyle/>
          <a:p>
            <a:r>
              <a:rPr lang="nl-NL" sz="1800" dirty="0">
                <a:solidFill>
                  <a:srgbClr val="22777B"/>
                </a:solidFill>
              </a:rPr>
              <a:t>Cluster Eigen middelen – </a:t>
            </a:r>
            <a:endParaRPr lang="nl-NL" dirty="0"/>
          </a:p>
        </p:txBody>
      </p:sp>
      <p:sp>
        <p:nvSpPr>
          <p:cNvPr id="37" name="Title 2">
            <a:extLst>
              <a:ext uri="{FF2B5EF4-FFF2-40B4-BE49-F238E27FC236}">
                <a16:creationId xmlns:a16="http://schemas.microsoft.com/office/drawing/2014/main" id="{CABC3F9E-B32E-4912-BB39-216027A5E07C}"/>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Amersfoort (2/4)</a:t>
            </a:r>
            <a:endParaRPr lang="nl-NL" dirty="0"/>
          </a:p>
        </p:txBody>
      </p:sp>
    </p:spTree>
    <p:extLst>
      <p:ext uri="{BB962C8B-B14F-4D97-AF65-F5344CB8AC3E}">
        <p14:creationId xmlns:p14="http://schemas.microsoft.com/office/powerpoint/2010/main" val="3955996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extLst>
              <p:ext uri="{D42A27DB-BD31-4B8C-83A1-F6EECF244321}">
                <p14:modId xmlns:p14="http://schemas.microsoft.com/office/powerpoint/2010/main" val="13127897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8" name="Text Placeholder 5">
            <a:hlinkClick r:id="rId6" action="ppaction://hlinksldjump"/>
            <a:extLst>
              <a:ext uri="{FF2B5EF4-FFF2-40B4-BE49-F238E27FC236}">
                <a16:creationId xmlns:a16="http://schemas.microsoft.com/office/drawing/2014/main" id="{0EE31AB7-1168-40B3-8377-CA9B0FBD57F6}"/>
              </a:ext>
            </a:extLst>
          </p:cNvPr>
          <p:cNvSpPr txBox="1">
            <a:spLocks/>
          </p:cNvSpPr>
          <p:nvPr/>
        </p:nvSpPr>
        <p:spPr>
          <a:xfrm>
            <a:off x="1268413" y="3038297"/>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Samenvatting belangrijkste inzichten</a:t>
            </a:r>
          </a:p>
        </p:txBody>
      </p:sp>
      <p:sp>
        <p:nvSpPr>
          <p:cNvPr id="10" name="Text Placeholder 5">
            <a:hlinkClick r:id="rId7" action="ppaction://hlinksldjump"/>
            <a:extLst>
              <a:ext uri="{FF2B5EF4-FFF2-40B4-BE49-F238E27FC236}">
                <a16:creationId xmlns:a16="http://schemas.microsoft.com/office/drawing/2014/main" id="{959BCC74-7152-4252-AE7F-69F635ECA5FB}"/>
              </a:ext>
            </a:extLst>
          </p:cNvPr>
          <p:cNvSpPr txBox="1">
            <a:spLocks/>
          </p:cNvSpPr>
          <p:nvPr/>
        </p:nvSpPr>
        <p:spPr>
          <a:xfrm>
            <a:off x="1268413" y="370423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11" name="Text Placeholder 5">
            <a:hlinkClick r:id="rId8" action="ppaction://hlinksldjump"/>
            <a:extLst>
              <a:ext uri="{FF2B5EF4-FFF2-40B4-BE49-F238E27FC236}">
                <a16:creationId xmlns:a16="http://schemas.microsoft.com/office/drawing/2014/main" id="{3B814BD7-C903-4E4C-9CEC-D8FC82304DAF}"/>
              </a:ext>
            </a:extLst>
          </p:cNvPr>
          <p:cNvSpPr txBox="1">
            <a:spLocks/>
          </p:cNvSpPr>
          <p:nvPr/>
        </p:nvSpPr>
        <p:spPr>
          <a:xfrm>
            <a:off x="1268413" y="438495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Bijlage</a:t>
            </a: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6200000">
            <a:off x="10407638" y="5722552"/>
            <a:ext cx="482600" cy="482600"/>
          </a:xfrm>
          <a:prstGeom prst="rect">
            <a:avLst/>
          </a:prstGeom>
        </p:spPr>
      </p:pic>
      <p:pic>
        <p:nvPicPr>
          <p:cNvPr id="13" name="Graphic 12" descr="Arrow: Straight">
            <a:extLst>
              <a:ext uri="{FF2B5EF4-FFF2-40B4-BE49-F238E27FC236}">
                <a16:creationId xmlns:a16="http://schemas.microsoft.com/office/drawing/2014/main" id="{588F1009-01FA-41DD-89E6-E9F2D623622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765812" y="2453141"/>
            <a:ext cx="418002" cy="396000"/>
          </a:xfrm>
          <a:prstGeom prst="rect">
            <a:avLst/>
          </a:prstGeom>
        </p:spPr>
      </p:pic>
      <p:sp>
        <p:nvSpPr>
          <p:cNvPr id="17" name="Text Placeholder 5">
            <a:hlinkClick r:id="rId13" action="ppaction://hlinksldjump"/>
            <a:extLst>
              <a:ext uri="{FF2B5EF4-FFF2-40B4-BE49-F238E27FC236}">
                <a16:creationId xmlns:a16="http://schemas.microsoft.com/office/drawing/2014/main" id="{F4B08ACA-57B9-4F7C-8DF9-96F38B999516}"/>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Introductie gemeentefonds</a:t>
            </a:r>
          </a:p>
        </p:txBody>
      </p:sp>
      <p:sp>
        <p:nvSpPr>
          <p:cNvPr id="27" name="Title 4">
            <a:hlinkClick r:id="rId13" action="ppaction://hlinksldjump"/>
            <a:extLst>
              <a:ext uri="{FF2B5EF4-FFF2-40B4-BE49-F238E27FC236}">
                <a16:creationId xmlns:a16="http://schemas.microsoft.com/office/drawing/2014/main" id="{77A9BBDE-6002-4B4A-8B43-AFE44CA2423F}"/>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28" name="Rectangle 27">
            <a:extLst>
              <a:ext uri="{FF2B5EF4-FFF2-40B4-BE49-F238E27FC236}">
                <a16:creationId xmlns:a16="http://schemas.microsoft.com/office/drawing/2014/main" id="{8A8503BF-4DA4-40CF-824E-B732DBE95B51}"/>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9" name="TextBox 28">
            <a:extLst>
              <a:ext uri="{FF2B5EF4-FFF2-40B4-BE49-F238E27FC236}">
                <a16:creationId xmlns:a16="http://schemas.microsoft.com/office/drawing/2014/main" id="{C3B3CCA0-B0AF-4582-96AE-BCF2AC25E56B}"/>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Rectangle 29">
            <a:extLst>
              <a:ext uri="{FF2B5EF4-FFF2-40B4-BE49-F238E27FC236}">
                <a16:creationId xmlns:a16="http://schemas.microsoft.com/office/drawing/2014/main" id="{705DACBE-0565-4A65-8DC1-81392FF0861E}"/>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31" name="Group 30">
            <a:extLst>
              <a:ext uri="{FF2B5EF4-FFF2-40B4-BE49-F238E27FC236}">
                <a16:creationId xmlns:a16="http://schemas.microsoft.com/office/drawing/2014/main" id="{46272F57-BD19-43F9-8523-DDE46CF345B2}"/>
              </a:ext>
            </a:extLst>
          </p:cNvPr>
          <p:cNvGrpSpPr/>
          <p:nvPr/>
        </p:nvGrpSpPr>
        <p:grpSpPr>
          <a:xfrm>
            <a:off x="66790" y="6692947"/>
            <a:ext cx="544183" cy="124497"/>
            <a:chOff x="2836862" y="3068799"/>
            <a:chExt cx="3837128" cy="877845"/>
          </a:xfrm>
          <a:solidFill>
            <a:schemeClr val="bg1"/>
          </a:solidFill>
        </p:grpSpPr>
        <p:sp>
          <p:nvSpPr>
            <p:cNvPr id="32" name="TextBox 31">
              <a:extLst>
                <a:ext uri="{FF2B5EF4-FFF2-40B4-BE49-F238E27FC236}">
                  <a16:creationId xmlns:a16="http://schemas.microsoft.com/office/drawing/2014/main" id="{029B7445-CAD6-454F-B8EB-1382FD4785DD}"/>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3" name="TextBox 32">
              <a:extLst>
                <a:ext uri="{FF2B5EF4-FFF2-40B4-BE49-F238E27FC236}">
                  <a16:creationId xmlns:a16="http://schemas.microsoft.com/office/drawing/2014/main" id="{ED192109-DCEC-4545-A1EC-8E5C2D2A57BA}"/>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4" name="TextBox 33">
              <a:extLst>
                <a:ext uri="{FF2B5EF4-FFF2-40B4-BE49-F238E27FC236}">
                  <a16:creationId xmlns:a16="http://schemas.microsoft.com/office/drawing/2014/main" id="{6A377595-2F6C-464A-AD6D-181BBD0BBAF4}"/>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5" name="TextBox 34">
              <a:extLst>
                <a:ext uri="{FF2B5EF4-FFF2-40B4-BE49-F238E27FC236}">
                  <a16:creationId xmlns:a16="http://schemas.microsoft.com/office/drawing/2014/main" id="{FEB4C301-AA3C-48BD-A5E0-92315D78C62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6" name="TextBox 35">
              <a:extLst>
                <a:ext uri="{FF2B5EF4-FFF2-40B4-BE49-F238E27FC236}">
                  <a16:creationId xmlns:a16="http://schemas.microsoft.com/office/drawing/2014/main" id="{E68A0EB0-2737-40A0-A8A2-C463BAF6E86C}"/>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7" name="TextBox 36">
              <a:extLst>
                <a:ext uri="{FF2B5EF4-FFF2-40B4-BE49-F238E27FC236}">
                  <a16:creationId xmlns:a16="http://schemas.microsoft.com/office/drawing/2014/main" id="{790BD577-4843-4F6A-9954-A47F0C05C9E0}"/>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8" name="TextBox 37">
              <a:extLst>
                <a:ext uri="{FF2B5EF4-FFF2-40B4-BE49-F238E27FC236}">
                  <a16:creationId xmlns:a16="http://schemas.microsoft.com/office/drawing/2014/main" id="{2C8F8296-18AB-46AE-9189-210D54278E0F}"/>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9" name="TextBox 38">
              <a:extLst>
                <a:ext uri="{FF2B5EF4-FFF2-40B4-BE49-F238E27FC236}">
                  <a16:creationId xmlns:a16="http://schemas.microsoft.com/office/drawing/2014/main" id="{17AC35EB-3DBD-457E-AE31-FB8E130A999E}"/>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0" name="TextBox 39">
              <a:extLst>
                <a:ext uri="{FF2B5EF4-FFF2-40B4-BE49-F238E27FC236}">
                  <a16:creationId xmlns:a16="http://schemas.microsoft.com/office/drawing/2014/main" id="{C911A545-BEAE-400E-BCF2-775B33703CF1}"/>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1" name="TextBox 40">
              <a:extLst>
                <a:ext uri="{FF2B5EF4-FFF2-40B4-BE49-F238E27FC236}">
                  <a16:creationId xmlns:a16="http://schemas.microsoft.com/office/drawing/2014/main" id="{ACB7E944-C186-4D95-990D-30D71112625B}"/>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2" name="TextBox 41">
              <a:extLst>
                <a:ext uri="{FF2B5EF4-FFF2-40B4-BE49-F238E27FC236}">
                  <a16:creationId xmlns:a16="http://schemas.microsoft.com/office/drawing/2014/main" id="{5095A63F-189B-49C6-A598-2DF80EE52920}"/>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3" name="TextBox 42">
              <a:extLst>
                <a:ext uri="{FF2B5EF4-FFF2-40B4-BE49-F238E27FC236}">
                  <a16:creationId xmlns:a16="http://schemas.microsoft.com/office/drawing/2014/main" id="{D6D94620-385A-4ABD-8C1C-D5D44138F6DD}"/>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Tree>
    <p:extLst>
      <p:ext uri="{BB962C8B-B14F-4D97-AF65-F5344CB8AC3E}">
        <p14:creationId xmlns:p14="http://schemas.microsoft.com/office/powerpoint/2010/main" val="402174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6476859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Eigen middelen,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787749001"/>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pic>
        <p:nvPicPr>
          <p:cNvPr id="30" name="Graphic 29" descr="Loan">
            <a:extLst>
              <a:ext uri="{FF2B5EF4-FFF2-40B4-BE49-F238E27FC236}">
                <a16:creationId xmlns:a16="http://schemas.microsoft.com/office/drawing/2014/main" id="{2E1D0895-D254-4881-BB81-A59AAD18F6F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7800" y="338196"/>
            <a:ext cx="408804" cy="408804"/>
          </a:xfrm>
          <a:prstGeom prst="rect">
            <a:avLst/>
          </a:prstGeom>
        </p:spPr>
      </p:pic>
      <p:sp>
        <p:nvSpPr>
          <p:cNvPr id="31" name="Title 2">
            <a:extLst>
              <a:ext uri="{FF2B5EF4-FFF2-40B4-BE49-F238E27FC236}">
                <a16:creationId xmlns:a16="http://schemas.microsoft.com/office/drawing/2014/main" id="{4F55F1B6-219F-4851-B777-389DD3A2ABD9}"/>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Eigen middelen – </a:t>
            </a:r>
            <a:endParaRPr lang="nl-NL"/>
          </a:p>
        </p:txBody>
      </p:sp>
      <p:sp>
        <p:nvSpPr>
          <p:cNvPr id="37" name="Title 2">
            <a:extLst>
              <a:ext uri="{FF2B5EF4-FFF2-40B4-BE49-F238E27FC236}">
                <a16:creationId xmlns:a16="http://schemas.microsoft.com/office/drawing/2014/main" id="{E22171D4-F612-4591-A4FA-E3A8E9EFA1BF}"/>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Amersfoort (3/4)</a:t>
            </a:r>
            <a:endParaRPr lang="nl-NL" dirty="0"/>
          </a:p>
        </p:txBody>
      </p:sp>
    </p:spTree>
    <p:extLst>
      <p:ext uri="{BB962C8B-B14F-4D97-AF65-F5344CB8AC3E}">
        <p14:creationId xmlns:p14="http://schemas.microsoft.com/office/powerpoint/2010/main" val="1150911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577391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4080495301"/>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OZB (woningen eigenaar)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OZB (niet-woningen eigenaar)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OZB (niet-woningen gebruiker)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Vast bedrag voor iedere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-23,7</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a:graphicFrameLocks noChangeAspect="1"/>
          </p:cNvGraphicFramePr>
          <p:nvPr>
            <p:extLst>
              <p:ext uri="{D42A27DB-BD31-4B8C-83A1-F6EECF244321}">
                <p14:modId xmlns:p14="http://schemas.microsoft.com/office/powerpoint/2010/main" val="1229179982"/>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pic>
        <p:nvPicPr>
          <p:cNvPr id="21" name="Graphic 20" descr="Loan">
            <a:extLst>
              <a:ext uri="{FF2B5EF4-FFF2-40B4-BE49-F238E27FC236}">
                <a16:creationId xmlns:a16="http://schemas.microsoft.com/office/drawing/2014/main" id="{FAC49DA0-C172-4253-A323-21A672920B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7800" y="338196"/>
            <a:ext cx="408804" cy="408804"/>
          </a:xfrm>
          <a:prstGeom prst="rect">
            <a:avLst/>
          </a:prstGeom>
        </p:spPr>
      </p:pic>
      <p:sp>
        <p:nvSpPr>
          <p:cNvPr id="22" name="Title 2">
            <a:extLst>
              <a:ext uri="{FF2B5EF4-FFF2-40B4-BE49-F238E27FC236}">
                <a16:creationId xmlns:a16="http://schemas.microsoft.com/office/drawing/2014/main" id="{BBF32607-4DB4-44E3-A094-914C09451714}"/>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Eigen middelen – </a:t>
            </a:r>
            <a:endParaRPr lang="nl-NL"/>
          </a:p>
        </p:txBody>
      </p:sp>
      <p:sp>
        <p:nvSpPr>
          <p:cNvPr id="24" name="Title 2">
            <a:extLst>
              <a:ext uri="{FF2B5EF4-FFF2-40B4-BE49-F238E27FC236}">
                <a16:creationId xmlns:a16="http://schemas.microsoft.com/office/drawing/2014/main" id="{CC26ABCC-BE06-4A95-8102-D3E54629DA8E}"/>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Amersfoort (4/4)</a:t>
            </a:r>
            <a:endParaRPr lang="nl-NL" dirty="0"/>
          </a:p>
        </p:txBody>
      </p:sp>
    </p:spTree>
    <p:extLst>
      <p:ext uri="{BB962C8B-B14F-4D97-AF65-F5344CB8AC3E}">
        <p14:creationId xmlns:p14="http://schemas.microsoft.com/office/powerpoint/2010/main" val="1905227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37D0D83C-7C6F-4DBB-848C-D19472181597}"/>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ED32FB74-A1EB-4AFC-9D98-C6502CD6CB75}"/>
              </a:ext>
            </a:extLst>
          </p:cNvPr>
          <p:cNvSpPr txBox="1">
            <a:spLocks/>
          </p:cNvSpPr>
          <p:nvPr/>
        </p:nvSpPr>
        <p:spPr>
          <a:xfrm>
            <a:off x="1302135" y="3721906"/>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Inkomen en participatie</a:t>
            </a:r>
          </a:p>
        </p:txBody>
      </p:sp>
      <p:sp>
        <p:nvSpPr>
          <p:cNvPr id="108" name="Text Placeholder 5">
            <a:hlinkClick r:id="rId13" action="ppaction://hlinksldjump"/>
            <a:extLst>
              <a:ext uri="{FF2B5EF4-FFF2-40B4-BE49-F238E27FC236}">
                <a16:creationId xmlns:a16="http://schemas.microsoft.com/office/drawing/2014/main" id="{72EF2CEC-0C5A-490F-8E51-2EA81E79FFEA}"/>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C1F5CBD0-8727-435C-8E1C-F315C55A8388}"/>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D8FE3CD9-6244-461A-A73C-F4E8E1D98B0B}"/>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864CE51D-2FFE-4F54-8DF4-D3E272F0A610}"/>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A11E2BAE-ABD2-4086-939E-42BEAADCAD08}"/>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E366ED69-784D-4B6E-9BCD-68002AFFA35F}"/>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162C8F7F-BD02-4210-8EA2-6DC497A96317}"/>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A80F5B31-F942-49FA-9BDB-E94827503A1F}"/>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6339D1DB-7E47-4748-B3CA-6B30A5E2398B}"/>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AD3A9EE7-343E-4056-B5CB-68F36ACF1B76}"/>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1DB8C669-852A-4D1F-9D55-4DD83D8D3BA0}"/>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DB459DD3-7142-460B-82E1-CA91D7EB2157}"/>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8B90E61A-7EA6-4F30-BAA1-D41643F2C4EA}"/>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56B4CD48-078B-41B2-A53B-24DF5B7BD2B7}"/>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F8B19412-F650-4B38-A60F-3520A4C31907}"/>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D09EBD9A-70B4-4592-B162-D117BD9E830C}"/>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FD78455A-85E5-43E4-89E1-09CF80233C8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2172E058-F2DB-41FB-AFEE-5CDC3607E287}"/>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0096DC2C-7158-4EC4-86B3-6FD66E6DE91A}"/>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D724523C-3BBF-4EF3-B77D-44763F976B88}"/>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26DD08C3-7BB0-452A-A98B-4CD37E8F211D}"/>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6C4F4A0C-5EE7-4BA2-B7A3-AEB43F508981}"/>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5B13230A-B25E-40CF-9A1E-9A114E7FB9E4}"/>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6BF47CB-200F-4456-8250-FFE52E766024}"/>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8C45BE60-9800-436F-9C54-667A9EDE9FB7}"/>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55CA3F06-D13A-4A30-B15E-9B395788EF8B}"/>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4136214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771380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inkomen en participatie</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inwoner</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878002064"/>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1652156225"/>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625796783"/>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155.226</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156.286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156.286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5DEB02C1-8305-409A-84B0-DD13F5912D7D}"/>
              </a:ext>
            </a:extLst>
          </p:cNvPr>
          <p:cNvSpPr>
            <a:spLocks noGrp="1"/>
          </p:cNvSpPr>
          <p:nvPr>
            <p:ph type="title"/>
          </p:nvPr>
        </p:nvSpPr>
        <p:spPr>
          <a:xfrm>
            <a:off x="1126604" y="432069"/>
            <a:ext cx="10359929" cy="331917"/>
          </a:xfrm>
        </p:spPr>
        <p:txBody>
          <a:bodyPr/>
          <a:lstStyle/>
          <a:p>
            <a:r>
              <a:rPr lang="nl-NL" sz="1800" dirty="0">
                <a:solidFill>
                  <a:srgbClr val="22777B"/>
                </a:solidFill>
              </a:rPr>
              <a:t>Cluster Inkomen en participatie – </a:t>
            </a:r>
            <a:endParaRPr lang="nl-NL" dirty="0"/>
          </a:p>
        </p:txBody>
      </p:sp>
      <p:sp>
        <p:nvSpPr>
          <p:cNvPr id="17" name="Title 2">
            <a:extLst>
              <a:ext uri="{FF2B5EF4-FFF2-40B4-BE49-F238E27FC236}">
                <a16:creationId xmlns:a16="http://schemas.microsoft.com/office/drawing/2014/main" id="{AE11D547-A7D5-443E-8E38-68A601CF2922}"/>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Amersfoort (1/4)</a:t>
            </a:r>
            <a:endParaRPr lang="nl-NL" dirty="0"/>
          </a:p>
        </p:txBody>
      </p:sp>
      <p:pic>
        <p:nvPicPr>
          <p:cNvPr id="18" name="Graphic 17" descr="Coins">
            <a:extLst>
              <a:ext uri="{FF2B5EF4-FFF2-40B4-BE49-F238E27FC236}">
                <a16:creationId xmlns:a16="http://schemas.microsoft.com/office/drawing/2014/main" id="{83ACE5A9-B831-4FBA-A47F-CE6AC210AE3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76651" y="446378"/>
            <a:ext cx="303298" cy="303298"/>
          </a:xfrm>
          <a:prstGeom prst="rect">
            <a:avLst/>
          </a:prstGeom>
        </p:spPr>
      </p:pic>
      <p:grpSp>
        <p:nvGrpSpPr>
          <p:cNvPr id="20" name="Group 19">
            <a:extLst>
              <a:ext uri="{FF2B5EF4-FFF2-40B4-BE49-F238E27FC236}">
                <a16:creationId xmlns:a16="http://schemas.microsoft.com/office/drawing/2014/main" id="{C7B030B9-72DB-480D-9451-A444EEE6A0C1}"/>
              </a:ext>
            </a:extLst>
          </p:cNvPr>
          <p:cNvGrpSpPr/>
          <p:nvPr/>
        </p:nvGrpSpPr>
        <p:grpSpPr>
          <a:xfrm>
            <a:off x="705467" y="5997771"/>
            <a:ext cx="3457332" cy="247650"/>
            <a:chOff x="705467" y="5715567"/>
            <a:chExt cx="3457332" cy="247650"/>
          </a:xfrm>
        </p:grpSpPr>
        <p:sp>
          <p:nvSpPr>
            <p:cNvPr id="21" name="Rectangle 20">
              <a:extLst>
                <a:ext uri="{FF2B5EF4-FFF2-40B4-BE49-F238E27FC236}">
                  <a16:creationId xmlns:a16="http://schemas.microsoft.com/office/drawing/2014/main" id="{0966B000-FAC3-4EBC-B187-DD4B75EEA9BA}"/>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2" name="Rectangle 21">
              <a:extLst>
                <a:ext uri="{FF2B5EF4-FFF2-40B4-BE49-F238E27FC236}">
                  <a16:creationId xmlns:a16="http://schemas.microsoft.com/office/drawing/2014/main" id="{A5A7CF15-9B21-4B33-ABE9-48CC2220240E}"/>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2EB3403C-85DB-47FD-A408-9994EADDA901}"/>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4" name="Rectangle 23">
              <a:extLst>
                <a:ext uri="{FF2B5EF4-FFF2-40B4-BE49-F238E27FC236}">
                  <a16:creationId xmlns:a16="http://schemas.microsoft.com/office/drawing/2014/main" id="{FE0FD181-5F73-454F-9960-99A42C85F8E2}"/>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5" name="Rectangle 24">
              <a:extLst>
                <a:ext uri="{FF2B5EF4-FFF2-40B4-BE49-F238E27FC236}">
                  <a16:creationId xmlns:a16="http://schemas.microsoft.com/office/drawing/2014/main" id="{9BFE47B0-DDFB-4A32-B429-B4B1CB179E33}"/>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2445667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€12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2953806528"/>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3304875055"/>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 / 20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28 / 12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14 / 7</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28 / 26</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45 / 31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115 / 75</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2.995 / 2.099</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6"/>
            <a:ext cx="1284790" cy="1569722"/>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3758052747"/>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156.286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155.885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154.235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154.205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158.986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623.311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29851"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55F34497-6D71-4797-A967-3191F98E09B9}"/>
              </a:ext>
            </a:extLst>
          </p:cNvPr>
          <p:cNvSpPr>
            <a:spLocks noGrp="1"/>
          </p:cNvSpPr>
          <p:nvPr>
            <p:ph type="title"/>
          </p:nvPr>
        </p:nvSpPr>
        <p:spPr>
          <a:xfrm>
            <a:off x="1126604" y="432069"/>
            <a:ext cx="10359929" cy="331917"/>
          </a:xfrm>
        </p:spPr>
        <p:txBody>
          <a:bodyPr/>
          <a:lstStyle/>
          <a:p>
            <a:r>
              <a:rPr lang="nl-NL" sz="1800" dirty="0">
                <a:solidFill>
                  <a:srgbClr val="22777B"/>
                </a:solidFill>
              </a:rPr>
              <a:t>Cluster Inkomen en participatie – </a:t>
            </a:r>
            <a:endParaRPr lang="nl-NL" dirty="0"/>
          </a:p>
        </p:txBody>
      </p:sp>
      <p:sp>
        <p:nvSpPr>
          <p:cNvPr id="18" name="Title 2">
            <a:extLst>
              <a:ext uri="{FF2B5EF4-FFF2-40B4-BE49-F238E27FC236}">
                <a16:creationId xmlns:a16="http://schemas.microsoft.com/office/drawing/2014/main" id="{CFCF4384-9180-42B5-976E-D3EC06352A73}"/>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dirty="0">
                <a:solidFill>
                  <a:srgbClr val="22777B"/>
                </a:solidFill>
              </a:rPr>
              <a:t>Gemeente Amsterdam (1/3)</a:t>
            </a:r>
            <a:endParaRPr lang="nl-NL" dirty="0"/>
          </a:p>
        </p:txBody>
      </p:sp>
      <p:pic>
        <p:nvPicPr>
          <p:cNvPr id="19" name="Graphic 18" descr="Coins">
            <a:extLst>
              <a:ext uri="{FF2B5EF4-FFF2-40B4-BE49-F238E27FC236}">
                <a16:creationId xmlns:a16="http://schemas.microsoft.com/office/drawing/2014/main" id="{EAD0373D-D61C-4A5A-ABEC-CDDFBD09B8E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6651" y="446378"/>
            <a:ext cx="303298" cy="303298"/>
          </a:xfrm>
          <a:prstGeom prst="rect">
            <a:avLst/>
          </a:prstGeom>
        </p:spPr>
      </p:pic>
    </p:spTree>
    <p:extLst>
      <p:ext uri="{BB962C8B-B14F-4D97-AF65-F5344CB8AC3E}">
        <p14:creationId xmlns:p14="http://schemas.microsoft.com/office/powerpoint/2010/main" val="4013688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990187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Inkomen en participatie,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020191874"/>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5D24808A-B95A-4C10-861D-F3E3074AEFB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Inkomen en participatie – </a:t>
            </a:r>
            <a:endParaRPr lang="nl-NL"/>
          </a:p>
        </p:txBody>
      </p:sp>
      <p:sp>
        <p:nvSpPr>
          <p:cNvPr id="31" name="Title 2">
            <a:extLst>
              <a:ext uri="{FF2B5EF4-FFF2-40B4-BE49-F238E27FC236}">
                <a16:creationId xmlns:a16="http://schemas.microsoft.com/office/drawing/2014/main" id="{784F947C-A827-4FFF-9C21-FA74ACE2FBD0}"/>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Amersfoort (3/4)</a:t>
            </a:r>
            <a:endParaRPr lang="nl-NL" dirty="0"/>
          </a:p>
        </p:txBody>
      </p:sp>
      <p:pic>
        <p:nvPicPr>
          <p:cNvPr id="37" name="Graphic 36" descr="Coins">
            <a:extLst>
              <a:ext uri="{FF2B5EF4-FFF2-40B4-BE49-F238E27FC236}">
                <a16:creationId xmlns:a16="http://schemas.microsoft.com/office/drawing/2014/main" id="{047CD9D9-A85F-4B6B-BA75-79F0A37B680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6651" y="446378"/>
            <a:ext cx="303298" cy="303298"/>
          </a:xfrm>
          <a:prstGeom prst="rect">
            <a:avLst/>
          </a:prstGeom>
        </p:spPr>
      </p:pic>
    </p:spTree>
    <p:extLst>
      <p:ext uri="{BB962C8B-B14F-4D97-AF65-F5344CB8AC3E}">
        <p14:creationId xmlns:p14="http://schemas.microsoft.com/office/powerpoint/2010/main" val="164968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874727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517126947"/>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Bijstandsontvangers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Re-integratie klassiek</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Eenpersoonshuishoudens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Loonkostensubsidie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25,5</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336676651"/>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2511466956"/>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Participatie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Perspectief op werk 2020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Armoedebestrijding kinderen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Schulden en armoede</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20,1</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1658009622"/>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4C27D195-E6BE-43FB-A2A9-07549664E2A2}"/>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Inkomen en participatie – </a:t>
            </a:r>
            <a:endParaRPr lang="nl-NL"/>
          </a:p>
        </p:txBody>
      </p:sp>
      <p:sp>
        <p:nvSpPr>
          <p:cNvPr id="22" name="Title 2">
            <a:extLst>
              <a:ext uri="{FF2B5EF4-FFF2-40B4-BE49-F238E27FC236}">
                <a16:creationId xmlns:a16="http://schemas.microsoft.com/office/drawing/2014/main" id="{C0563218-7F77-43B8-B47E-BEE9B50108DF}"/>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Amersfoort (4/4)</a:t>
            </a:r>
            <a:endParaRPr lang="nl-NL" dirty="0"/>
          </a:p>
        </p:txBody>
      </p:sp>
      <p:pic>
        <p:nvPicPr>
          <p:cNvPr id="24" name="Graphic 23" descr="Coins">
            <a:extLst>
              <a:ext uri="{FF2B5EF4-FFF2-40B4-BE49-F238E27FC236}">
                <a16:creationId xmlns:a16="http://schemas.microsoft.com/office/drawing/2014/main" id="{56F2C103-9AE3-4E34-932C-E75C7477B46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6651" y="446378"/>
            <a:ext cx="303298" cy="303298"/>
          </a:xfrm>
          <a:prstGeom prst="rect">
            <a:avLst/>
          </a:prstGeom>
        </p:spPr>
      </p:pic>
    </p:spTree>
    <p:extLst>
      <p:ext uri="{BB962C8B-B14F-4D97-AF65-F5344CB8AC3E}">
        <p14:creationId xmlns:p14="http://schemas.microsoft.com/office/powerpoint/2010/main" val="582227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2EEEF683-4E52-425C-AADA-4ED579B9A069}"/>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F91D41AC-E40D-48DD-BCE8-63E908AD18EF}"/>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88B1BDBA-50C4-4301-BF96-E833F8D2D3C1}"/>
              </a:ext>
            </a:extLst>
          </p:cNvPr>
          <p:cNvSpPr txBox="1">
            <a:spLocks/>
          </p:cNvSpPr>
          <p:nvPr/>
        </p:nvSpPr>
        <p:spPr>
          <a:xfrm>
            <a:off x="1302135" y="4405515"/>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Samenkracht en burgerparticipatie</a:t>
            </a:r>
          </a:p>
        </p:txBody>
      </p:sp>
      <p:sp>
        <p:nvSpPr>
          <p:cNvPr id="109" name="Text Placeholder 5">
            <a:hlinkClick r:id="rId14" action="ppaction://hlinksldjump"/>
            <a:extLst>
              <a:ext uri="{FF2B5EF4-FFF2-40B4-BE49-F238E27FC236}">
                <a16:creationId xmlns:a16="http://schemas.microsoft.com/office/drawing/2014/main" id="{F6FE2204-5EDA-4EC2-98AB-52DF42009CE0}"/>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F787F7D4-BAEE-44FC-BEE4-4132A2098280}"/>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852CAE64-8924-4C18-A7B5-F010CC15EB7D}"/>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CF4DAB0D-2A32-497C-B84B-D604611B1F6E}"/>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28A9BA69-23DA-45DA-A77F-2426D67ED14F}"/>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C2287705-51A3-48E8-8A8D-6FB4E7A2B81A}"/>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3F36E6C9-6353-47C3-B15A-E1DF6DB4E955}"/>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8688D598-9415-4573-B5A6-622489D1F65F}"/>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97B89949-52E5-4FCE-BF77-258B971F6EF7}"/>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AEA9063A-5A5D-4918-92E7-011B1B77BAC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8DE22FB3-64E2-44DA-A436-7D25CE35892C}"/>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D9AD8A47-D267-40E2-BE74-6CFC34144395}"/>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14BB4342-299D-4A04-A0EC-A8A157294A1C}"/>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D6CB4787-12C8-4D6D-88FD-79B77FB3415E}"/>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06D7469C-2587-429F-8590-D0299DD55A94}"/>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E1D09999-F2B1-4C34-A660-18821F3BE662}"/>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AA346096-14BD-49F6-A755-73DBA4C9C3FB}"/>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6D3301E8-164C-4AA7-A133-50A43223D628}"/>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DA954F4C-C83A-4BB4-89C9-E3DA719CD8DE}"/>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42C08A10-5DFF-49D5-A88B-EB30C653C5BB}"/>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47EEB785-E69E-4BBC-98EF-6919D759E925}"/>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F9EA8B28-02B5-4CE2-BF5B-8B79D5C912AD}"/>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FA7BDCE0-CB24-46E9-8381-5F349FDF383D}"/>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31A209D8-BD47-4BE6-A330-36156D827EED}"/>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E64BFF4E-0642-4DF7-99CD-53C7AC94676C}"/>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3301427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7031485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samenkracht en burgerparticipatie,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3363649268"/>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3504107582"/>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3334398678"/>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155.226</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156.286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156.286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CF6C9B65-D7E9-4423-850D-507D9EC9A584}"/>
              </a:ext>
            </a:extLst>
          </p:cNvPr>
          <p:cNvSpPr>
            <a:spLocks noGrp="1"/>
          </p:cNvSpPr>
          <p:nvPr>
            <p:ph type="title"/>
          </p:nvPr>
        </p:nvSpPr>
        <p:spPr>
          <a:xfrm>
            <a:off x="1126604" y="432069"/>
            <a:ext cx="10359929" cy="331917"/>
          </a:xfrm>
        </p:spPr>
        <p:txBody>
          <a:bodyPr/>
          <a:lstStyle/>
          <a:p>
            <a:r>
              <a:rPr lang="nl-NL" sz="1800" dirty="0">
                <a:solidFill>
                  <a:srgbClr val="22777B"/>
                </a:solidFill>
              </a:rPr>
              <a:t>Cluster Samenkracht en burgerparticipatie – </a:t>
            </a:r>
            <a:endParaRPr lang="nl-NL" dirty="0"/>
          </a:p>
        </p:txBody>
      </p:sp>
      <p:sp>
        <p:nvSpPr>
          <p:cNvPr id="17" name="Title 2">
            <a:extLst>
              <a:ext uri="{FF2B5EF4-FFF2-40B4-BE49-F238E27FC236}">
                <a16:creationId xmlns:a16="http://schemas.microsoft.com/office/drawing/2014/main" id="{D302FA56-30A6-47EF-B59F-03B2B8842375}"/>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Amersfoort (1/4)</a:t>
            </a:r>
            <a:endParaRPr lang="nl-NL" dirty="0"/>
          </a:p>
        </p:txBody>
      </p:sp>
      <p:pic>
        <p:nvPicPr>
          <p:cNvPr id="20" name="Graphic 19" descr="Cheers">
            <a:extLst>
              <a:ext uri="{FF2B5EF4-FFF2-40B4-BE49-F238E27FC236}">
                <a16:creationId xmlns:a16="http://schemas.microsoft.com/office/drawing/2014/main" id="{2C39FCEB-D767-4723-B5A2-D5E3690F58F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0855" y="432069"/>
            <a:ext cx="381526" cy="381526"/>
          </a:xfrm>
          <a:prstGeom prst="rect">
            <a:avLst/>
          </a:prstGeom>
        </p:spPr>
      </p:pic>
      <p:grpSp>
        <p:nvGrpSpPr>
          <p:cNvPr id="21" name="Group 20">
            <a:extLst>
              <a:ext uri="{FF2B5EF4-FFF2-40B4-BE49-F238E27FC236}">
                <a16:creationId xmlns:a16="http://schemas.microsoft.com/office/drawing/2014/main" id="{5B750A1F-B8EE-40FB-9ECC-3E852649C44E}"/>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6821D494-B8BF-412B-BCEE-7C12A4444F89}"/>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0EC0BFAD-FF06-4835-86B1-88407343A88E}"/>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E5709084-4B27-4134-8FB7-1800F6EA3A66}"/>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E90F258F-82CD-4231-A6FF-BE1E4217DA68}"/>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3C36D21F-49F2-422B-83B4-4BC0878C8859}"/>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1122491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€0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664631723"/>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388029680"/>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22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587 / 38</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6"/>
            <a:ext cx="1284790" cy="1965066"/>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439130944"/>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156.286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155.885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154.235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154.205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158.986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623.311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2210764"/>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19804"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661EAE17-458C-4F9A-8EF3-9BDA6AB3DCB4}"/>
              </a:ext>
            </a:extLst>
          </p:cNvPr>
          <p:cNvSpPr>
            <a:spLocks noGrp="1"/>
          </p:cNvSpPr>
          <p:nvPr>
            <p:ph type="title"/>
          </p:nvPr>
        </p:nvSpPr>
        <p:spPr>
          <a:xfrm>
            <a:off x="1126604" y="432069"/>
            <a:ext cx="10359929" cy="331917"/>
          </a:xfrm>
        </p:spPr>
        <p:txBody>
          <a:bodyPr/>
          <a:lstStyle/>
          <a:p>
            <a:r>
              <a:rPr lang="nl-NL" sz="1800" dirty="0">
                <a:solidFill>
                  <a:srgbClr val="22777B"/>
                </a:solidFill>
              </a:rPr>
              <a:t>Cluster Samenkracht en burgerparticipatie – </a:t>
            </a:r>
            <a:endParaRPr lang="nl-NL" dirty="0"/>
          </a:p>
        </p:txBody>
      </p:sp>
      <p:sp>
        <p:nvSpPr>
          <p:cNvPr id="18" name="Title 2">
            <a:extLst>
              <a:ext uri="{FF2B5EF4-FFF2-40B4-BE49-F238E27FC236}">
                <a16:creationId xmlns:a16="http://schemas.microsoft.com/office/drawing/2014/main" id="{816BF081-1D1E-4ADF-9871-9A7E544912FD}"/>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Amersfoort (2/4)</a:t>
            </a:r>
            <a:endParaRPr lang="nl-NL" dirty="0"/>
          </a:p>
        </p:txBody>
      </p:sp>
      <p:pic>
        <p:nvPicPr>
          <p:cNvPr id="19" name="Graphic 18" descr="Cheers">
            <a:extLst>
              <a:ext uri="{FF2B5EF4-FFF2-40B4-BE49-F238E27FC236}">
                <a16:creationId xmlns:a16="http://schemas.microsoft.com/office/drawing/2014/main" id="{4649A49B-231D-4FF3-A8D4-B202EC2A114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432069"/>
            <a:ext cx="381526" cy="381526"/>
          </a:xfrm>
          <a:prstGeom prst="rect">
            <a:avLst/>
          </a:prstGeom>
        </p:spPr>
      </p:pic>
    </p:spTree>
    <p:extLst>
      <p:ext uri="{BB962C8B-B14F-4D97-AF65-F5344CB8AC3E}">
        <p14:creationId xmlns:p14="http://schemas.microsoft.com/office/powerpoint/2010/main" val="4294697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449892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Werking van het gemeentefonds</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a:t>
            </a:fld>
            <a:endParaRPr lang="nl-NL"/>
          </a:p>
        </p:txBody>
      </p:sp>
      <p:sp>
        <p:nvSpPr>
          <p:cNvPr id="9" name="Content Placeholder 8">
            <a:extLst>
              <a:ext uri="{FF2B5EF4-FFF2-40B4-BE49-F238E27FC236}">
                <a16:creationId xmlns:a16="http://schemas.microsoft.com/office/drawing/2014/main" id="{AE597E2E-E90F-4DDA-A026-EF1556A47358}"/>
              </a:ext>
            </a:extLst>
          </p:cNvPr>
          <p:cNvSpPr>
            <a:spLocks noGrp="1"/>
          </p:cNvSpPr>
          <p:nvPr>
            <p:ph sz="quarter" idx="18"/>
          </p:nvPr>
        </p:nvSpPr>
        <p:spPr>
          <a:xfrm>
            <a:off x="666748" y="1592263"/>
            <a:ext cx="7162348" cy="4716462"/>
          </a:xfrm>
        </p:spPr>
        <p:txBody>
          <a:bodyPr/>
          <a:lstStyle/>
          <a:p>
            <a:r>
              <a:rPr lang="nl-NL" dirty="0"/>
              <a:t>Gemeenten ontvangen geld van de Rijksoverheid uit het gemeentefonds. Hiermee betalen zij een deel van hun uitgaven. Gemeenten mogen zelf bepalen waar ze dit geld aan besteden. Zij leggen daarover verantwoording af aan de gemeenteraad.</a:t>
            </a:r>
          </a:p>
          <a:p>
            <a:r>
              <a:rPr lang="nl-NL" b="1" dirty="0"/>
              <a:t>Omvang gemeentefonds per gemeente</a:t>
            </a:r>
          </a:p>
          <a:p>
            <a:r>
              <a:rPr lang="nl-NL" dirty="0"/>
              <a:t>Hoeveel geld individuele gemeenten uit het gemeentefonds krijgen, hangt af van de kenmerken en de belastingcapaciteit van de gemeenten. De belastingcapaciteit geeft aan hoeveel belasting een gemeente jaarlijks kan innen. De Rijksoverheid kijkt bij de verdeling van het gemeentefonds over de gemeenten onder meer naar: aantal inwoners; aantal jongeren; aantal uitkeringsgerechtigden; oppervlakte van de gemeente; grootte van de watergebieden.</a:t>
            </a:r>
          </a:p>
          <a:p>
            <a:r>
              <a:rPr lang="nl-NL" dirty="0"/>
              <a:t>Dit worden maatstaven genoemd. Er zijn ruim 60 maatstaven. Elke maatstaf heeft een bedrag ‘per eenheid’. De gemeente krijgt dus geld voor iedere inwoner, iedere jongere, enzovoorts. </a:t>
            </a:r>
          </a:p>
          <a:p>
            <a:r>
              <a:rPr lang="nl-NL" b="1" dirty="0"/>
              <a:t>Verdeling gemeentefonds</a:t>
            </a:r>
          </a:p>
          <a:p>
            <a:r>
              <a:rPr lang="nl-NL" dirty="0"/>
              <a:t>Het aandeel van een gemeente in het gemeentefonds is kleiner naarmate het vermogen om belastingen te heffen groter is. Het gaat hier om de WOZ-waarde van onroerende zaken in de gemeente, berekend tegen een voor alle gemeenten gelijk tarief. Meer over dit onderwerp staat op de pagina Gemeentelijke belastingen. Gemeenten ontvangen naast de algemene uitkering ook decentralisatie- en integratie-uitkeringen uit het gemeentefonds.</a:t>
            </a:r>
          </a:p>
          <a:p>
            <a:endParaRPr lang="nl-NL" dirty="0"/>
          </a:p>
        </p:txBody>
      </p:sp>
      <p:sp>
        <p:nvSpPr>
          <p:cNvPr id="22" name="Text Placeholder 14">
            <a:extLst>
              <a:ext uri="{FF2B5EF4-FFF2-40B4-BE49-F238E27FC236}">
                <a16:creationId xmlns:a16="http://schemas.microsoft.com/office/drawing/2014/main" id="{60A34C5E-4917-4ECD-8167-8021B7DC48FE}"/>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https://www.rijksoverheid.nl/onderwerpen/financien-gemeenten-en-provincies/gemeentefonds </a:t>
            </a:r>
          </a:p>
        </p:txBody>
      </p:sp>
      <p:sp>
        <p:nvSpPr>
          <p:cNvPr id="23" name="Rectangle: Rounded Corners 22">
            <a:extLst>
              <a:ext uri="{FF2B5EF4-FFF2-40B4-BE49-F238E27FC236}">
                <a16:creationId xmlns:a16="http://schemas.microsoft.com/office/drawing/2014/main" id="{C7698712-9906-4CA0-BF55-A3A903BF1BBE}"/>
              </a:ext>
            </a:extLst>
          </p:cNvPr>
          <p:cNvSpPr/>
          <p:nvPr/>
        </p:nvSpPr>
        <p:spPr>
          <a:xfrm>
            <a:off x="8081841" y="1921314"/>
            <a:ext cx="3308348" cy="2107232"/>
          </a:xfrm>
          <a:prstGeom prst="roundRect">
            <a:avLst>
              <a:gd name="adj" fmla="val 3088"/>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Introductiefilmpje van Min. van BZK</a:t>
            </a:r>
          </a:p>
        </p:txBody>
      </p:sp>
      <p:sp>
        <p:nvSpPr>
          <p:cNvPr id="24" name="Content Placeholder 8">
            <a:extLst>
              <a:ext uri="{FF2B5EF4-FFF2-40B4-BE49-F238E27FC236}">
                <a16:creationId xmlns:a16="http://schemas.microsoft.com/office/drawing/2014/main" id="{D554CA4C-B828-46B4-B948-D1D6D0CD53AC}"/>
              </a:ext>
            </a:extLst>
          </p:cNvPr>
          <p:cNvSpPr txBox="1">
            <a:spLocks/>
          </p:cNvSpPr>
          <p:nvPr/>
        </p:nvSpPr>
        <p:spPr>
          <a:xfrm>
            <a:off x="8006080" y="1592263"/>
            <a:ext cx="3519172" cy="471646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b="1" dirty="0"/>
              <a:t>Meer weten?</a:t>
            </a:r>
          </a:p>
        </p:txBody>
      </p:sp>
      <p:pic>
        <p:nvPicPr>
          <p:cNvPr id="16" name="Picture 15">
            <a:hlinkClick r:id="rId6"/>
            <a:extLst>
              <a:ext uri="{FF2B5EF4-FFF2-40B4-BE49-F238E27FC236}">
                <a16:creationId xmlns:a16="http://schemas.microsoft.com/office/drawing/2014/main" id="{C806E9C2-75AF-4562-9632-8E96D8E03AD6}"/>
              </a:ext>
            </a:extLst>
          </p:cNvPr>
          <p:cNvPicPr>
            <a:picLocks noChangeAspect="1"/>
          </p:cNvPicPr>
          <p:nvPr/>
        </p:nvPicPr>
        <p:blipFill rotWithShape="1">
          <a:blip r:embed="rId7">
            <a:duotone>
              <a:prstClr val="black"/>
              <a:schemeClr val="bg1">
                <a:lumMod val="75000"/>
                <a:tint val="45000"/>
                <a:satMod val="400000"/>
              </a:schemeClr>
            </a:duotone>
            <a:alphaModFix amt="50000"/>
          </a:blip>
          <a:srcRect l="4898" t="4025" r="3299" b="5833"/>
          <a:stretch/>
        </p:blipFill>
        <p:spPr>
          <a:xfrm>
            <a:off x="8289305" y="2264725"/>
            <a:ext cx="2866912" cy="1602983"/>
          </a:xfrm>
          <a:prstGeom prst="roundRect">
            <a:avLst>
              <a:gd name="adj" fmla="val 2881"/>
            </a:avLst>
          </a:prstGeom>
          <a:ln w="28575">
            <a:noFill/>
          </a:ln>
        </p:spPr>
      </p:pic>
      <p:grpSp>
        <p:nvGrpSpPr>
          <p:cNvPr id="18" name="Group 17">
            <a:extLst>
              <a:ext uri="{FF2B5EF4-FFF2-40B4-BE49-F238E27FC236}">
                <a16:creationId xmlns:a16="http://schemas.microsoft.com/office/drawing/2014/main" id="{0B4A5863-0401-47A5-A457-2375EB1B21D2}"/>
              </a:ext>
            </a:extLst>
          </p:cNvPr>
          <p:cNvGrpSpPr/>
          <p:nvPr/>
        </p:nvGrpSpPr>
        <p:grpSpPr>
          <a:xfrm>
            <a:off x="9213000" y="2625344"/>
            <a:ext cx="990600" cy="975261"/>
            <a:chOff x="0" y="0"/>
            <a:chExt cx="980141" cy="1004047"/>
          </a:xfrm>
        </p:grpSpPr>
        <p:sp>
          <p:nvSpPr>
            <p:cNvPr id="19" name="Oval 18">
              <a:hlinkClick r:id="rId6"/>
              <a:extLst>
                <a:ext uri="{FF2B5EF4-FFF2-40B4-BE49-F238E27FC236}">
                  <a16:creationId xmlns:a16="http://schemas.microsoft.com/office/drawing/2014/main" id="{A5B226F3-C548-41F8-9003-09EA501F5BAE}"/>
                </a:ext>
              </a:extLst>
            </p:cNvPr>
            <p:cNvSpPr/>
            <p:nvPr/>
          </p:nvSpPr>
          <p:spPr>
            <a:xfrm>
              <a:off x="0" y="0"/>
              <a:ext cx="980141" cy="1004047"/>
            </a:xfrm>
            <a:prstGeom prst="ellipse">
              <a:avLst/>
            </a:prstGeom>
            <a:solidFill>
              <a:schemeClr val="bg1">
                <a:lumMod val="75000"/>
                <a:alpha val="5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20" name="Isosceles Triangle 19">
              <a:hlinkClick r:id="rId6"/>
              <a:extLst>
                <a:ext uri="{FF2B5EF4-FFF2-40B4-BE49-F238E27FC236}">
                  <a16:creationId xmlns:a16="http://schemas.microsoft.com/office/drawing/2014/main" id="{69939E14-85B6-4486-A3CA-20C136A53EC7}"/>
                </a:ext>
              </a:extLst>
            </p:cNvPr>
            <p:cNvSpPr/>
            <p:nvPr/>
          </p:nvSpPr>
          <p:spPr>
            <a:xfrm rot="5400000">
              <a:off x="343647" y="343647"/>
              <a:ext cx="415962" cy="358588"/>
            </a:xfrm>
            <a:prstGeom prst="triangl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grpSp>
      <p:sp>
        <p:nvSpPr>
          <p:cNvPr id="25" name="Rectangle: Rounded Corners 24">
            <a:hlinkClick r:id="rId8"/>
            <a:extLst>
              <a:ext uri="{FF2B5EF4-FFF2-40B4-BE49-F238E27FC236}">
                <a16:creationId xmlns:a16="http://schemas.microsoft.com/office/drawing/2014/main" id="{A66941CE-1C52-4C02-B856-488D66D7C4E9}"/>
              </a:ext>
            </a:extLst>
          </p:cNvPr>
          <p:cNvSpPr/>
          <p:nvPr/>
        </p:nvSpPr>
        <p:spPr>
          <a:xfrm>
            <a:off x="8081841" y="4144433"/>
            <a:ext cx="3308348" cy="509787"/>
          </a:xfrm>
          <a:prstGeom prst="roundRect">
            <a:avLst>
              <a:gd name="adj" fmla="val 8874"/>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Introductie uitleg</a:t>
            </a:r>
          </a:p>
        </p:txBody>
      </p:sp>
      <p:sp>
        <p:nvSpPr>
          <p:cNvPr id="26" name="Rectangle: Rounded Corners 25">
            <a:hlinkClick r:id="rId9"/>
            <a:extLst>
              <a:ext uri="{FF2B5EF4-FFF2-40B4-BE49-F238E27FC236}">
                <a16:creationId xmlns:a16="http://schemas.microsoft.com/office/drawing/2014/main" id="{0000F410-FD6D-4C13-BE76-174264075C4A}"/>
              </a:ext>
            </a:extLst>
          </p:cNvPr>
          <p:cNvSpPr/>
          <p:nvPr/>
        </p:nvSpPr>
        <p:spPr>
          <a:xfrm>
            <a:off x="8081841" y="4770107"/>
            <a:ext cx="3308348" cy="509787"/>
          </a:xfrm>
          <a:prstGeom prst="roundRect">
            <a:avLst>
              <a:gd name="adj" fmla="val 8874"/>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Toelichting op de berekening van de uitkeringen uit het gemeentefonds</a:t>
            </a:r>
          </a:p>
        </p:txBody>
      </p:sp>
      <p:sp>
        <p:nvSpPr>
          <p:cNvPr id="27" name="Rectangle: Rounded Corners 26">
            <a:hlinkClick r:id="rId10"/>
            <a:extLst>
              <a:ext uri="{FF2B5EF4-FFF2-40B4-BE49-F238E27FC236}">
                <a16:creationId xmlns:a16="http://schemas.microsoft.com/office/drawing/2014/main" id="{5A83D6BB-C81D-41D8-B921-D4BA3FE5F496}"/>
              </a:ext>
            </a:extLst>
          </p:cNvPr>
          <p:cNvSpPr/>
          <p:nvPr/>
        </p:nvSpPr>
        <p:spPr>
          <a:xfrm>
            <a:off x="8081841" y="5395781"/>
            <a:ext cx="3308348" cy="509787"/>
          </a:xfrm>
          <a:prstGeom prst="roundRect">
            <a:avLst>
              <a:gd name="adj" fmla="val 8874"/>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Brongegevens met uitkeringen per jaar</a:t>
            </a:r>
          </a:p>
        </p:txBody>
      </p:sp>
    </p:spTree>
    <p:extLst>
      <p:ext uri="{BB962C8B-B14F-4D97-AF65-F5344CB8AC3E}">
        <p14:creationId xmlns:p14="http://schemas.microsoft.com/office/powerpoint/2010/main" val="3268642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0747463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Samenkracht en burgerparticipatie,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2312147174"/>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E454120D-59D5-433C-B01C-E6F8031ADB87}"/>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Samenkracht en burgerparticipatie – </a:t>
            </a:r>
            <a:endParaRPr lang="nl-NL"/>
          </a:p>
        </p:txBody>
      </p:sp>
      <p:sp>
        <p:nvSpPr>
          <p:cNvPr id="31" name="Title 2">
            <a:extLst>
              <a:ext uri="{FF2B5EF4-FFF2-40B4-BE49-F238E27FC236}">
                <a16:creationId xmlns:a16="http://schemas.microsoft.com/office/drawing/2014/main" id="{0C2C92E6-308A-4E20-A048-DD3AF65EB847}"/>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Amersfoort (3/4)</a:t>
            </a:r>
            <a:endParaRPr lang="nl-NL" dirty="0"/>
          </a:p>
        </p:txBody>
      </p:sp>
      <p:pic>
        <p:nvPicPr>
          <p:cNvPr id="37" name="Graphic 36" descr="Cheers">
            <a:extLst>
              <a:ext uri="{FF2B5EF4-FFF2-40B4-BE49-F238E27FC236}">
                <a16:creationId xmlns:a16="http://schemas.microsoft.com/office/drawing/2014/main" id="{EC6079EA-569A-4EC3-87E0-6A8DFAC87F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432069"/>
            <a:ext cx="381526" cy="381526"/>
          </a:xfrm>
          <a:prstGeom prst="rect">
            <a:avLst/>
          </a:prstGeom>
        </p:spPr>
      </p:pic>
    </p:spTree>
    <p:extLst>
      <p:ext uri="{BB962C8B-B14F-4D97-AF65-F5344CB8AC3E}">
        <p14:creationId xmlns:p14="http://schemas.microsoft.com/office/powerpoint/2010/main" val="3834867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774287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4085028994"/>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met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Bijstandsontvangers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5,6</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1543279435"/>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2267493139"/>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Verhoging taalniveau statush</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LHBT emancipatiebeleid</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Landelijke vreemdelingenvoorz</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0,2</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44152904"/>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44F85685-CC2E-4266-8A2D-AE7998E9C79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Samenkracht en burgerparticipatie – </a:t>
            </a:r>
            <a:endParaRPr lang="nl-NL"/>
          </a:p>
        </p:txBody>
      </p:sp>
      <p:sp>
        <p:nvSpPr>
          <p:cNvPr id="22" name="Title 2">
            <a:extLst>
              <a:ext uri="{FF2B5EF4-FFF2-40B4-BE49-F238E27FC236}">
                <a16:creationId xmlns:a16="http://schemas.microsoft.com/office/drawing/2014/main" id="{B68675A2-17DF-418F-A74B-390871FE6496}"/>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Amersfoort (4/4)</a:t>
            </a:r>
            <a:endParaRPr lang="nl-NL" dirty="0"/>
          </a:p>
        </p:txBody>
      </p:sp>
      <p:pic>
        <p:nvPicPr>
          <p:cNvPr id="24" name="Graphic 23" descr="Cheers">
            <a:extLst>
              <a:ext uri="{FF2B5EF4-FFF2-40B4-BE49-F238E27FC236}">
                <a16:creationId xmlns:a16="http://schemas.microsoft.com/office/drawing/2014/main" id="{AF6929C5-9B83-4B4E-97D8-A18D9226400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0855" y="432069"/>
            <a:ext cx="381526" cy="381526"/>
          </a:xfrm>
          <a:prstGeom prst="rect">
            <a:avLst/>
          </a:prstGeom>
        </p:spPr>
      </p:pic>
    </p:spTree>
    <p:extLst>
      <p:ext uri="{BB962C8B-B14F-4D97-AF65-F5344CB8AC3E}">
        <p14:creationId xmlns:p14="http://schemas.microsoft.com/office/powerpoint/2010/main" val="3284013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8E95B24E-F8F6-4DEE-95F2-5D3D26935E6E}"/>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96A57973-2FD0-40B8-962C-F6CD21B62C41}"/>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0CE6EB15-5566-4058-B55B-91E6083D9D5D}"/>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877D6E1F-CF8C-4B16-89A0-DE16533D788E}"/>
              </a:ext>
            </a:extLst>
          </p:cNvPr>
          <p:cNvSpPr txBox="1">
            <a:spLocks/>
          </p:cNvSpPr>
          <p:nvPr/>
        </p:nvSpPr>
        <p:spPr>
          <a:xfrm>
            <a:off x="1302135" y="5088374"/>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Jeugd</a:t>
            </a:r>
          </a:p>
        </p:txBody>
      </p:sp>
      <p:sp>
        <p:nvSpPr>
          <p:cNvPr id="110" name="Text Placeholder 5">
            <a:hlinkClick r:id="rId15" action="ppaction://hlinksldjump"/>
            <a:extLst>
              <a:ext uri="{FF2B5EF4-FFF2-40B4-BE49-F238E27FC236}">
                <a16:creationId xmlns:a16="http://schemas.microsoft.com/office/drawing/2014/main" id="{20469900-91AD-482B-9848-EAFAE3EBA51B}"/>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D24C8D22-B388-4AB1-B99D-0FED7DEA0D3B}"/>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FC99A64B-2513-404D-8871-90F92DD13BDD}"/>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565C59CA-EDA2-4567-9017-0D1DC7ECD420}"/>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FAD803A6-3AE6-4CCE-9EF2-0DA2DCBEF4BD}"/>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A48B27F5-1CB9-46DD-800F-E5936B4CE8BC}"/>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309A8260-A54A-44BC-AE6F-8606C14BB5E3}"/>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F6BDAE05-2612-499C-82F1-F6AA051F2EC5}"/>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AB7AD3BB-D613-43C1-817F-DE656FA9091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3D968905-698D-43EF-92F3-47829C174697}"/>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2B9F6A62-0487-4E8A-834D-DF9364C21B9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1CB73807-CC8E-461E-8448-1EA327DFBF89}"/>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03D95846-D9C1-456A-A684-BF6C94F5DA73}"/>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BAA0D85C-345B-4081-BEFD-8E5C2AF44A58}"/>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84F6E027-2CF6-47D0-A5B2-8097C327BD4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99DA0AA0-BBB3-41CD-81B1-0274187042AE}"/>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DDBDF1DF-FF20-41ED-9F03-83D6939F7237}"/>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89B0D875-22B3-44C8-84B5-BEE3D7366501}"/>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828A2324-36BE-4A7A-A8D5-78148C1BD936}"/>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92E5B712-9ACA-4973-BDBC-024308B47F87}"/>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6EA6B59F-76FE-4698-8C69-1BE315228C71}"/>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060F478-4574-44C3-BA27-33D229F392C6}"/>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D1170683-620C-4FC9-9397-D69EBDB2CCA3}"/>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19A3F9BD-0EB5-4CBE-8E44-B975B8E2CCFA}"/>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2998524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jeugd</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jeugdige</a:t>
            </a:r>
            <a:r>
              <a:rPr lang="nl-NL" dirty="0"/>
              <a:t>, 2018-20, </a:t>
            </a:r>
            <a:r>
              <a:rPr lang="nl-NL" b="0" dirty="0">
                <a:solidFill>
                  <a:schemeClr val="tx1"/>
                </a:solidFill>
              </a:rPr>
              <a:t>€ </a:t>
            </a:r>
            <a:r>
              <a:rPr lang="nl-NL" b="0" dirty="0"/>
              <a:t>/ jeugdige</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1790609722"/>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7" name="Title 2">
            <a:extLst>
              <a:ext uri="{FF2B5EF4-FFF2-40B4-BE49-F238E27FC236}">
                <a16:creationId xmlns:a16="http://schemas.microsoft.com/office/drawing/2014/main" id="{51370CF3-4A6D-41DF-A85B-0407EA803FBF}"/>
              </a:ext>
            </a:extLst>
          </p:cNvPr>
          <p:cNvSpPr>
            <a:spLocks noGrp="1"/>
          </p:cNvSpPr>
          <p:nvPr>
            <p:ph type="title"/>
          </p:nvPr>
        </p:nvSpPr>
        <p:spPr>
          <a:xfrm>
            <a:off x="1126604" y="432069"/>
            <a:ext cx="10359929" cy="331917"/>
          </a:xfrm>
        </p:spPr>
        <p:txBody>
          <a:bodyPr/>
          <a:lstStyle/>
          <a:p>
            <a:r>
              <a:rPr lang="nl-NL" sz="1800" dirty="0">
                <a:solidFill>
                  <a:srgbClr val="22777B"/>
                </a:solidFill>
              </a:rPr>
              <a:t>Cluster Jeugd – </a:t>
            </a:r>
            <a:endParaRPr lang="nl-NL" dirty="0"/>
          </a:p>
        </p:txBody>
      </p:sp>
      <p:grpSp>
        <p:nvGrpSpPr>
          <p:cNvPr id="29" name="Group 28">
            <a:extLst>
              <a:ext uri="{FF2B5EF4-FFF2-40B4-BE49-F238E27FC236}">
                <a16:creationId xmlns:a16="http://schemas.microsoft.com/office/drawing/2014/main" id="{0D6F0895-C1AD-4583-9FB6-41C8F6B6132D}"/>
              </a:ext>
            </a:extLst>
          </p:cNvPr>
          <p:cNvGrpSpPr/>
          <p:nvPr/>
        </p:nvGrpSpPr>
        <p:grpSpPr>
          <a:xfrm>
            <a:off x="707973" y="316389"/>
            <a:ext cx="465286" cy="402724"/>
            <a:chOff x="9659003" y="256554"/>
            <a:chExt cx="2006158" cy="1736412"/>
          </a:xfrm>
          <a:solidFill>
            <a:srgbClr val="22777B"/>
          </a:solidFill>
        </p:grpSpPr>
        <p:pic>
          <p:nvPicPr>
            <p:cNvPr id="30" name="Graphic 29" descr="School girl">
              <a:extLst>
                <a:ext uri="{FF2B5EF4-FFF2-40B4-BE49-F238E27FC236}">
                  <a16:creationId xmlns:a16="http://schemas.microsoft.com/office/drawing/2014/main" id="{19A741B9-36F7-4849-A5D1-AD94A737148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59003" y="256554"/>
              <a:ext cx="1392448" cy="1392448"/>
            </a:xfrm>
            <a:prstGeom prst="rect">
              <a:avLst/>
            </a:prstGeom>
          </p:spPr>
        </p:pic>
        <p:pic>
          <p:nvPicPr>
            <p:cNvPr id="31" name="Graphic 30" descr="School boy">
              <a:extLst>
                <a:ext uri="{FF2B5EF4-FFF2-40B4-BE49-F238E27FC236}">
                  <a16:creationId xmlns:a16="http://schemas.microsoft.com/office/drawing/2014/main" id="{C5D4455B-F911-4FA0-9C5E-9AE23B60959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272713" y="600518"/>
              <a:ext cx="1392448" cy="1392448"/>
            </a:xfrm>
            <a:prstGeom prst="rect">
              <a:avLst/>
            </a:prstGeom>
          </p:spPr>
        </p:pic>
      </p:gr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2410194251"/>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1204318314"/>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39.353</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35.167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35.167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noProof="0" dirty="0">
                <a:latin typeface="+mj-lt"/>
              </a:rPr>
              <a:t>jeugdigen</a:t>
            </a:r>
          </a:p>
        </p:txBody>
      </p:sp>
      <p:sp>
        <p:nvSpPr>
          <p:cNvPr id="20" name="Title 2">
            <a:extLst>
              <a:ext uri="{FF2B5EF4-FFF2-40B4-BE49-F238E27FC236}">
                <a16:creationId xmlns:a16="http://schemas.microsoft.com/office/drawing/2014/main" id="{20A9D9A8-59DA-4495-9797-B5BC05053F66}"/>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Amersfoort (1/4)</a:t>
            </a:r>
            <a:endParaRPr lang="nl-NL" dirty="0"/>
          </a:p>
        </p:txBody>
      </p:sp>
      <p:grpSp>
        <p:nvGrpSpPr>
          <p:cNvPr id="21" name="Group 20">
            <a:extLst>
              <a:ext uri="{FF2B5EF4-FFF2-40B4-BE49-F238E27FC236}">
                <a16:creationId xmlns:a16="http://schemas.microsoft.com/office/drawing/2014/main" id="{3CFC5956-ACC1-4608-A12D-5948ADCF1E5F}"/>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98157D93-18BB-4AE1-98C3-0B2925A24389}"/>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24C3FA53-875C-4DC6-9712-E33C092A7247}"/>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CD36A37F-FC8E-407C-8B0B-928E6DF2ACC4}"/>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1BBA6673-7343-446A-B5E6-3CFC4CD01E72}"/>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0E03E7D0-6205-403C-92FA-032C75289399}"/>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1820124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€142 minder inkomsten dan de 4 vergelijkingsgemeenten</a:t>
            </a:r>
            <a:endParaRPr lang="nl-NL" dirty="0"/>
          </a:p>
        </p:txBody>
      </p:sp>
      <p:sp>
        <p:nvSpPr>
          <p:cNvPr id="20" name="Title 2">
            <a:extLst>
              <a:ext uri="{FF2B5EF4-FFF2-40B4-BE49-F238E27FC236}">
                <a16:creationId xmlns:a16="http://schemas.microsoft.com/office/drawing/2014/main" id="{B4149A74-1D0B-44B3-82C9-672AAFBEF073}"/>
              </a:ext>
            </a:extLst>
          </p:cNvPr>
          <p:cNvSpPr>
            <a:spLocks noGrp="1"/>
          </p:cNvSpPr>
          <p:nvPr>
            <p:ph type="title"/>
          </p:nvPr>
        </p:nvSpPr>
        <p:spPr>
          <a:xfrm>
            <a:off x="1126604" y="432069"/>
            <a:ext cx="10359929" cy="331917"/>
          </a:xfrm>
        </p:spPr>
        <p:txBody>
          <a:bodyPr/>
          <a:lstStyle/>
          <a:p>
            <a:r>
              <a:rPr lang="nl-NL" sz="1800" dirty="0">
                <a:solidFill>
                  <a:srgbClr val="22777B"/>
                </a:solidFill>
              </a:rPr>
              <a:t>Cluster Jeugd – </a:t>
            </a:r>
            <a:endParaRPr lang="nl-NL" dirty="0"/>
          </a:p>
        </p:txBody>
      </p:sp>
      <p:grpSp>
        <p:nvGrpSpPr>
          <p:cNvPr id="21" name="Group 20">
            <a:extLst>
              <a:ext uri="{FF2B5EF4-FFF2-40B4-BE49-F238E27FC236}">
                <a16:creationId xmlns:a16="http://schemas.microsoft.com/office/drawing/2014/main" id="{3ED8A296-54EC-4D12-BBF2-051479B3EB34}"/>
              </a:ext>
            </a:extLst>
          </p:cNvPr>
          <p:cNvGrpSpPr/>
          <p:nvPr/>
        </p:nvGrpSpPr>
        <p:grpSpPr>
          <a:xfrm>
            <a:off x="707973" y="316389"/>
            <a:ext cx="465286" cy="402724"/>
            <a:chOff x="9659003" y="256554"/>
            <a:chExt cx="2006158" cy="1736412"/>
          </a:xfrm>
          <a:solidFill>
            <a:srgbClr val="22777B"/>
          </a:solidFill>
        </p:grpSpPr>
        <p:pic>
          <p:nvPicPr>
            <p:cNvPr id="22" name="Graphic 21" descr="School girl">
              <a:extLst>
                <a:ext uri="{FF2B5EF4-FFF2-40B4-BE49-F238E27FC236}">
                  <a16:creationId xmlns:a16="http://schemas.microsoft.com/office/drawing/2014/main" id="{2B6F6DE7-56BA-4F44-8FA6-8C366FDDFE2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59003" y="256554"/>
              <a:ext cx="1392448" cy="1392448"/>
            </a:xfrm>
            <a:prstGeom prst="rect">
              <a:avLst/>
            </a:prstGeom>
          </p:spPr>
        </p:pic>
        <p:pic>
          <p:nvPicPr>
            <p:cNvPr id="23" name="Graphic 22" descr="School boy">
              <a:extLst>
                <a:ext uri="{FF2B5EF4-FFF2-40B4-BE49-F238E27FC236}">
                  <a16:creationId xmlns:a16="http://schemas.microsoft.com/office/drawing/2014/main" id="{9030F9D6-CF7E-4F3D-B55A-2C6B0C938EA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72713" y="600518"/>
              <a:ext cx="1392448" cy="1392448"/>
            </a:xfrm>
            <a:prstGeom prst="rect">
              <a:avLst/>
            </a:prstGeom>
          </p:spPr>
        </p:pic>
      </p:gr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3183370377"/>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10"/>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jeugdige vergeleken met gemeente van vergelijkbare omvang, </a:t>
            </a:r>
            <a:r>
              <a:rPr lang="nl-NL" b="0" dirty="0"/>
              <a:t>2020, </a:t>
            </a:r>
            <a:r>
              <a:rPr lang="nl-NL" b="0" dirty="0">
                <a:solidFill>
                  <a:schemeClr val="tx1"/>
                </a:solidFill>
              </a:rPr>
              <a:t>€ </a:t>
            </a:r>
            <a:r>
              <a:rPr lang="nl-NL" b="0" dirty="0"/>
              <a:t>/ jeugdige</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4256881542"/>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45 / 7</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49 / 6</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 / 5</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39 / 7</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52 / 9</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173 / 27</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4.421 / 771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jeugdigen</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2210764"/>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452468792"/>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35.167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31.432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33.077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28.962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29.046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122.517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3.357.755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2210764"/>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82745"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24" name="Title 2">
            <a:extLst>
              <a:ext uri="{FF2B5EF4-FFF2-40B4-BE49-F238E27FC236}">
                <a16:creationId xmlns:a16="http://schemas.microsoft.com/office/drawing/2014/main" id="{A754FB7B-0778-4E7A-AF7D-6DF6310760FF}"/>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Amersfoort (2/4)</a:t>
            </a:r>
            <a:endParaRPr lang="nl-NL" dirty="0"/>
          </a:p>
        </p:txBody>
      </p:sp>
    </p:spTree>
    <p:extLst>
      <p:ext uri="{BB962C8B-B14F-4D97-AF65-F5344CB8AC3E}">
        <p14:creationId xmlns:p14="http://schemas.microsoft.com/office/powerpoint/2010/main" val="18956214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507385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Jeugd,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454178514"/>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6B3713C9-BE99-4B3B-8628-0AFFDB7006B6}"/>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Jeugd – </a:t>
            </a:r>
            <a:endParaRPr lang="nl-NL"/>
          </a:p>
        </p:txBody>
      </p:sp>
      <p:grpSp>
        <p:nvGrpSpPr>
          <p:cNvPr id="31" name="Group 30">
            <a:extLst>
              <a:ext uri="{FF2B5EF4-FFF2-40B4-BE49-F238E27FC236}">
                <a16:creationId xmlns:a16="http://schemas.microsoft.com/office/drawing/2014/main" id="{2FAFB4AF-CFCE-479E-9D86-61182DD1FD22}"/>
              </a:ext>
            </a:extLst>
          </p:cNvPr>
          <p:cNvGrpSpPr/>
          <p:nvPr/>
        </p:nvGrpSpPr>
        <p:grpSpPr>
          <a:xfrm>
            <a:off x="707973" y="316389"/>
            <a:ext cx="465286" cy="402724"/>
            <a:chOff x="9659003" y="256554"/>
            <a:chExt cx="2006158" cy="1736412"/>
          </a:xfrm>
          <a:solidFill>
            <a:srgbClr val="22777B"/>
          </a:solidFill>
        </p:grpSpPr>
        <p:pic>
          <p:nvPicPr>
            <p:cNvPr id="37" name="Graphic 36" descr="School girl">
              <a:extLst>
                <a:ext uri="{FF2B5EF4-FFF2-40B4-BE49-F238E27FC236}">
                  <a16:creationId xmlns:a16="http://schemas.microsoft.com/office/drawing/2014/main" id="{B1A00CA5-423D-4D6C-AA6C-C78513A4E97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9003" y="256554"/>
              <a:ext cx="1392448" cy="1392448"/>
            </a:xfrm>
            <a:prstGeom prst="rect">
              <a:avLst/>
            </a:prstGeom>
          </p:spPr>
        </p:pic>
        <p:pic>
          <p:nvPicPr>
            <p:cNvPr id="38" name="Graphic 37" descr="School boy">
              <a:extLst>
                <a:ext uri="{FF2B5EF4-FFF2-40B4-BE49-F238E27FC236}">
                  <a16:creationId xmlns:a16="http://schemas.microsoft.com/office/drawing/2014/main" id="{028E111E-3368-4D12-946B-CB9773FB93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72713" y="600518"/>
              <a:ext cx="1392448" cy="1392448"/>
            </a:xfrm>
            <a:prstGeom prst="rect">
              <a:avLst/>
            </a:prstGeom>
          </p:spPr>
        </p:pic>
      </p:grpSp>
      <p:sp>
        <p:nvSpPr>
          <p:cNvPr id="41" name="Title 2">
            <a:extLst>
              <a:ext uri="{FF2B5EF4-FFF2-40B4-BE49-F238E27FC236}">
                <a16:creationId xmlns:a16="http://schemas.microsoft.com/office/drawing/2014/main" id="{33F36CE5-0985-429E-91C9-ED5931A801D3}"/>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Amersfoort (3/4)</a:t>
            </a:r>
            <a:endParaRPr lang="nl-NL" dirty="0"/>
          </a:p>
        </p:txBody>
      </p:sp>
    </p:spTree>
    <p:extLst>
      <p:ext uri="{BB962C8B-B14F-4D97-AF65-F5344CB8AC3E}">
        <p14:creationId xmlns:p14="http://schemas.microsoft.com/office/powerpoint/2010/main" val="5902383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034968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1844288764"/>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 min. bijstandsont.</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 inkomen (huish. kinderen)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Ouders lang psychisch medicijngebruik</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 inkomen (huishoudens)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 2 of meer kinderen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Bijstandsont. 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BO leerlingen, leerlingengewicht 1,2</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45,4</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2669460902"/>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377643776"/>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Voogdij 18 plus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Transformatiefonds SD Jeugd</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Jeugd</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Jeugdhulp kinderen AZC</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Geweld hoort nergens thuis</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Actieprogramma thuisloze jongeren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Suppletie uitkering IUSD</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7,5</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2339331900"/>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4AD0DDC1-E0F8-4637-A4B2-7C6792869921}"/>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Jeugd – </a:t>
            </a:r>
            <a:endParaRPr lang="nl-NL"/>
          </a:p>
        </p:txBody>
      </p:sp>
      <p:grpSp>
        <p:nvGrpSpPr>
          <p:cNvPr id="22" name="Group 21">
            <a:extLst>
              <a:ext uri="{FF2B5EF4-FFF2-40B4-BE49-F238E27FC236}">
                <a16:creationId xmlns:a16="http://schemas.microsoft.com/office/drawing/2014/main" id="{9CA5751C-6E18-4CA1-B69B-FB791C62D4E8}"/>
              </a:ext>
            </a:extLst>
          </p:cNvPr>
          <p:cNvGrpSpPr/>
          <p:nvPr/>
        </p:nvGrpSpPr>
        <p:grpSpPr>
          <a:xfrm>
            <a:off x="707973" y="316389"/>
            <a:ext cx="465286" cy="402724"/>
            <a:chOff x="9659003" y="256554"/>
            <a:chExt cx="2006158" cy="1736412"/>
          </a:xfrm>
          <a:solidFill>
            <a:srgbClr val="22777B"/>
          </a:solidFill>
        </p:grpSpPr>
        <p:pic>
          <p:nvPicPr>
            <p:cNvPr id="24" name="Graphic 23" descr="School girl">
              <a:extLst>
                <a:ext uri="{FF2B5EF4-FFF2-40B4-BE49-F238E27FC236}">
                  <a16:creationId xmlns:a16="http://schemas.microsoft.com/office/drawing/2014/main" id="{61DBC9F1-3335-4B8C-9C75-6300D1BA8D1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59003" y="256554"/>
              <a:ext cx="1392448" cy="1392448"/>
            </a:xfrm>
            <a:prstGeom prst="rect">
              <a:avLst/>
            </a:prstGeom>
          </p:spPr>
        </p:pic>
        <p:pic>
          <p:nvPicPr>
            <p:cNvPr id="25" name="Graphic 24" descr="School boy">
              <a:extLst>
                <a:ext uri="{FF2B5EF4-FFF2-40B4-BE49-F238E27FC236}">
                  <a16:creationId xmlns:a16="http://schemas.microsoft.com/office/drawing/2014/main" id="{1B52E8F1-92E5-425D-883F-93BCFC70F1D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272713" y="600518"/>
              <a:ext cx="1392448" cy="1392448"/>
            </a:xfrm>
            <a:prstGeom prst="rect">
              <a:avLst/>
            </a:prstGeom>
          </p:spPr>
        </p:pic>
      </p:grpSp>
      <p:sp>
        <p:nvSpPr>
          <p:cNvPr id="26" name="Title 2">
            <a:extLst>
              <a:ext uri="{FF2B5EF4-FFF2-40B4-BE49-F238E27FC236}">
                <a16:creationId xmlns:a16="http://schemas.microsoft.com/office/drawing/2014/main" id="{4B6E29CB-FAB4-4C14-9BCD-6AD7C4815A0A}"/>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Amersfoort (4/4)</a:t>
            </a:r>
            <a:endParaRPr lang="nl-NL" dirty="0"/>
          </a:p>
        </p:txBody>
      </p:sp>
    </p:spTree>
    <p:extLst>
      <p:ext uri="{BB962C8B-B14F-4D97-AF65-F5344CB8AC3E}">
        <p14:creationId xmlns:p14="http://schemas.microsoft.com/office/powerpoint/2010/main" val="35272709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502D507C-AE64-4439-B581-B270569CC3C5}"/>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B484257F-D8BC-4167-9DAC-46B43E1D42AC}"/>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90AF20B6-BC73-4DB5-8984-952F089698C0}"/>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7F904F6A-0DDD-4A38-8C80-D93E6266692A}"/>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AAEBA7F5-EE04-4DE5-BDCB-706133136D49}"/>
              </a:ext>
            </a:extLst>
          </p:cNvPr>
          <p:cNvSpPr txBox="1">
            <a:spLocks/>
          </p:cNvSpPr>
          <p:nvPr/>
        </p:nvSpPr>
        <p:spPr>
          <a:xfrm>
            <a:off x="3755089" y="3038297"/>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Maatschappelijke ondersteuning</a:t>
            </a:r>
          </a:p>
        </p:txBody>
      </p:sp>
      <p:sp>
        <p:nvSpPr>
          <p:cNvPr id="111" name="Text Placeholder 5">
            <a:hlinkClick r:id="rId16" action="ppaction://hlinksldjump"/>
            <a:extLst>
              <a:ext uri="{FF2B5EF4-FFF2-40B4-BE49-F238E27FC236}">
                <a16:creationId xmlns:a16="http://schemas.microsoft.com/office/drawing/2014/main" id="{258537A6-2153-4F9D-830E-1BCBCAF774A8}"/>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76F62A3F-9D27-42BF-B5EC-149957E3273A}"/>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BC5A8FD7-8822-4602-A65C-89CFE10BAF3E}"/>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968BEF2A-515D-4A83-8F36-F7CA85CEFDDD}"/>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C8225134-45D0-452D-90E2-D8EC0CC8CC65}"/>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9F376420-9228-4B71-A9D4-371469037185}"/>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4CB130CA-4E7A-4830-ACF1-5212C3A2BD71}"/>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2C7CC1BB-2669-487D-96C8-5C217B4FD8E3}"/>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A27C8E88-1D62-4A03-880F-E874C7E06B80}"/>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97CE9B5E-B7C9-443E-BFBF-33A6372DD9B4}"/>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15857822-6132-4157-A3A9-277C366E74E7}"/>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C15D7D7D-79CB-4CC1-9358-28B8FAE31A37}"/>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23C385BD-385A-476B-B221-7B265548C7D3}"/>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A1D0A96A-2742-401C-A56E-63D36A705811}"/>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8B9D5CBA-846D-4A4A-B32E-BE8A6CE3E5A7}"/>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F5C93078-4F9F-46AF-91DC-4ACC5EA4B9B9}"/>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21DE2C5B-098C-4174-BE12-91C8FA3DEF9F}"/>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17EB07A9-B942-48A0-8C85-28B1224EE287}"/>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C15FBD6D-A4C7-43E0-A541-8A642FB59A34}"/>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033B8B13-8298-4A56-98AB-816495B2DB58}"/>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5FA6BEC-544C-4671-91FB-06E30590C52A}"/>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1E4700C4-C1D9-483E-9160-E207209539D0}"/>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9F310B56-E74C-4685-9FB8-E8C3383BBE33}"/>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2316607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3875253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maatschappelijke ondersteuning,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1387001862"/>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1159323173"/>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3151994270"/>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155.226</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156.286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156.286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76425D30-F449-4FEA-9210-B3CCC854D615}"/>
              </a:ext>
            </a:extLst>
          </p:cNvPr>
          <p:cNvSpPr>
            <a:spLocks noGrp="1"/>
          </p:cNvSpPr>
          <p:nvPr>
            <p:ph type="title"/>
          </p:nvPr>
        </p:nvSpPr>
        <p:spPr>
          <a:xfrm>
            <a:off x="1126604" y="432069"/>
            <a:ext cx="10359929" cy="331917"/>
          </a:xfrm>
        </p:spPr>
        <p:txBody>
          <a:bodyPr/>
          <a:lstStyle/>
          <a:p>
            <a:r>
              <a:rPr lang="nl-NL" sz="1800" dirty="0">
                <a:solidFill>
                  <a:srgbClr val="22777B"/>
                </a:solidFill>
              </a:rPr>
              <a:t>Cluster Maatschappelijke ondersteuning – </a:t>
            </a:r>
            <a:endParaRPr lang="nl-NL" dirty="0"/>
          </a:p>
        </p:txBody>
      </p:sp>
      <p:sp>
        <p:nvSpPr>
          <p:cNvPr id="17" name="Title 2">
            <a:extLst>
              <a:ext uri="{FF2B5EF4-FFF2-40B4-BE49-F238E27FC236}">
                <a16:creationId xmlns:a16="http://schemas.microsoft.com/office/drawing/2014/main" id="{8B5BF174-DE99-41C6-B554-72439C0F5A30}"/>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Amersfoort (1/4)</a:t>
            </a:r>
            <a:endParaRPr lang="nl-NL" dirty="0"/>
          </a:p>
        </p:txBody>
      </p:sp>
      <p:pic>
        <p:nvPicPr>
          <p:cNvPr id="20" name="Content Placeholder 155" descr="Care">
            <a:extLst>
              <a:ext uri="{FF2B5EF4-FFF2-40B4-BE49-F238E27FC236}">
                <a16:creationId xmlns:a16="http://schemas.microsoft.com/office/drawing/2014/main" id="{EABB7555-D9EF-40D7-B734-6A56BED4560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0855" y="391558"/>
            <a:ext cx="312974" cy="312974"/>
          </a:xfrm>
          <a:prstGeom prst="rect">
            <a:avLst/>
          </a:prstGeom>
        </p:spPr>
      </p:pic>
      <p:grpSp>
        <p:nvGrpSpPr>
          <p:cNvPr id="21" name="Group 20">
            <a:extLst>
              <a:ext uri="{FF2B5EF4-FFF2-40B4-BE49-F238E27FC236}">
                <a16:creationId xmlns:a16="http://schemas.microsoft.com/office/drawing/2014/main" id="{B7C2C6CE-046D-4CA0-A5F5-D3DC0D2EE906}"/>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623E660D-6CD6-447B-8839-33060054A076}"/>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D6991932-E3D5-43A6-8796-36CA098BA8B3}"/>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9F1ECC2F-E6D9-4F73-8CEC-4D5C91B9CC5C}"/>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2F60B7A6-9DE3-428A-B815-DFB099BE5DDB}"/>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82D6DE01-0081-4F51-9D05-567BABB71232}"/>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25975107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€50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4099883535"/>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996036537"/>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54 / 47</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63 / 19</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48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61 / 43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72 / 66</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243 / 128</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6.752 / 2.494</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6"/>
            <a:ext cx="1284790" cy="1657872"/>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1205796346"/>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156.286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155.885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154.235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154.205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158.986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623.311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1657872"/>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89657"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5062854C-6F82-4E75-B331-964F986B351D}"/>
              </a:ext>
            </a:extLst>
          </p:cNvPr>
          <p:cNvSpPr>
            <a:spLocks noGrp="1"/>
          </p:cNvSpPr>
          <p:nvPr>
            <p:ph type="title"/>
          </p:nvPr>
        </p:nvSpPr>
        <p:spPr>
          <a:xfrm>
            <a:off x="1126604" y="432069"/>
            <a:ext cx="10359929" cy="331917"/>
          </a:xfrm>
        </p:spPr>
        <p:txBody>
          <a:bodyPr/>
          <a:lstStyle/>
          <a:p>
            <a:r>
              <a:rPr lang="nl-NL" sz="1800" dirty="0">
                <a:solidFill>
                  <a:srgbClr val="22777B"/>
                </a:solidFill>
              </a:rPr>
              <a:t>Cluster Maatschappelijke ondersteuning – </a:t>
            </a:r>
            <a:endParaRPr lang="nl-NL" dirty="0"/>
          </a:p>
        </p:txBody>
      </p:sp>
      <p:sp>
        <p:nvSpPr>
          <p:cNvPr id="18" name="Title 2">
            <a:extLst>
              <a:ext uri="{FF2B5EF4-FFF2-40B4-BE49-F238E27FC236}">
                <a16:creationId xmlns:a16="http://schemas.microsoft.com/office/drawing/2014/main" id="{1B6828E0-3296-453E-A72E-7F86ED0196BF}"/>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Amersfoort (2/4)</a:t>
            </a:r>
            <a:endParaRPr lang="nl-NL" dirty="0"/>
          </a:p>
        </p:txBody>
      </p:sp>
      <p:pic>
        <p:nvPicPr>
          <p:cNvPr id="19" name="Content Placeholder 155" descr="Care">
            <a:extLst>
              <a:ext uri="{FF2B5EF4-FFF2-40B4-BE49-F238E27FC236}">
                <a16:creationId xmlns:a16="http://schemas.microsoft.com/office/drawing/2014/main" id="{6A564D62-D556-4A12-B82A-13FC77AFC9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391558"/>
            <a:ext cx="312974" cy="312974"/>
          </a:xfrm>
          <a:prstGeom prst="rect">
            <a:avLst/>
          </a:prstGeom>
        </p:spPr>
      </p:pic>
    </p:spTree>
    <p:extLst>
      <p:ext uri="{BB962C8B-B14F-4D97-AF65-F5344CB8AC3E}">
        <p14:creationId xmlns:p14="http://schemas.microsoft.com/office/powerpoint/2010/main" val="1932209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Totale uitkering gemeentefonds in 2020 is 32,3 miljard</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CF5B80-9BA5-46BF-AFF0-42D157F37955}" type="slidenum">
              <a:rPr kumimoji="0" lang="nl-NL" sz="1000" b="0" i="0" u="none" strike="noStrike" kern="1200" cap="none" spc="0" normalizeH="0" baseline="0" noProof="0" smtClean="0">
                <a:ln>
                  <a:noFill/>
                </a:ln>
                <a:solidFill>
                  <a:prstClr val="black"/>
                </a:solidFill>
                <a:effectLst/>
                <a:uLnTx/>
                <a:uFillTx/>
                <a:latin typeface="Corbe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nl-NL" sz="1000" b="0" i="0" u="none" strike="noStrike" kern="1200" cap="none" spc="0" normalizeH="0" baseline="0" noProof="0">
              <a:ln>
                <a:noFill/>
              </a:ln>
              <a:solidFill>
                <a:prstClr val="black"/>
              </a:solidFill>
              <a:effectLst/>
              <a:uLnTx/>
              <a:uFillTx/>
              <a:latin typeface="Corbel"/>
              <a:ea typeface="+mn-ea"/>
              <a:cs typeface="Arial" panose="020B0604020202020204" pitchFamily="34" charset="0"/>
            </a:endParaRPr>
          </a:p>
        </p:txBody>
      </p:sp>
      <mc:AlternateContent xmlns:mc="http://schemas.openxmlformats.org/markup-compatibility/2006" xmlns:cx1="http://schemas.microsoft.com/office/drawing/2015/9/8/chartex">
        <mc:Choice Requires="cx1">
          <p:graphicFrame>
            <p:nvGraphicFramePr>
              <p:cNvPr id="11" name="Chart 10">
                <a:extLst>
                  <a:ext uri="{FF2B5EF4-FFF2-40B4-BE49-F238E27FC236}">
                    <a16:creationId xmlns:a16="http://schemas.microsoft.com/office/drawing/2014/main" id="{F6EC4D5F-8471-4F77-8E9B-5126F06DC962}"/>
                  </a:ext>
                </a:extLst>
              </p:cNvPr>
              <p:cNvGraphicFramePr/>
              <p:nvPr>
                <p:extLst>
                  <p:ext uri="{D42A27DB-BD31-4B8C-83A1-F6EECF244321}">
                    <p14:modId xmlns:p14="http://schemas.microsoft.com/office/powerpoint/2010/main" val="2072102000"/>
                  </p:ext>
                </p:extLst>
              </p:nvPr>
            </p:nvGraphicFramePr>
            <p:xfrm>
              <a:off x="666747" y="3517640"/>
              <a:ext cx="10866441" cy="2791083"/>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11" name="Chart 10">
                <a:extLst>
                  <a:ext uri="{FF2B5EF4-FFF2-40B4-BE49-F238E27FC236}">
                    <a16:creationId xmlns:a16="http://schemas.microsoft.com/office/drawing/2014/main" id="{F6EC4D5F-8471-4F77-8E9B-5126F06DC962}"/>
                  </a:ext>
                </a:extLst>
              </p:cNvPr>
              <p:cNvPicPr>
                <a:picLocks noGrp="1" noRot="1" noChangeAspect="1" noMove="1" noResize="1" noEditPoints="1" noAdjustHandles="1" noChangeArrowheads="1" noChangeShapeType="1"/>
              </p:cNvPicPr>
              <p:nvPr/>
            </p:nvPicPr>
            <p:blipFill>
              <a:blip r:embed="rId8"/>
              <a:stretch>
                <a:fillRect/>
              </a:stretch>
            </p:blipFill>
            <p:spPr>
              <a:xfrm>
                <a:off x="666747" y="3517640"/>
                <a:ext cx="10866441" cy="2791083"/>
              </a:xfrm>
              <a:prstGeom prst="rect">
                <a:avLst/>
              </a:prstGeom>
            </p:spPr>
          </p:pic>
        </mc:Fallback>
      </mc:AlternateContent>
      <p:sp>
        <p:nvSpPr>
          <p:cNvPr id="21" name="Text Placeholder 15">
            <a:extLst>
              <a:ext uri="{FF2B5EF4-FFF2-40B4-BE49-F238E27FC236}">
                <a16:creationId xmlns:a16="http://schemas.microsoft.com/office/drawing/2014/main" id="{55223DA3-2EC1-40AB-9AB8-57D3FE4155CC}"/>
              </a:ext>
            </a:extLst>
          </p:cNvPr>
          <p:cNvSpPr>
            <a:spLocks noGrp="1"/>
          </p:cNvSpPr>
          <p:nvPr>
            <p:ph type="body" sz="quarter" idx="14"/>
          </p:nvPr>
        </p:nvSpPr>
        <p:spPr>
          <a:xfrm>
            <a:off x="666750" y="1228725"/>
            <a:ext cx="10872000" cy="247650"/>
          </a:xfrm>
        </p:spPr>
        <p:txBody>
          <a:bodyPr/>
          <a:lstStyle/>
          <a:p>
            <a:r>
              <a:rPr lang="nl-NL" dirty="0"/>
              <a:t>Onderdelen van het gemeentefonds en totale omvang, </a:t>
            </a:r>
            <a:r>
              <a:rPr lang="nl-NL" b="0" dirty="0"/>
              <a:t>eur miljard, 2020</a:t>
            </a:r>
          </a:p>
        </p:txBody>
      </p:sp>
      <p:sp>
        <p:nvSpPr>
          <p:cNvPr id="26" name="Rectangle 25">
            <a:extLst>
              <a:ext uri="{FF2B5EF4-FFF2-40B4-BE49-F238E27FC236}">
                <a16:creationId xmlns:a16="http://schemas.microsoft.com/office/drawing/2014/main" id="{9D88AFF7-BBF1-4991-9AC0-6C2872039AA2}"/>
              </a:ext>
            </a:extLst>
          </p:cNvPr>
          <p:cNvSpPr/>
          <p:nvPr/>
        </p:nvSpPr>
        <p:spPr>
          <a:xfrm>
            <a:off x="923730"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Algemene uitkering</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29,0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Algemene uitkering per cluster. Deze zijn door gemeenten naar eigen inzicht te besteden.</a:t>
            </a: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27" name="Rectangle 26">
            <a:extLst>
              <a:ext uri="{FF2B5EF4-FFF2-40B4-BE49-F238E27FC236}">
                <a16:creationId xmlns:a16="http://schemas.microsoft.com/office/drawing/2014/main" id="{1C60411A-965F-4440-A6CC-D1446FE86FA6}"/>
              </a:ext>
            </a:extLst>
          </p:cNvPr>
          <p:cNvSpPr/>
          <p:nvPr/>
        </p:nvSpPr>
        <p:spPr>
          <a:xfrm>
            <a:off x="7361802"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Aanvullende uitkering</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5,8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Uitkeringen met een geoormerkt doel.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Vaak met separate verantwoording.</a:t>
            </a:r>
          </a:p>
        </p:txBody>
      </p:sp>
      <p:sp>
        <p:nvSpPr>
          <p:cNvPr id="28" name="Rectangle 27">
            <a:extLst>
              <a:ext uri="{FF2B5EF4-FFF2-40B4-BE49-F238E27FC236}">
                <a16:creationId xmlns:a16="http://schemas.microsoft.com/office/drawing/2014/main" id="{C6ED586D-3A98-41F7-98FA-1DE111DE4E29}"/>
              </a:ext>
            </a:extLst>
          </p:cNvPr>
          <p:cNvSpPr/>
          <p:nvPr/>
        </p:nvSpPr>
        <p:spPr>
          <a:xfrm>
            <a:off x="3085323"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Eigen middelen</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-2,5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Mindering van de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uitkering op basis van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eigen verdienvermogen gemeente (ozb waarde)</a:t>
            </a: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29" name="Rectangle 28">
            <a:extLst>
              <a:ext uri="{FF2B5EF4-FFF2-40B4-BE49-F238E27FC236}">
                <a16:creationId xmlns:a16="http://schemas.microsoft.com/office/drawing/2014/main" id="{613AF88E-3187-4939-9BA4-C5444F54C4C7}"/>
              </a:ext>
            </a:extLst>
          </p:cNvPr>
          <p:cNvSpPr/>
          <p:nvPr/>
        </p:nvSpPr>
        <p:spPr>
          <a:xfrm>
            <a:off x="9507006"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Totale uitkering</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32,3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Totale uitkering incl. aanvullende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uitkeringen.</a:t>
            </a:r>
          </a:p>
        </p:txBody>
      </p:sp>
      <p:cxnSp>
        <p:nvCxnSpPr>
          <p:cNvPr id="32" name="Straight Connector 31">
            <a:extLst>
              <a:ext uri="{FF2B5EF4-FFF2-40B4-BE49-F238E27FC236}">
                <a16:creationId xmlns:a16="http://schemas.microsoft.com/office/drawing/2014/main" id="{0736237E-0B16-412C-A600-A4D14009AFE3}"/>
              </a:ext>
            </a:extLst>
          </p:cNvPr>
          <p:cNvCxnSpPr>
            <a:cxnSpLocks/>
          </p:cNvCxnSpPr>
          <p:nvPr/>
        </p:nvCxnSpPr>
        <p:spPr>
          <a:xfrm>
            <a:off x="923730"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E15A13C-6039-4BF7-A114-7A02A3E8E758}"/>
              </a:ext>
            </a:extLst>
          </p:cNvPr>
          <p:cNvCxnSpPr>
            <a:cxnSpLocks/>
          </p:cNvCxnSpPr>
          <p:nvPr/>
        </p:nvCxnSpPr>
        <p:spPr>
          <a:xfrm>
            <a:off x="2705877"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4290188-220E-41E4-9240-3ECEC7A7F753}"/>
              </a:ext>
            </a:extLst>
          </p:cNvPr>
          <p:cNvCxnSpPr>
            <a:cxnSpLocks/>
          </p:cNvCxnSpPr>
          <p:nvPr/>
        </p:nvCxnSpPr>
        <p:spPr>
          <a:xfrm>
            <a:off x="7371132"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B53C48A-4261-4B26-8304-3A9FDCC643F4}"/>
              </a:ext>
            </a:extLst>
          </p:cNvPr>
          <p:cNvCxnSpPr>
            <a:cxnSpLocks/>
          </p:cNvCxnSpPr>
          <p:nvPr/>
        </p:nvCxnSpPr>
        <p:spPr>
          <a:xfrm>
            <a:off x="9153279"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7798FD1-5F70-4106-85C3-DF234A193E2C}"/>
              </a:ext>
            </a:extLst>
          </p:cNvPr>
          <p:cNvCxnSpPr>
            <a:cxnSpLocks/>
          </p:cNvCxnSpPr>
          <p:nvPr/>
        </p:nvCxnSpPr>
        <p:spPr>
          <a:xfrm>
            <a:off x="307599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30EDA5-F693-405D-AC50-C35CDB15D7A1}"/>
              </a:ext>
            </a:extLst>
          </p:cNvPr>
          <p:cNvCxnSpPr>
            <a:cxnSpLocks/>
          </p:cNvCxnSpPr>
          <p:nvPr/>
        </p:nvCxnSpPr>
        <p:spPr>
          <a:xfrm>
            <a:off x="485813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4A26C39-827E-4F5A-8269-CB6AC75C6F0E}"/>
              </a:ext>
            </a:extLst>
          </p:cNvPr>
          <p:cNvCxnSpPr>
            <a:cxnSpLocks/>
          </p:cNvCxnSpPr>
          <p:nvPr/>
        </p:nvCxnSpPr>
        <p:spPr>
          <a:xfrm>
            <a:off x="951006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DA2A226-316A-4AD3-9E9B-3E57986C733F}"/>
              </a:ext>
            </a:extLst>
          </p:cNvPr>
          <p:cNvCxnSpPr>
            <a:cxnSpLocks/>
          </p:cNvCxnSpPr>
          <p:nvPr/>
        </p:nvCxnSpPr>
        <p:spPr>
          <a:xfrm>
            <a:off x="1129220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67451BD-5797-4885-8044-B7D8FF3A39BB}"/>
              </a:ext>
            </a:extLst>
          </p:cNvPr>
          <p:cNvCxnSpPr/>
          <p:nvPr/>
        </p:nvCxnSpPr>
        <p:spPr>
          <a:xfrm>
            <a:off x="899266" y="6228080"/>
            <a:ext cx="103835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5EB7792-EBEC-4FC4-AAC8-71C7BDAC5316}"/>
              </a:ext>
            </a:extLst>
          </p:cNvPr>
          <p:cNvSpPr/>
          <p:nvPr/>
        </p:nvSpPr>
        <p:spPr>
          <a:xfrm>
            <a:off x="5204926"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Totaal algemeen</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26,4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Totale uitkering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algemeen</a:t>
            </a: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cxnSp>
        <p:nvCxnSpPr>
          <p:cNvPr id="31" name="Straight Connector 30">
            <a:extLst>
              <a:ext uri="{FF2B5EF4-FFF2-40B4-BE49-F238E27FC236}">
                <a16:creationId xmlns:a16="http://schemas.microsoft.com/office/drawing/2014/main" id="{EB82F826-0529-45C5-A020-9D8828C67BB8}"/>
              </a:ext>
            </a:extLst>
          </p:cNvPr>
          <p:cNvCxnSpPr>
            <a:cxnSpLocks/>
          </p:cNvCxnSpPr>
          <p:nvPr/>
        </p:nvCxnSpPr>
        <p:spPr>
          <a:xfrm>
            <a:off x="5195594"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C5F1BC0-EF68-4F6B-AB4B-D84F09494B54}"/>
              </a:ext>
            </a:extLst>
          </p:cNvPr>
          <p:cNvCxnSpPr>
            <a:cxnSpLocks/>
          </p:cNvCxnSpPr>
          <p:nvPr/>
        </p:nvCxnSpPr>
        <p:spPr>
          <a:xfrm>
            <a:off x="697774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sp>
        <p:nvSpPr>
          <p:cNvPr id="34" name="Text Placeholder 14">
            <a:extLst>
              <a:ext uri="{FF2B5EF4-FFF2-40B4-BE49-F238E27FC236}">
                <a16:creationId xmlns:a16="http://schemas.microsoft.com/office/drawing/2014/main" id="{9C4F434D-C2F4-4D00-BF0A-9187C5E284EA}"/>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Bron: Gemeentefonds 2020 (meicirculaire)</a:t>
            </a:r>
          </a:p>
        </p:txBody>
      </p:sp>
    </p:spTree>
    <p:extLst>
      <p:ext uri="{BB962C8B-B14F-4D97-AF65-F5344CB8AC3E}">
        <p14:creationId xmlns:p14="http://schemas.microsoft.com/office/powerpoint/2010/main" val="25466225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6374265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Maatschappelijke ondersteuning,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1663341609"/>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15911D19-0670-4C8B-A62B-3E9BF673348C}"/>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Maatschappelijke ondersteuning – </a:t>
            </a:r>
            <a:endParaRPr lang="nl-NL"/>
          </a:p>
        </p:txBody>
      </p:sp>
      <p:sp>
        <p:nvSpPr>
          <p:cNvPr id="31" name="Title 2">
            <a:extLst>
              <a:ext uri="{FF2B5EF4-FFF2-40B4-BE49-F238E27FC236}">
                <a16:creationId xmlns:a16="http://schemas.microsoft.com/office/drawing/2014/main" id="{5B725B3F-9A74-4B5E-B728-02AB1E174E68}"/>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Amersfoort (3/4)</a:t>
            </a:r>
            <a:endParaRPr lang="nl-NL" dirty="0"/>
          </a:p>
        </p:txBody>
      </p:sp>
      <p:pic>
        <p:nvPicPr>
          <p:cNvPr id="37" name="Content Placeholder 155" descr="Care">
            <a:extLst>
              <a:ext uri="{FF2B5EF4-FFF2-40B4-BE49-F238E27FC236}">
                <a16:creationId xmlns:a16="http://schemas.microsoft.com/office/drawing/2014/main" id="{917F4C7C-2DDB-422E-8B35-BB92EC451C9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391558"/>
            <a:ext cx="312974" cy="312974"/>
          </a:xfrm>
          <a:prstGeom prst="rect">
            <a:avLst/>
          </a:prstGeom>
        </p:spPr>
      </p:pic>
    </p:spTree>
    <p:extLst>
      <p:ext uri="{BB962C8B-B14F-4D97-AF65-F5344CB8AC3E}">
        <p14:creationId xmlns:p14="http://schemas.microsoft.com/office/powerpoint/2010/main" val="18484009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46975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347947957"/>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Medicijngebruik met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met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Ouderen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Wajong</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 min bijstandsont.</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53,6</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3647050109"/>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518385041"/>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Beschermd wonen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Maatschappelijke opvang</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Vrouwenopvang</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WMO</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Programma Sociaal domein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47,1</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3396800009"/>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EA20F8A7-BA63-40B2-8C5D-0D52EA3BDEA1}"/>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Maatschappelijke ondersteuning – </a:t>
            </a:r>
            <a:endParaRPr lang="nl-NL"/>
          </a:p>
        </p:txBody>
      </p:sp>
      <p:sp>
        <p:nvSpPr>
          <p:cNvPr id="22" name="Title 2">
            <a:extLst>
              <a:ext uri="{FF2B5EF4-FFF2-40B4-BE49-F238E27FC236}">
                <a16:creationId xmlns:a16="http://schemas.microsoft.com/office/drawing/2014/main" id="{7D2C0563-295A-4684-952B-C659F830CAE5}"/>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Amersfoort (4/4)</a:t>
            </a:r>
            <a:endParaRPr lang="nl-NL" dirty="0"/>
          </a:p>
        </p:txBody>
      </p:sp>
      <p:pic>
        <p:nvPicPr>
          <p:cNvPr id="24" name="Content Placeholder 155" descr="Care">
            <a:extLst>
              <a:ext uri="{FF2B5EF4-FFF2-40B4-BE49-F238E27FC236}">
                <a16:creationId xmlns:a16="http://schemas.microsoft.com/office/drawing/2014/main" id="{5A01C3D7-AE07-44DE-A10A-852422457C7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0855" y="391558"/>
            <a:ext cx="312974" cy="312974"/>
          </a:xfrm>
          <a:prstGeom prst="rect">
            <a:avLst/>
          </a:prstGeom>
        </p:spPr>
      </p:pic>
    </p:spTree>
    <p:extLst>
      <p:ext uri="{BB962C8B-B14F-4D97-AF65-F5344CB8AC3E}">
        <p14:creationId xmlns:p14="http://schemas.microsoft.com/office/powerpoint/2010/main" val="13887534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EC790471-3110-4A1B-92FE-20AC5B9E473D}"/>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9794FF07-02C7-4BB8-9A05-23C4C280E9F3}"/>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9B8D131C-CD36-47D9-8292-31BBB28D2C6F}"/>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17EEE942-14A8-4D97-BF4A-045BA4330CE3}"/>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81B7CAE5-B4F6-4E4C-BADC-D6F2C4DAEFD3}"/>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9911C0AA-4663-431C-B87C-1739E490E4B3}"/>
              </a:ext>
            </a:extLst>
          </p:cNvPr>
          <p:cNvSpPr txBox="1">
            <a:spLocks/>
          </p:cNvSpPr>
          <p:nvPr/>
        </p:nvSpPr>
        <p:spPr>
          <a:xfrm>
            <a:off x="3755089" y="3721906"/>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Educatie</a:t>
            </a:r>
          </a:p>
        </p:txBody>
      </p:sp>
      <p:sp>
        <p:nvSpPr>
          <p:cNvPr id="112" name="Text Placeholder 5">
            <a:hlinkClick r:id="rId17" action="ppaction://hlinksldjump"/>
            <a:extLst>
              <a:ext uri="{FF2B5EF4-FFF2-40B4-BE49-F238E27FC236}">
                <a16:creationId xmlns:a16="http://schemas.microsoft.com/office/drawing/2014/main" id="{3F7939EC-B1F7-4BB3-8A07-8CABA9DD919A}"/>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1B4F7B0F-1D23-46D3-9B79-44F44010FDB6}"/>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C42032F4-312D-4C05-95EF-BACFE66BACAA}"/>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66A7ED8E-0943-4B01-839F-C2D47C0815B6}"/>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0CBCCAFB-F920-42A9-B251-0D9345926257}"/>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341FC95E-5707-4795-9906-A08BF990CCF4}"/>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07E50F6C-AA49-4D11-9BBD-7785747E5BB9}"/>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81D93ED6-BDE1-4B65-9203-0383FA82E029}"/>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EDD4153D-3CDF-4262-BD1D-405581F96E7F}"/>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90A1BAEE-E25C-4187-BAF6-84FDB6E5044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5FD2C719-4A82-4434-B0BE-6E284160D8A2}"/>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2E8DDE3F-378D-4689-990B-6000A1AF7C73}"/>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349C648B-0E10-4376-9CFF-77106EA5A0E5}"/>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574BC343-037F-4279-AB79-F7F5E90C0593}"/>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FD6F596A-AC9A-4D5A-A84B-0A85C6AD28D7}"/>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FDFCC174-6FC8-4B3E-9F48-C712CF2ED40E}"/>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6969910C-5EE8-4530-9607-267A978F10A1}"/>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CFB86B3B-2522-4EB4-AE19-1C4ABDCC2D9A}"/>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240118D0-B343-4BD2-962B-DAA59568111D}"/>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8438238E-A62F-4318-A14C-CB3AAA171252}"/>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6FE44B59-1C6C-4301-88E7-A8856E7C0986}"/>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006BC124-AEA8-4EA3-B22A-4C1A9C3FB828}"/>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9511937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204839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educatie,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jeugdige</a:t>
            </a:r>
            <a:r>
              <a:rPr lang="nl-NL" dirty="0"/>
              <a:t>, 2018-20, </a:t>
            </a:r>
            <a:r>
              <a:rPr lang="nl-NL" b="0" dirty="0">
                <a:solidFill>
                  <a:schemeClr val="tx1"/>
                </a:solidFill>
              </a:rPr>
              <a:t>€ </a:t>
            </a:r>
            <a:r>
              <a:rPr lang="nl-NL" b="0" dirty="0"/>
              <a:t>/ jeugdige</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1146827950"/>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746592479"/>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4166188324"/>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39.353</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35.167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35.167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noProof="0" dirty="0">
                <a:latin typeface="+mj-lt"/>
              </a:rPr>
              <a:t>jeugdigen</a:t>
            </a:r>
          </a:p>
        </p:txBody>
      </p:sp>
      <p:sp>
        <p:nvSpPr>
          <p:cNvPr id="16" name="Title 2">
            <a:extLst>
              <a:ext uri="{FF2B5EF4-FFF2-40B4-BE49-F238E27FC236}">
                <a16:creationId xmlns:a16="http://schemas.microsoft.com/office/drawing/2014/main" id="{4B34A609-5033-4CFF-910E-8818ED835AC7}"/>
              </a:ext>
            </a:extLst>
          </p:cNvPr>
          <p:cNvSpPr>
            <a:spLocks noGrp="1"/>
          </p:cNvSpPr>
          <p:nvPr>
            <p:ph type="title"/>
          </p:nvPr>
        </p:nvSpPr>
        <p:spPr>
          <a:xfrm>
            <a:off x="1126604" y="432069"/>
            <a:ext cx="10359929" cy="331917"/>
          </a:xfrm>
        </p:spPr>
        <p:txBody>
          <a:bodyPr/>
          <a:lstStyle/>
          <a:p>
            <a:r>
              <a:rPr lang="nl-NL" sz="1800" dirty="0">
                <a:solidFill>
                  <a:srgbClr val="22777B"/>
                </a:solidFill>
              </a:rPr>
              <a:t>Cluster Educatie – </a:t>
            </a:r>
            <a:endParaRPr lang="nl-NL" dirty="0"/>
          </a:p>
        </p:txBody>
      </p:sp>
      <p:sp>
        <p:nvSpPr>
          <p:cNvPr id="17" name="Title 2">
            <a:extLst>
              <a:ext uri="{FF2B5EF4-FFF2-40B4-BE49-F238E27FC236}">
                <a16:creationId xmlns:a16="http://schemas.microsoft.com/office/drawing/2014/main" id="{D02FFAC1-7CD8-46F4-9690-DA380BBE4CEE}"/>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Amersfoort (1/4)</a:t>
            </a:r>
            <a:endParaRPr lang="nl-NL" dirty="0"/>
          </a:p>
        </p:txBody>
      </p:sp>
      <p:pic>
        <p:nvPicPr>
          <p:cNvPr id="20" name="Content Placeholder 12" descr="Classroom">
            <a:extLst>
              <a:ext uri="{FF2B5EF4-FFF2-40B4-BE49-F238E27FC236}">
                <a16:creationId xmlns:a16="http://schemas.microsoft.com/office/drawing/2014/main" id="{4A9EFAE6-F264-4D53-82D5-EEEB0838640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33966" y="401708"/>
            <a:ext cx="392638" cy="392638"/>
          </a:xfrm>
          <a:prstGeom prst="rect">
            <a:avLst/>
          </a:prstGeom>
        </p:spPr>
      </p:pic>
      <p:grpSp>
        <p:nvGrpSpPr>
          <p:cNvPr id="21" name="Group 20">
            <a:extLst>
              <a:ext uri="{FF2B5EF4-FFF2-40B4-BE49-F238E27FC236}">
                <a16:creationId xmlns:a16="http://schemas.microsoft.com/office/drawing/2014/main" id="{13874304-DBFA-4AD5-BCC5-561BB3C7B9C7}"/>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B1F51803-0594-4574-8CED-C4E31D706294}"/>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F12B45F4-C90E-410C-94EE-C84D3E3ECCBB}"/>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52001643-8A4B-41F4-977E-301E49A1F2CB}"/>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BAA8EF5D-D34D-4750-9E69-30D41C9225B2}"/>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4284045E-7381-4C29-80DB-445A2E96B13D}"/>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4403588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€54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1931484421"/>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jeugdige vergeleken met gemeente van vergelijkbare omvang, </a:t>
            </a:r>
            <a:r>
              <a:rPr lang="nl-NL" b="0" dirty="0"/>
              <a:t>2020, </a:t>
            </a:r>
            <a:r>
              <a:rPr lang="nl-NL" b="0" dirty="0">
                <a:solidFill>
                  <a:schemeClr val="tx1"/>
                </a:solidFill>
              </a:rPr>
              <a:t>€ </a:t>
            </a:r>
            <a:r>
              <a:rPr lang="nl-NL" b="0" dirty="0"/>
              <a:t>/ jeugdige</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887694718"/>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72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2.072 / 42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jeugdigen</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763795"/>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3200122597"/>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35.167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31.432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33.077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28.962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29.046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122.517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3.357.755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1923686"/>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22074"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15123EFA-D5BA-4C73-8A70-5CBB34E4B0F7}"/>
              </a:ext>
            </a:extLst>
          </p:cNvPr>
          <p:cNvSpPr>
            <a:spLocks noGrp="1"/>
          </p:cNvSpPr>
          <p:nvPr>
            <p:ph type="title"/>
          </p:nvPr>
        </p:nvSpPr>
        <p:spPr>
          <a:xfrm>
            <a:off x="1126604" y="432069"/>
            <a:ext cx="10359929" cy="331917"/>
          </a:xfrm>
        </p:spPr>
        <p:txBody>
          <a:bodyPr/>
          <a:lstStyle/>
          <a:p>
            <a:r>
              <a:rPr lang="nl-NL" sz="1800" dirty="0">
                <a:solidFill>
                  <a:srgbClr val="22777B"/>
                </a:solidFill>
              </a:rPr>
              <a:t>Cluster Educatie – </a:t>
            </a:r>
            <a:endParaRPr lang="nl-NL" dirty="0"/>
          </a:p>
        </p:txBody>
      </p:sp>
      <p:sp>
        <p:nvSpPr>
          <p:cNvPr id="18" name="Title 2">
            <a:extLst>
              <a:ext uri="{FF2B5EF4-FFF2-40B4-BE49-F238E27FC236}">
                <a16:creationId xmlns:a16="http://schemas.microsoft.com/office/drawing/2014/main" id="{8F3099C5-A107-4D25-9E44-824894B2CE34}"/>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Amersfoort (2/4)</a:t>
            </a:r>
            <a:endParaRPr lang="nl-NL" dirty="0"/>
          </a:p>
        </p:txBody>
      </p:sp>
      <p:pic>
        <p:nvPicPr>
          <p:cNvPr id="19" name="Content Placeholder 12" descr="Classroom">
            <a:extLst>
              <a:ext uri="{FF2B5EF4-FFF2-40B4-BE49-F238E27FC236}">
                <a16:creationId xmlns:a16="http://schemas.microsoft.com/office/drawing/2014/main" id="{D3E58DA2-DDEB-44B8-8CA6-AAE294AAF73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3966" y="401708"/>
            <a:ext cx="392638" cy="392638"/>
          </a:xfrm>
          <a:prstGeom prst="rect">
            <a:avLst/>
          </a:prstGeom>
        </p:spPr>
      </p:pic>
    </p:spTree>
    <p:extLst>
      <p:ext uri="{BB962C8B-B14F-4D97-AF65-F5344CB8AC3E}">
        <p14:creationId xmlns:p14="http://schemas.microsoft.com/office/powerpoint/2010/main" val="32339910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728482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Educatie,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245712912"/>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65322D84-5BA0-40A3-B650-137D479DD4A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Educatie – </a:t>
            </a:r>
            <a:endParaRPr lang="nl-NL"/>
          </a:p>
        </p:txBody>
      </p:sp>
      <p:sp>
        <p:nvSpPr>
          <p:cNvPr id="31" name="Title 2">
            <a:extLst>
              <a:ext uri="{FF2B5EF4-FFF2-40B4-BE49-F238E27FC236}">
                <a16:creationId xmlns:a16="http://schemas.microsoft.com/office/drawing/2014/main" id="{A6DA86AF-4AFE-4435-A15F-D1A3B2E9BB3E}"/>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Amersfoort (3/4)</a:t>
            </a:r>
            <a:endParaRPr lang="nl-NL" dirty="0"/>
          </a:p>
        </p:txBody>
      </p:sp>
      <p:pic>
        <p:nvPicPr>
          <p:cNvPr id="37" name="Content Placeholder 12" descr="Classroom">
            <a:extLst>
              <a:ext uri="{FF2B5EF4-FFF2-40B4-BE49-F238E27FC236}">
                <a16:creationId xmlns:a16="http://schemas.microsoft.com/office/drawing/2014/main" id="{1F771734-AA55-46FD-B795-E3902F0F09D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3966" y="401708"/>
            <a:ext cx="392638" cy="392638"/>
          </a:xfrm>
          <a:prstGeom prst="rect">
            <a:avLst/>
          </a:prstGeom>
        </p:spPr>
      </p:pic>
    </p:spTree>
    <p:extLst>
      <p:ext uri="{BB962C8B-B14F-4D97-AF65-F5344CB8AC3E}">
        <p14:creationId xmlns:p14="http://schemas.microsoft.com/office/powerpoint/2010/main" val="316599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563187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096694039"/>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Leerlingen VO</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Leerlingen (V)SO</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Kernen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22,7</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948418691"/>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1824693199"/>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Voorschoolse voorz peuters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Aanpak laaggeletterdheid</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Aanpak lerarentekort G4 2020-2021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0,4</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4111968554"/>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1EC1EC81-80C3-4C4F-9335-A944E9E503C2}"/>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Educatie – </a:t>
            </a:r>
            <a:endParaRPr lang="nl-NL"/>
          </a:p>
        </p:txBody>
      </p:sp>
      <p:sp>
        <p:nvSpPr>
          <p:cNvPr id="22" name="Title 2">
            <a:extLst>
              <a:ext uri="{FF2B5EF4-FFF2-40B4-BE49-F238E27FC236}">
                <a16:creationId xmlns:a16="http://schemas.microsoft.com/office/drawing/2014/main" id="{EED03F3D-A6DE-4BE8-B47D-AFF3AFCB6086}"/>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Amersfoort (4/4)</a:t>
            </a:r>
            <a:endParaRPr lang="nl-NL" dirty="0"/>
          </a:p>
        </p:txBody>
      </p:sp>
      <p:pic>
        <p:nvPicPr>
          <p:cNvPr id="24" name="Content Placeholder 12" descr="Classroom">
            <a:extLst>
              <a:ext uri="{FF2B5EF4-FFF2-40B4-BE49-F238E27FC236}">
                <a16:creationId xmlns:a16="http://schemas.microsoft.com/office/drawing/2014/main" id="{60339041-2702-4EA9-B09D-3B524351C8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3966" y="401708"/>
            <a:ext cx="392638" cy="392638"/>
          </a:xfrm>
          <a:prstGeom prst="rect">
            <a:avLst/>
          </a:prstGeom>
        </p:spPr>
      </p:pic>
    </p:spTree>
    <p:extLst>
      <p:ext uri="{BB962C8B-B14F-4D97-AF65-F5344CB8AC3E}">
        <p14:creationId xmlns:p14="http://schemas.microsoft.com/office/powerpoint/2010/main" val="41855210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DD20F338-8C0C-46EB-9BE8-5F725C62DDFE}"/>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E70DCC09-3B19-4777-8C4B-FE3B293D232A}"/>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8A7EC999-6D07-44EC-BB94-B894BA216C4C}"/>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0F74F49A-DE0F-47D8-B117-A8F866C39D69}"/>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8A5C9C61-9E2D-441A-B27B-CC4AF973112B}"/>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A8E7F21B-BDB5-4C67-82B2-26F8B8555ECB}"/>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020B8B69-153F-4565-9811-F345F38C5E66}"/>
              </a:ext>
            </a:extLst>
          </p:cNvPr>
          <p:cNvSpPr txBox="1">
            <a:spLocks/>
          </p:cNvSpPr>
          <p:nvPr/>
        </p:nvSpPr>
        <p:spPr>
          <a:xfrm>
            <a:off x="3755089" y="4405515"/>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Volksgezondheid</a:t>
            </a:r>
          </a:p>
        </p:txBody>
      </p:sp>
      <p:sp>
        <p:nvSpPr>
          <p:cNvPr id="113" name="Text Placeholder 5">
            <a:hlinkClick r:id="rId18" action="ppaction://hlinksldjump"/>
            <a:extLst>
              <a:ext uri="{FF2B5EF4-FFF2-40B4-BE49-F238E27FC236}">
                <a16:creationId xmlns:a16="http://schemas.microsoft.com/office/drawing/2014/main" id="{CB5BDD6F-AC97-4053-97A3-15A070983DD8}"/>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2491E16D-E232-4EB6-B711-885E47AF1DC2}"/>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48DDE0A9-311C-4DB2-B45B-DD3134F10710}"/>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68ECFD2C-64AB-46F8-BFC3-2B61443AE07D}"/>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48FFFA89-D6D0-4E03-8CE4-17B0453CB781}"/>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4D2D5E4F-6B42-464F-92B6-A20408A6A4A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9C1761CF-628E-4BFE-8C90-323164A231CF}"/>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4FF7D5B9-03C1-433A-AE1B-426E9B7A08D9}"/>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BBFD4D15-8606-4A72-B7DC-7A6F055491B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412A7CDE-004A-4A0A-B7AA-DB543A76E92F}"/>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568F57CB-B7D3-440C-9CD3-87B4842FA7E5}"/>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EC7D1E6D-1995-49DC-AD65-2CCA65CD85B4}"/>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C40B87C2-4D33-4071-A1AB-EE212BEA9FCF}"/>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545F0D08-299F-4719-8B2B-A7D23ED830AE}"/>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AF3DF0F8-FFCA-42A4-A7A3-DE2F52403EDB}"/>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4C8B961F-1B54-44CA-A462-F971E1432A6C}"/>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2399EFB4-9472-42B2-B288-260707706F28}"/>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89742976-2312-47C7-85AE-1F472060FDD6}"/>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359E99FB-5ABE-4A7E-9D74-B4C6FD9E428A}"/>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78E6B42C-9474-4320-9F99-35055C1F31CF}"/>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C98A996C-2405-48CB-BEA0-D034A611303F}"/>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1633492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7151401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volksgezondheid</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398320546"/>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1276610927"/>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312812619"/>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155.226</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156.286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156.286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35FA7155-5C74-4808-98E2-6868B230BF5D}"/>
              </a:ext>
            </a:extLst>
          </p:cNvPr>
          <p:cNvSpPr>
            <a:spLocks noGrp="1"/>
          </p:cNvSpPr>
          <p:nvPr>
            <p:ph type="title"/>
          </p:nvPr>
        </p:nvSpPr>
        <p:spPr>
          <a:xfrm>
            <a:off x="1126604" y="432069"/>
            <a:ext cx="10359929" cy="331917"/>
          </a:xfrm>
        </p:spPr>
        <p:txBody>
          <a:bodyPr/>
          <a:lstStyle/>
          <a:p>
            <a:r>
              <a:rPr lang="nl-NL" sz="1800" dirty="0">
                <a:solidFill>
                  <a:srgbClr val="22777B"/>
                </a:solidFill>
              </a:rPr>
              <a:t>Cluster Volksgezondheid – </a:t>
            </a:r>
            <a:endParaRPr lang="nl-NL" dirty="0"/>
          </a:p>
        </p:txBody>
      </p:sp>
      <p:sp>
        <p:nvSpPr>
          <p:cNvPr id="17" name="Title 2">
            <a:extLst>
              <a:ext uri="{FF2B5EF4-FFF2-40B4-BE49-F238E27FC236}">
                <a16:creationId xmlns:a16="http://schemas.microsoft.com/office/drawing/2014/main" id="{C4E2E47C-E67F-4B64-A535-4EEDF0D65BB3}"/>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Amersfoort (1/4)</a:t>
            </a:r>
            <a:endParaRPr lang="nl-NL" dirty="0"/>
          </a:p>
        </p:txBody>
      </p:sp>
      <p:pic>
        <p:nvPicPr>
          <p:cNvPr id="20" name="Graphic 19" descr="Heart with pulse">
            <a:extLst>
              <a:ext uri="{FF2B5EF4-FFF2-40B4-BE49-F238E27FC236}">
                <a16:creationId xmlns:a16="http://schemas.microsoft.com/office/drawing/2014/main" id="{1E4622BB-21CC-4A8E-8941-4CE4D18FBB5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5467" y="397324"/>
            <a:ext cx="401406" cy="401406"/>
          </a:xfrm>
          <a:prstGeom prst="rect">
            <a:avLst/>
          </a:prstGeom>
        </p:spPr>
      </p:pic>
      <p:grpSp>
        <p:nvGrpSpPr>
          <p:cNvPr id="21" name="Group 20">
            <a:extLst>
              <a:ext uri="{FF2B5EF4-FFF2-40B4-BE49-F238E27FC236}">
                <a16:creationId xmlns:a16="http://schemas.microsoft.com/office/drawing/2014/main" id="{4A3FF16A-D310-4965-BC89-B308522C35E5}"/>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0F6A000A-E953-45E4-AB8C-B9ACDC88E629}"/>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28A4D5DF-7DD6-48D0-86BD-9D207468D323}"/>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93A5D021-452D-4BBC-B002-D5F554524AE1}"/>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F8C30FFF-67CB-44DD-942F-D4453C478A90}"/>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43A9E629-74E1-42A1-A230-D7BAD2815E7A}"/>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7941479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€0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111421371"/>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3186981776"/>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176 / 23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83394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3935511531"/>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156.286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155.885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154.235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154.205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158.986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623.311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1689770"/>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12241"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256F9C28-EB10-457B-99D3-3CCA6F1401B7}"/>
              </a:ext>
            </a:extLst>
          </p:cNvPr>
          <p:cNvSpPr>
            <a:spLocks noGrp="1"/>
          </p:cNvSpPr>
          <p:nvPr>
            <p:ph type="title"/>
          </p:nvPr>
        </p:nvSpPr>
        <p:spPr>
          <a:xfrm>
            <a:off x="1126604" y="432069"/>
            <a:ext cx="10359929" cy="331917"/>
          </a:xfrm>
        </p:spPr>
        <p:txBody>
          <a:bodyPr/>
          <a:lstStyle/>
          <a:p>
            <a:r>
              <a:rPr lang="nl-NL" sz="1800" dirty="0">
                <a:solidFill>
                  <a:srgbClr val="22777B"/>
                </a:solidFill>
              </a:rPr>
              <a:t>Cluster Volksgezondheid – </a:t>
            </a:r>
            <a:endParaRPr lang="nl-NL" dirty="0"/>
          </a:p>
        </p:txBody>
      </p:sp>
      <p:sp>
        <p:nvSpPr>
          <p:cNvPr id="18" name="Title 2">
            <a:extLst>
              <a:ext uri="{FF2B5EF4-FFF2-40B4-BE49-F238E27FC236}">
                <a16:creationId xmlns:a16="http://schemas.microsoft.com/office/drawing/2014/main" id="{7A199D62-CBE3-464A-AD47-F8C0DF6193A9}"/>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Amersfoort (2/4)</a:t>
            </a:r>
            <a:endParaRPr lang="nl-NL" dirty="0"/>
          </a:p>
        </p:txBody>
      </p:sp>
      <p:pic>
        <p:nvPicPr>
          <p:cNvPr id="19" name="Graphic 18" descr="Heart with pulse">
            <a:extLst>
              <a:ext uri="{FF2B5EF4-FFF2-40B4-BE49-F238E27FC236}">
                <a16:creationId xmlns:a16="http://schemas.microsoft.com/office/drawing/2014/main" id="{8EA354F4-FC72-4C2F-B4E6-72BD1B4107D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97324"/>
            <a:ext cx="401406" cy="401406"/>
          </a:xfrm>
          <a:prstGeom prst="rect">
            <a:avLst/>
          </a:prstGeom>
        </p:spPr>
      </p:pic>
    </p:spTree>
    <p:extLst>
      <p:ext uri="{BB962C8B-B14F-4D97-AF65-F5344CB8AC3E}">
        <p14:creationId xmlns:p14="http://schemas.microsoft.com/office/powerpoint/2010/main" val="2950974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Het gemeentefonds ademt mee met de Rijksbegroting</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CF5B80-9BA5-46BF-AFF0-42D157F37955}" type="slidenum">
              <a:rPr kumimoji="0" lang="nl-NL" sz="1000" b="0" i="0" u="none" strike="noStrike" kern="1200" cap="none" spc="0" normalizeH="0" baseline="0" noProof="0" smtClean="0">
                <a:ln>
                  <a:noFill/>
                </a:ln>
                <a:solidFill>
                  <a:prstClr val="black"/>
                </a:solidFill>
                <a:effectLst/>
                <a:uLnTx/>
                <a:uFillTx/>
                <a:latin typeface="Corbe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nl-NL" sz="1000" b="0" i="0" u="none" strike="noStrike" kern="1200" cap="none" spc="0" normalizeH="0" baseline="0" noProof="0">
              <a:ln>
                <a:noFill/>
              </a:ln>
              <a:solidFill>
                <a:prstClr val="black"/>
              </a:solidFill>
              <a:effectLst/>
              <a:uLnTx/>
              <a:uFillTx/>
              <a:latin typeface="Corbel"/>
              <a:ea typeface="+mn-ea"/>
              <a:cs typeface="Arial" panose="020B0604020202020204" pitchFamily="34" charset="0"/>
            </a:endParaRPr>
          </a:p>
        </p:txBody>
      </p:sp>
      <p:sp>
        <p:nvSpPr>
          <p:cNvPr id="16" name="Text Placeholder 15">
            <a:extLst>
              <a:ext uri="{FF2B5EF4-FFF2-40B4-BE49-F238E27FC236}">
                <a16:creationId xmlns:a16="http://schemas.microsoft.com/office/drawing/2014/main" id="{59A5D0AF-6630-4E92-B81C-72059E94F3CE}"/>
              </a:ext>
            </a:extLst>
          </p:cNvPr>
          <p:cNvSpPr>
            <a:spLocks noGrp="1"/>
          </p:cNvSpPr>
          <p:nvPr>
            <p:ph type="body" sz="quarter" idx="14"/>
          </p:nvPr>
        </p:nvSpPr>
        <p:spPr/>
        <p:txBody>
          <a:bodyPr/>
          <a:lstStyle/>
          <a:p>
            <a:r>
              <a:rPr lang="nl-NL" dirty="0"/>
              <a:t>Uitleg werking meeademen Gemeentefonds met Rijksbegroting</a:t>
            </a:r>
          </a:p>
        </p:txBody>
      </p:sp>
      <p:sp>
        <p:nvSpPr>
          <p:cNvPr id="13" name="Rectangle: Rounded Corners 12">
            <a:extLst>
              <a:ext uri="{FF2B5EF4-FFF2-40B4-BE49-F238E27FC236}">
                <a16:creationId xmlns:a16="http://schemas.microsoft.com/office/drawing/2014/main" id="{6873F69A-6993-46CC-8118-0679C836B5AF}"/>
              </a:ext>
            </a:extLst>
          </p:cNvPr>
          <p:cNvSpPr/>
          <p:nvPr/>
        </p:nvSpPr>
        <p:spPr>
          <a:xfrm>
            <a:off x="1378502" y="2205043"/>
            <a:ext cx="2776270" cy="1926456"/>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600" b="1"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1. Uitkering per cluster</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Per cluster wordt op basis van de maatstaven en de de uitkeringen per eenheid een uitkering per cluster bepaald. Voorbeelden van clusters zijn Educatie, Jeugd etc.</a:t>
            </a:r>
          </a:p>
        </p:txBody>
      </p:sp>
      <p:sp>
        <p:nvSpPr>
          <p:cNvPr id="14" name="Rectangle: Rounded Corners 13">
            <a:extLst>
              <a:ext uri="{FF2B5EF4-FFF2-40B4-BE49-F238E27FC236}">
                <a16:creationId xmlns:a16="http://schemas.microsoft.com/office/drawing/2014/main" id="{71115404-51EA-4F3A-AB71-847671E133DE}"/>
              </a:ext>
            </a:extLst>
          </p:cNvPr>
          <p:cNvSpPr/>
          <p:nvPr/>
        </p:nvSpPr>
        <p:spPr>
          <a:xfrm>
            <a:off x="4710017" y="2205043"/>
            <a:ext cx="2776270" cy="1926456"/>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800" b="1"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2. Uitkeringsfactor</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De uitkeringsfactor is één getal waarmee de totale uitkering uit het gemeentefonds wordt vermenigvuldigt. In 2020 bedraagt deze factor 1,612 </a:t>
            </a:r>
            <a:b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(in 2019: 1,537)</a:t>
            </a:r>
          </a:p>
        </p:txBody>
      </p:sp>
      <p:sp>
        <p:nvSpPr>
          <p:cNvPr id="15" name="Rectangle: Rounded Corners 14">
            <a:extLst>
              <a:ext uri="{FF2B5EF4-FFF2-40B4-BE49-F238E27FC236}">
                <a16:creationId xmlns:a16="http://schemas.microsoft.com/office/drawing/2014/main" id="{1F797784-2BE5-4316-8B4F-82E82D8279A6}"/>
              </a:ext>
            </a:extLst>
          </p:cNvPr>
          <p:cNvSpPr/>
          <p:nvPr/>
        </p:nvSpPr>
        <p:spPr>
          <a:xfrm>
            <a:off x="8041532" y="2205043"/>
            <a:ext cx="2776270" cy="1926456"/>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800" b="1"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3. Totale uitkering</a:t>
            </a:r>
          </a:p>
        </p:txBody>
      </p:sp>
      <p:sp>
        <p:nvSpPr>
          <p:cNvPr id="2" name="Multiplication Sign 1">
            <a:extLst>
              <a:ext uri="{FF2B5EF4-FFF2-40B4-BE49-F238E27FC236}">
                <a16:creationId xmlns:a16="http://schemas.microsoft.com/office/drawing/2014/main" id="{AF71C740-E3AA-4667-A457-049928AAD794}"/>
              </a:ext>
            </a:extLst>
          </p:cNvPr>
          <p:cNvSpPr/>
          <p:nvPr/>
        </p:nvSpPr>
        <p:spPr>
          <a:xfrm>
            <a:off x="4165932" y="2959291"/>
            <a:ext cx="532924" cy="532924"/>
          </a:xfrm>
          <a:prstGeom prst="mathMultiply">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5" name="Equals 4">
            <a:extLst>
              <a:ext uri="{FF2B5EF4-FFF2-40B4-BE49-F238E27FC236}">
                <a16:creationId xmlns:a16="http://schemas.microsoft.com/office/drawing/2014/main" id="{D498DC1B-CA2A-4100-9A61-7E4B1A588335}"/>
              </a:ext>
            </a:extLst>
          </p:cNvPr>
          <p:cNvSpPr/>
          <p:nvPr/>
        </p:nvSpPr>
        <p:spPr>
          <a:xfrm>
            <a:off x="7554807" y="2991671"/>
            <a:ext cx="418204" cy="418204"/>
          </a:xfrm>
          <a:prstGeom prst="mathEqual">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6" name="Arrow: Right 5">
            <a:extLst>
              <a:ext uri="{FF2B5EF4-FFF2-40B4-BE49-F238E27FC236}">
                <a16:creationId xmlns:a16="http://schemas.microsoft.com/office/drawing/2014/main" id="{F7EE13A2-340C-4648-A1F6-ED1B9AC1F37A}"/>
              </a:ext>
            </a:extLst>
          </p:cNvPr>
          <p:cNvSpPr/>
          <p:nvPr/>
        </p:nvSpPr>
        <p:spPr>
          <a:xfrm rot="16200000">
            <a:off x="5139523" y="2487351"/>
            <a:ext cx="1926455" cy="4832202"/>
          </a:xfrm>
          <a:prstGeom prst="rightArrow">
            <a:avLst>
              <a:gd name="adj1" fmla="val 100000"/>
              <a:gd name="adj2" fmla="val 22590"/>
            </a:avLst>
          </a:prstGeom>
          <a:solidFill>
            <a:srgbClr val="D9F3F4"/>
          </a:solidFill>
        </p:spPr>
        <p:txBody>
          <a:bodyPr rot="0" spcFirstLastPara="0" vertOverflow="overflow" horzOverflow="overflow" vert="vert" wrap="square" lIns="72000" tIns="72000" rIns="72000" bIns="720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Wanneer de begroting van het Rijk toeneemt of afneemt in omvang wordt dit vertaald in de uitkeringsfactor. Wanneer de Rijksbegroting 2% krimpt zal dus ook de uitkering via het gemeentefonds 2% krimpen. Dit wordt mee ademen genoemd.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Let op: deze systematiek geldt alleen voor de algemene uitkeringen, niet voor de aanvullende uitkeringen.</a:t>
            </a:r>
          </a:p>
        </p:txBody>
      </p:sp>
      <p:sp>
        <p:nvSpPr>
          <p:cNvPr id="17" name="Text Placeholder 14">
            <a:extLst>
              <a:ext uri="{FF2B5EF4-FFF2-40B4-BE49-F238E27FC236}">
                <a16:creationId xmlns:a16="http://schemas.microsoft.com/office/drawing/2014/main" id="{0EB7A21A-0F2E-4FDD-9A30-7AE010EA922E}"/>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Bron: Gemeentefonds 2020 (meicirculaire)</a:t>
            </a:r>
          </a:p>
        </p:txBody>
      </p:sp>
    </p:spTree>
    <p:extLst>
      <p:ext uri="{BB962C8B-B14F-4D97-AF65-F5344CB8AC3E}">
        <p14:creationId xmlns:p14="http://schemas.microsoft.com/office/powerpoint/2010/main" val="18849068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3265331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Volksgezondheid,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2181402929"/>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C8E8E997-F438-4E68-A76A-F78113D1E578}"/>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Volksgezondheid – </a:t>
            </a:r>
            <a:endParaRPr lang="nl-NL"/>
          </a:p>
        </p:txBody>
      </p:sp>
      <p:sp>
        <p:nvSpPr>
          <p:cNvPr id="31" name="Title 2">
            <a:extLst>
              <a:ext uri="{FF2B5EF4-FFF2-40B4-BE49-F238E27FC236}">
                <a16:creationId xmlns:a16="http://schemas.microsoft.com/office/drawing/2014/main" id="{47CBC254-3F52-4674-932E-FA0D2E4A35BB}"/>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Amersfoort (3/4)</a:t>
            </a:r>
            <a:endParaRPr lang="nl-NL" dirty="0"/>
          </a:p>
        </p:txBody>
      </p:sp>
      <p:pic>
        <p:nvPicPr>
          <p:cNvPr id="37" name="Graphic 36" descr="Heart with pulse">
            <a:extLst>
              <a:ext uri="{FF2B5EF4-FFF2-40B4-BE49-F238E27FC236}">
                <a16:creationId xmlns:a16="http://schemas.microsoft.com/office/drawing/2014/main" id="{47BA5E0B-4DF6-4421-A665-B813CFADC2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97324"/>
            <a:ext cx="401406" cy="401406"/>
          </a:xfrm>
          <a:prstGeom prst="rect">
            <a:avLst/>
          </a:prstGeom>
        </p:spPr>
      </p:pic>
    </p:spTree>
    <p:extLst>
      <p:ext uri="{BB962C8B-B14F-4D97-AF65-F5344CB8AC3E}">
        <p14:creationId xmlns:p14="http://schemas.microsoft.com/office/powerpoint/2010/main" val="14449581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0171942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1016454020"/>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Bijstandsontvangers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1,7</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3519911221"/>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4106811452"/>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Gezond in de stad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Gezondsheidsachterstanden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0,2</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3984194087"/>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8B218C75-E389-4CEA-9F1A-E95F37121452}"/>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Volksgezondheid – </a:t>
            </a:r>
            <a:endParaRPr lang="nl-NL"/>
          </a:p>
        </p:txBody>
      </p:sp>
      <p:sp>
        <p:nvSpPr>
          <p:cNvPr id="22" name="Title 2">
            <a:extLst>
              <a:ext uri="{FF2B5EF4-FFF2-40B4-BE49-F238E27FC236}">
                <a16:creationId xmlns:a16="http://schemas.microsoft.com/office/drawing/2014/main" id="{8454B491-4FAE-49C1-8496-4093D75FC05F}"/>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Amersfoort (4/4)</a:t>
            </a:r>
            <a:endParaRPr lang="nl-NL" dirty="0"/>
          </a:p>
        </p:txBody>
      </p:sp>
      <p:pic>
        <p:nvPicPr>
          <p:cNvPr id="24" name="Graphic 23" descr="Heart with pulse">
            <a:extLst>
              <a:ext uri="{FF2B5EF4-FFF2-40B4-BE49-F238E27FC236}">
                <a16:creationId xmlns:a16="http://schemas.microsoft.com/office/drawing/2014/main" id="{24D0AA0E-77D4-4FC7-B8A5-3A98B61415A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5467" y="397324"/>
            <a:ext cx="401406" cy="401406"/>
          </a:xfrm>
          <a:prstGeom prst="rect">
            <a:avLst/>
          </a:prstGeom>
        </p:spPr>
      </p:pic>
    </p:spTree>
    <p:extLst>
      <p:ext uri="{BB962C8B-B14F-4D97-AF65-F5344CB8AC3E}">
        <p14:creationId xmlns:p14="http://schemas.microsoft.com/office/powerpoint/2010/main" val="17676197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BC9762EF-A2F3-454C-813B-F6C9CC8F58C8}"/>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4E96A2DC-796D-463D-9D47-5493E8F40638}"/>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FB29746C-E17B-430D-962E-45B074E1C2F7}"/>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F152F3BD-4C78-408B-926A-E3156776058A}"/>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C8D2EA7A-7BA3-48F4-BCAA-FAE865DFECA5}"/>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90011DA2-DA6B-4D98-8D2C-83E1072EE956}"/>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E96256A2-A9EB-4DFD-91F3-8A33A79DF519}"/>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09F22348-62C3-4300-BB5A-5437CBC1833D}"/>
              </a:ext>
            </a:extLst>
          </p:cNvPr>
          <p:cNvSpPr txBox="1">
            <a:spLocks/>
          </p:cNvSpPr>
          <p:nvPr/>
        </p:nvSpPr>
        <p:spPr>
          <a:xfrm>
            <a:off x="3755089" y="5088374"/>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Cultuur en ontspanning</a:t>
            </a:r>
          </a:p>
        </p:txBody>
      </p:sp>
      <p:sp>
        <p:nvSpPr>
          <p:cNvPr id="114" name="Text Placeholder 5">
            <a:hlinkClick r:id="rId19" action="ppaction://hlinksldjump"/>
            <a:extLst>
              <a:ext uri="{FF2B5EF4-FFF2-40B4-BE49-F238E27FC236}">
                <a16:creationId xmlns:a16="http://schemas.microsoft.com/office/drawing/2014/main" id="{24062C32-BF5A-4F98-AC13-1E29F87F6C56}"/>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054BFEE2-8141-4E19-AEE9-9559F7492EA3}"/>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DB72C752-A275-4521-9124-992FB0CCA9A2}"/>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DC870623-D88C-48FE-BBE8-5AB708AE08D5}"/>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1A3A7B1E-0148-4362-902C-4A08BE8718B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61CB7D11-38C9-4FCE-972A-3F9EC6D05443}"/>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AF61986E-9713-4DFB-9DF3-83050C4CAB06}"/>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0D71B7D3-2E52-4A13-B8A9-EA9D1F04BF8A}"/>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268C2ABF-1C44-481F-827F-5A7905BDAFA8}"/>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A4E58D83-3DCF-4C00-8AA6-889C559992E4}"/>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AC46A1D3-059F-4F5F-8D1A-377984757FC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4303F43A-E658-4BFD-9CA8-408EA38A546F}"/>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AC620FDB-F974-4E01-815F-3FB97FD559B3}"/>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BB1E0E09-8029-4566-BE20-6DE63941D025}"/>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FDA7D767-6B84-4992-8B9A-1D17A6AC13F7}"/>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5127FF6F-33E9-4C4F-B049-E870CD1C8F79}"/>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D88518E2-639A-4DFF-9937-3D91B1ACDD63}"/>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9C32AABF-50D9-4E87-9DF4-676DD27F878A}"/>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91DB6D51-2E68-4D2A-A1D0-494E5D9122A3}"/>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F786BFA6-C404-4A8B-A298-2F10DB2EB8DA}"/>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3726497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124404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cultuur en ontspanning</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inwoner</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107501297"/>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489824370"/>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155.226</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156.286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156.286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E5BD45C8-23C0-49BF-AB08-1109F3F8677A}"/>
              </a:ext>
            </a:extLst>
          </p:cNvPr>
          <p:cNvSpPr>
            <a:spLocks noGrp="1"/>
          </p:cNvSpPr>
          <p:nvPr>
            <p:ph type="title"/>
          </p:nvPr>
        </p:nvSpPr>
        <p:spPr>
          <a:xfrm>
            <a:off x="1126604" y="432069"/>
            <a:ext cx="10359929" cy="331917"/>
          </a:xfrm>
        </p:spPr>
        <p:txBody>
          <a:bodyPr/>
          <a:lstStyle/>
          <a:p>
            <a:r>
              <a:rPr lang="nl-NL" sz="1800" dirty="0">
                <a:solidFill>
                  <a:srgbClr val="22777B"/>
                </a:solidFill>
              </a:rPr>
              <a:t>Cluster Cultuur en ontspanning – </a:t>
            </a:r>
            <a:endParaRPr lang="nl-NL" dirty="0"/>
          </a:p>
        </p:txBody>
      </p:sp>
      <p:sp>
        <p:nvSpPr>
          <p:cNvPr id="17" name="Title 2">
            <a:extLst>
              <a:ext uri="{FF2B5EF4-FFF2-40B4-BE49-F238E27FC236}">
                <a16:creationId xmlns:a16="http://schemas.microsoft.com/office/drawing/2014/main" id="{6FBA9506-B85E-4824-A6C0-C1172ADA4E3C}"/>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Amersfoort (1/4)</a:t>
            </a:r>
            <a:endParaRPr lang="nl-NL" dirty="0"/>
          </a:p>
        </p:txBody>
      </p:sp>
      <p:pic>
        <p:nvPicPr>
          <p:cNvPr id="20" name="Graphic 19" descr="Ticket">
            <a:extLst>
              <a:ext uri="{FF2B5EF4-FFF2-40B4-BE49-F238E27FC236}">
                <a16:creationId xmlns:a16="http://schemas.microsoft.com/office/drawing/2014/main" id="{CF65FF2C-01FF-42F3-888C-5383B96C8FF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5467" y="341892"/>
            <a:ext cx="452818" cy="452818"/>
          </a:xfrm>
          <a:prstGeom prst="rect">
            <a:avLst/>
          </a:prstGeom>
        </p:spPr>
      </p:pic>
      <p:grpSp>
        <p:nvGrpSpPr>
          <p:cNvPr id="21" name="Group 20">
            <a:extLst>
              <a:ext uri="{FF2B5EF4-FFF2-40B4-BE49-F238E27FC236}">
                <a16:creationId xmlns:a16="http://schemas.microsoft.com/office/drawing/2014/main" id="{E1F6B8DE-1717-4F20-B05D-66355878551E}"/>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E83EA3BD-9F6F-4B14-B55E-B3A259A3EAAB}"/>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4AD7618B-3FCC-45AA-BACC-5D3D9951A0B9}"/>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8F8185FC-1688-40DD-916B-35EE8E438324}"/>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AF5A1500-A212-4AE8-8512-1FB85D289717}"/>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BC5C636D-4F6D-4FE7-9066-DA5B5707A37E}"/>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4337749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€10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3204484471"/>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4088879011"/>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36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34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29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36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37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136 / 4</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3.698 / 92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763795"/>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3636790618"/>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156.286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155.885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154.235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154.205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158.986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623.311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679137"/>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22073"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3F68B64D-2068-48B1-96E0-4B540B8F1B12}"/>
              </a:ext>
            </a:extLst>
          </p:cNvPr>
          <p:cNvSpPr>
            <a:spLocks noGrp="1"/>
          </p:cNvSpPr>
          <p:nvPr>
            <p:ph type="title"/>
          </p:nvPr>
        </p:nvSpPr>
        <p:spPr>
          <a:xfrm>
            <a:off x="1126604" y="432069"/>
            <a:ext cx="10359929" cy="331917"/>
          </a:xfrm>
        </p:spPr>
        <p:txBody>
          <a:bodyPr/>
          <a:lstStyle/>
          <a:p>
            <a:r>
              <a:rPr lang="nl-NL" sz="1800" dirty="0">
                <a:solidFill>
                  <a:srgbClr val="22777B"/>
                </a:solidFill>
              </a:rPr>
              <a:t>Cluster Cultuur en ontspanning – </a:t>
            </a:r>
            <a:endParaRPr lang="nl-NL" dirty="0"/>
          </a:p>
        </p:txBody>
      </p:sp>
      <p:sp>
        <p:nvSpPr>
          <p:cNvPr id="18" name="Title 2">
            <a:extLst>
              <a:ext uri="{FF2B5EF4-FFF2-40B4-BE49-F238E27FC236}">
                <a16:creationId xmlns:a16="http://schemas.microsoft.com/office/drawing/2014/main" id="{84C5568F-3EE5-43BC-AAD2-3407B7FFF2C0}"/>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Amersfoort (2/4)</a:t>
            </a:r>
            <a:endParaRPr lang="nl-NL" dirty="0"/>
          </a:p>
        </p:txBody>
      </p:sp>
      <p:pic>
        <p:nvPicPr>
          <p:cNvPr id="19" name="Graphic 18" descr="Ticket">
            <a:extLst>
              <a:ext uri="{FF2B5EF4-FFF2-40B4-BE49-F238E27FC236}">
                <a16:creationId xmlns:a16="http://schemas.microsoft.com/office/drawing/2014/main" id="{763938D9-BFD2-4189-9B87-DADE6A33633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41892"/>
            <a:ext cx="452818" cy="452818"/>
          </a:xfrm>
          <a:prstGeom prst="rect">
            <a:avLst/>
          </a:prstGeom>
        </p:spPr>
      </p:pic>
    </p:spTree>
    <p:extLst>
      <p:ext uri="{BB962C8B-B14F-4D97-AF65-F5344CB8AC3E}">
        <p14:creationId xmlns:p14="http://schemas.microsoft.com/office/powerpoint/2010/main" val="3285808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862280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Cultuur en ontspanning,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930597007"/>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E535BDFD-4EBE-4279-958D-77DCDF8168B7}"/>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Cultuur en ontspanning – </a:t>
            </a:r>
            <a:endParaRPr lang="nl-NL"/>
          </a:p>
        </p:txBody>
      </p:sp>
      <p:sp>
        <p:nvSpPr>
          <p:cNvPr id="31" name="Title 2">
            <a:extLst>
              <a:ext uri="{FF2B5EF4-FFF2-40B4-BE49-F238E27FC236}">
                <a16:creationId xmlns:a16="http://schemas.microsoft.com/office/drawing/2014/main" id="{4FB8B454-4277-41A4-8F6B-FF94C92F7CDB}"/>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Amersfoort (3/4)</a:t>
            </a:r>
            <a:endParaRPr lang="nl-NL" dirty="0"/>
          </a:p>
        </p:txBody>
      </p:sp>
      <p:pic>
        <p:nvPicPr>
          <p:cNvPr id="37" name="Graphic 36" descr="Ticket">
            <a:extLst>
              <a:ext uri="{FF2B5EF4-FFF2-40B4-BE49-F238E27FC236}">
                <a16:creationId xmlns:a16="http://schemas.microsoft.com/office/drawing/2014/main" id="{9F5800B8-7D10-4BE0-8944-95C84A0B83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41892"/>
            <a:ext cx="452818" cy="452818"/>
          </a:xfrm>
          <a:prstGeom prst="rect">
            <a:avLst/>
          </a:prstGeom>
        </p:spPr>
      </p:pic>
    </p:spTree>
    <p:extLst>
      <p:ext uri="{BB962C8B-B14F-4D97-AF65-F5344CB8AC3E}">
        <p14:creationId xmlns:p14="http://schemas.microsoft.com/office/powerpoint/2010/main" val="2357508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894077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3052349188"/>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Hist.woningen in bewoonde oorden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historische kernen &lt;40 ha</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historische kernen 40-64 ha</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35,7</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2221391263"/>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1802136278"/>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Combinatiefuncties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Beeldende kunst en vormgeving</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Bibliotheekmiddelen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0,9</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1924963249"/>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260D3F2C-09DE-4E31-B8ED-DC31DCA37106}"/>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Cultuur en ontspanning – </a:t>
            </a:r>
            <a:endParaRPr lang="nl-NL"/>
          </a:p>
        </p:txBody>
      </p:sp>
      <p:sp>
        <p:nvSpPr>
          <p:cNvPr id="22" name="Title 2">
            <a:extLst>
              <a:ext uri="{FF2B5EF4-FFF2-40B4-BE49-F238E27FC236}">
                <a16:creationId xmlns:a16="http://schemas.microsoft.com/office/drawing/2014/main" id="{E8B3EB5D-0223-47F2-9AA8-B9798B360C75}"/>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Amersfoort (4/4)</a:t>
            </a:r>
            <a:endParaRPr lang="nl-NL" dirty="0"/>
          </a:p>
        </p:txBody>
      </p:sp>
      <p:pic>
        <p:nvPicPr>
          <p:cNvPr id="24" name="Graphic 23" descr="Ticket">
            <a:extLst>
              <a:ext uri="{FF2B5EF4-FFF2-40B4-BE49-F238E27FC236}">
                <a16:creationId xmlns:a16="http://schemas.microsoft.com/office/drawing/2014/main" id="{EB963BED-398B-4C62-B850-461AAFA4D2C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5467" y="341892"/>
            <a:ext cx="452818" cy="452818"/>
          </a:xfrm>
          <a:prstGeom prst="rect">
            <a:avLst/>
          </a:prstGeom>
        </p:spPr>
      </p:pic>
    </p:spTree>
    <p:extLst>
      <p:ext uri="{BB962C8B-B14F-4D97-AF65-F5344CB8AC3E}">
        <p14:creationId xmlns:p14="http://schemas.microsoft.com/office/powerpoint/2010/main" val="4220567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FC62BC03-31E5-4FCA-AAA5-6665C3B080F4}"/>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A220D19B-807E-45CD-98C2-9B0B0E68D94D}"/>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6EEE24D4-1C87-4C50-A46B-BB2748CB1F9A}"/>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003D7377-259B-4D5E-9A19-482F70322698}"/>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2EA9FFE1-BB7E-44EB-A101-002E595C0C68}"/>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8A285242-80B2-4971-8F65-384CEBDD80AC}"/>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80A31243-63AC-4B61-BC2D-722BFE4871E6}"/>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58010DFB-5DA7-412C-9E65-9D9B0CD3AAD6}"/>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54BDEFC2-192E-48F8-8AC0-E1229BF69275}"/>
              </a:ext>
            </a:extLst>
          </p:cNvPr>
          <p:cNvSpPr txBox="1">
            <a:spLocks/>
          </p:cNvSpPr>
          <p:nvPr/>
        </p:nvSpPr>
        <p:spPr>
          <a:xfrm>
            <a:off x="6222285" y="3038297"/>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Infrastructuur en gebiedsontwikkeling</a:t>
            </a:r>
          </a:p>
        </p:txBody>
      </p:sp>
      <p:sp>
        <p:nvSpPr>
          <p:cNvPr id="115" name="Text Placeholder 5">
            <a:hlinkClick r:id="rId20" action="ppaction://hlinksldjump"/>
            <a:extLst>
              <a:ext uri="{FF2B5EF4-FFF2-40B4-BE49-F238E27FC236}">
                <a16:creationId xmlns:a16="http://schemas.microsoft.com/office/drawing/2014/main" id="{E4075C3F-5D1B-480A-90AD-4EE455FEEC9D}"/>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7340FBB1-2146-4F38-9345-ECA77C1D7887}"/>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7E941240-50DD-4ED2-B21B-9DE85CF8A060}"/>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4794D9EC-0264-4253-A5FC-8C80E211F5D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4E1BE79F-03E9-4706-A5AA-68DA0AF899D8}"/>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5D2D2E3E-A1B7-449A-B359-AB2B1F1D1A48}"/>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6B36AAB6-6A92-4E89-B656-A68F18018E9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6718D6B2-A6FE-4291-86EC-C9396A655E8F}"/>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FF8D7EE3-46D7-46A2-B8A1-05678518587A}"/>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E8701A7A-4F80-4FBA-904D-59DCE13F511C}"/>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788FD68E-1EF4-418C-9A51-7689D900B513}"/>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8468A661-2798-4375-ABB1-5221D4F32B8C}"/>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317055A1-63C7-4B68-99C4-BD197365C86A}"/>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696667AC-C1F3-4E01-86E5-ED3E34FA5D38}"/>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524D891F-7D8D-46AA-BBF6-96BFA418008B}"/>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69E5049D-7480-4E39-9AD8-6B159017C763}"/>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36AE7021-5A80-46F8-B8CA-3A83E1A6A173}"/>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2A9CA9FE-6C6B-4B22-A3AE-8A4B31F88FD6}"/>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9FF7A7B2-554C-4CEA-B02D-9986731A76B9}"/>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7590083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455196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infrastructuur en gebiedsontwikkeling</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jeugdige</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4129885063"/>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2854237264"/>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957851199"/>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91888CF7-F7B5-42E4-95B3-8C74A196FEFB}"/>
              </a:ext>
            </a:extLst>
          </p:cNvPr>
          <p:cNvSpPr>
            <a:spLocks noGrp="1"/>
          </p:cNvSpPr>
          <p:nvPr>
            <p:ph type="title"/>
          </p:nvPr>
        </p:nvSpPr>
        <p:spPr>
          <a:xfrm>
            <a:off x="1126604" y="432069"/>
            <a:ext cx="10359929" cy="331917"/>
          </a:xfrm>
        </p:spPr>
        <p:txBody>
          <a:bodyPr/>
          <a:lstStyle/>
          <a:p>
            <a:r>
              <a:rPr lang="nl-NL" sz="1800" dirty="0">
                <a:solidFill>
                  <a:srgbClr val="22777B"/>
                </a:solidFill>
              </a:rPr>
              <a:t>Cluster Infrastructuur en gebiedsontwikkeling – </a:t>
            </a:r>
            <a:endParaRPr lang="nl-NL" dirty="0"/>
          </a:p>
        </p:txBody>
      </p:sp>
      <p:sp>
        <p:nvSpPr>
          <p:cNvPr id="17" name="Title 2">
            <a:extLst>
              <a:ext uri="{FF2B5EF4-FFF2-40B4-BE49-F238E27FC236}">
                <a16:creationId xmlns:a16="http://schemas.microsoft.com/office/drawing/2014/main" id="{2FC36238-92F7-4FEF-A232-2D7B8DF32EE3}"/>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Amersfoort (1/4)</a:t>
            </a:r>
            <a:endParaRPr lang="nl-NL" dirty="0"/>
          </a:p>
        </p:txBody>
      </p:sp>
      <p:grpSp>
        <p:nvGrpSpPr>
          <p:cNvPr id="20" name="Group 19">
            <a:extLst>
              <a:ext uri="{FF2B5EF4-FFF2-40B4-BE49-F238E27FC236}">
                <a16:creationId xmlns:a16="http://schemas.microsoft.com/office/drawing/2014/main" id="{82E5A050-4310-4FD6-9C6E-D8A115DF7D5D}"/>
              </a:ext>
            </a:extLst>
          </p:cNvPr>
          <p:cNvGrpSpPr/>
          <p:nvPr/>
        </p:nvGrpSpPr>
        <p:grpSpPr>
          <a:xfrm>
            <a:off x="706182" y="401324"/>
            <a:ext cx="420422" cy="331917"/>
            <a:chOff x="4649729" y="2872903"/>
            <a:chExt cx="1158226" cy="914400"/>
          </a:xfrm>
          <a:solidFill>
            <a:srgbClr val="22777B"/>
          </a:solidFill>
        </p:grpSpPr>
        <p:pic>
          <p:nvPicPr>
            <p:cNvPr id="21" name="Graphic 20" descr="Excavator">
              <a:extLst>
                <a:ext uri="{FF2B5EF4-FFF2-40B4-BE49-F238E27FC236}">
                  <a16:creationId xmlns:a16="http://schemas.microsoft.com/office/drawing/2014/main" id="{B1E67FBE-569A-4867-B8B3-D686C25BBFD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49729" y="3290873"/>
              <a:ext cx="446768" cy="446768"/>
            </a:xfrm>
            <a:prstGeom prst="rect">
              <a:avLst/>
            </a:prstGeom>
          </p:spPr>
        </p:pic>
        <p:pic>
          <p:nvPicPr>
            <p:cNvPr id="22" name="Graphic 21" descr="Neighborhood">
              <a:extLst>
                <a:ext uri="{FF2B5EF4-FFF2-40B4-BE49-F238E27FC236}">
                  <a16:creationId xmlns:a16="http://schemas.microsoft.com/office/drawing/2014/main" id="{1E489017-57BA-4B41-ABC5-B07F261FB91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893555" y="2872903"/>
              <a:ext cx="914400" cy="914400"/>
            </a:xfrm>
            <a:prstGeom prst="rect">
              <a:avLst/>
            </a:prstGeom>
          </p:spPr>
        </p:pic>
      </p:grpSp>
      <p:grpSp>
        <p:nvGrpSpPr>
          <p:cNvPr id="23" name="Group 22">
            <a:extLst>
              <a:ext uri="{FF2B5EF4-FFF2-40B4-BE49-F238E27FC236}">
                <a16:creationId xmlns:a16="http://schemas.microsoft.com/office/drawing/2014/main" id="{CB11E45D-84C3-492A-9A35-BFA92F18D123}"/>
              </a:ext>
            </a:extLst>
          </p:cNvPr>
          <p:cNvGrpSpPr/>
          <p:nvPr/>
        </p:nvGrpSpPr>
        <p:grpSpPr>
          <a:xfrm>
            <a:off x="705467" y="5997771"/>
            <a:ext cx="3457332" cy="247650"/>
            <a:chOff x="705467" y="5715567"/>
            <a:chExt cx="3457332" cy="247650"/>
          </a:xfrm>
        </p:grpSpPr>
        <p:sp>
          <p:nvSpPr>
            <p:cNvPr id="24" name="Rectangle 23">
              <a:extLst>
                <a:ext uri="{FF2B5EF4-FFF2-40B4-BE49-F238E27FC236}">
                  <a16:creationId xmlns:a16="http://schemas.microsoft.com/office/drawing/2014/main" id="{6E7A4C92-AD07-468E-B9A7-E6FEBE4CA671}"/>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5" name="Rectangle 24">
              <a:extLst>
                <a:ext uri="{FF2B5EF4-FFF2-40B4-BE49-F238E27FC236}">
                  <a16:creationId xmlns:a16="http://schemas.microsoft.com/office/drawing/2014/main" id="{533A55B3-EF72-4513-8964-76ED68E2CF6F}"/>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EEA598C5-4C3E-48E3-881F-F86BFAA5B1DE}"/>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7" name="Rectangle 26">
              <a:extLst>
                <a:ext uri="{FF2B5EF4-FFF2-40B4-BE49-F238E27FC236}">
                  <a16:creationId xmlns:a16="http://schemas.microsoft.com/office/drawing/2014/main" id="{7B7432A0-4C23-45DD-B62F-900F6DE1661E}"/>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8" name="Rectangle 27">
              <a:extLst>
                <a:ext uri="{FF2B5EF4-FFF2-40B4-BE49-F238E27FC236}">
                  <a16:creationId xmlns:a16="http://schemas.microsoft.com/office/drawing/2014/main" id="{35494F68-F65F-4F9A-89BA-66B3E13F57A9}"/>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10297984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€31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750651224"/>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2599270622"/>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35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40 / 5</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37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38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39 / 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154 / 9</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4.757 / 103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229286278"/>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156.286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155.885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154.235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154.205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158.986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623.311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83394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79608"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780C5AF0-7877-4197-A66A-21C9CF260664}"/>
              </a:ext>
            </a:extLst>
          </p:cNvPr>
          <p:cNvSpPr>
            <a:spLocks noGrp="1"/>
          </p:cNvSpPr>
          <p:nvPr>
            <p:ph type="title"/>
          </p:nvPr>
        </p:nvSpPr>
        <p:spPr>
          <a:xfrm>
            <a:off x="1126604" y="432069"/>
            <a:ext cx="10359929" cy="331917"/>
          </a:xfrm>
        </p:spPr>
        <p:txBody>
          <a:bodyPr/>
          <a:lstStyle/>
          <a:p>
            <a:r>
              <a:rPr lang="nl-NL" sz="1800" dirty="0">
                <a:solidFill>
                  <a:srgbClr val="22777B"/>
                </a:solidFill>
              </a:rPr>
              <a:t>Cluster Infrastructuur en gebiedsontwikkeling – </a:t>
            </a:r>
            <a:endParaRPr lang="nl-NL" dirty="0"/>
          </a:p>
        </p:txBody>
      </p:sp>
      <p:sp>
        <p:nvSpPr>
          <p:cNvPr id="18" name="Title 2">
            <a:extLst>
              <a:ext uri="{FF2B5EF4-FFF2-40B4-BE49-F238E27FC236}">
                <a16:creationId xmlns:a16="http://schemas.microsoft.com/office/drawing/2014/main" id="{3A617079-830E-41E5-9FE6-8C61FB9CFA38}"/>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Amersfoort (2/4)</a:t>
            </a:r>
            <a:endParaRPr lang="nl-NL" dirty="0"/>
          </a:p>
        </p:txBody>
      </p:sp>
      <p:grpSp>
        <p:nvGrpSpPr>
          <p:cNvPr id="19" name="Group 18">
            <a:extLst>
              <a:ext uri="{FF2B5EF4-FFF2-40B4-BE49-F238E27FC236}">
                <a16:creationId xmlns:a16="http://schemas.microsoft.com/office/drawing/2014/main" id="{EB239C95-B426-422F-BC5B-AD868D99B1BD}"/>
              </a:ext>
            </a:extLst>
          </p:cNvPr>
          <p:cNvGrpSpPr/>
          <p:nvPr/>
        </p:nvGrpSpPr>
        <p:grpSpPr>
          <a:xfrm>
            <a:off x="706182" y="401324"/>
            <a:ext cx="420422" cy="331917"/>
            <a:chOff x="4649729" y="2872903"/>
            <a:chExt cx="1158226" cy="914400"/>
          </a:xfrm>
          <a:solidFill>
            <a:srgbClr val="22777B"/>
          </a:solidFill>
        </p:grpSpPr>
        <p:pic>
          <p:nvPicPr>
            <p:cNvPr id="20" name="Graphic 19" descr="Excavator">
              <a:extLst>
                <a:ext uri="{FF2B5EF4-FFF2-40B4-BE49-F238E27FC236}">
                  <a16:creationId xmlns:a16="http://schemas.microsoft.com/office/drawing/2014/main" id="{CDC9D503-4DA0-43C9-8906-BEA8B66EEC3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49729" y="3290873"/>
              <a:ext cx="446768" cy="446768"/>
            </a:xfrm>
            <a:prstGeom prst="rect">
              <a:avLst/>
            </a:prstGeom>
          </p:spPr>
        </p:pic>
        <p:pic>
          <p:nvPicPr>
            <p:cNvPr id="21" name="Graphic 20" descr="Neighborhood">
              <a:extLst>
                <a:ext uri="{FF2B5EF4-FFF2-40B4-BE49-F238E27FC236}">
                  <a16:creationId xmlns:a16="http://schemas.microsoft.com/office/drawing/2014/main" id="{F60C3502-B15F-4AA0-AE9A-21FA528DBAE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93555" y="2872903"/>
              <a:ext cx="914400" cy="914400"/>
            </a:xfrm>
            <a:prstGeom prst="rect">
              <a:avLst/>
            </a:prstGeom>
          </p:spPr>
        </p:pic>
      </p:grpSp>
    </p:spTree>
    <p:extLst>
      <p:ext uri="{BB962C8B-B14F-4D97-AF65-F5344CB8AC3E}">
        <p14:creationId xmlns:p14="http://schemas.microsoft.com/office/powerpoint/2010/main" val="18638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254955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Drie definities mogelijk bij bepalen uitkering per cluster (1/2)</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a:t>
            </a:fld>
            <a:endParaRPr lang="nl-NL"/>
          </a:p>
        </p:txBody>
      </p:sp>
      <p:sp>
        <p:nvSpPr>
          <p:cNvPr id="20" name="Text Placeholder 19">
            <a:extLst>
              <a:ext uri="{FF2B5EF4-FFF2-40B4-BE49-F238E27FC236}">
                <a16:creationId xmlns:a16="http://schemas.microsoft.com/office/drawing/2014/main" id="{4018D8C1-703E-44A6-8BC7-094DE3A3C396}"/>
              </a:ext>
            </a:extLst>
          </p:cNvPr>
          <p:cNvSpPr>
            <a:spLocks noGrp="1"/>
          </p:cNvSpPr>
          <p:nvPr>
            <p:ph type="body" sz="quarter" idx="21"/>
          </p:nvPr>
        </p:nvSpPr>
        <p:spPr/>
        <p:txBody>
          <a:bodyPr/>
          <a:lstStyle/>
          <a:p>
            <a:endParaRPr lang="nl-NL"/>
          </a:p>
        </p:txBody>
      </p:sp>
      <p:sp>
        <p:nvSpPr>
          <p:cNvPr id="16" name="Text Placeholder 15">
            <a:extLst>
              <a:ext uri="{FF2B5EF4-FFF2-40B4-BE49-F238E27FC236}">
                <a16:creationId xmlns:a16="http://schemas.microsoft.com/office/drawing/2014/main" id="{59A5D0AF-6630-4E92-B81C-72059E94F3CE}"/>
              </a:ext>
            </a:extLst>
          </p:cNvPr>
          <p:cNvSpPr>
            <a:spLocks noGrp="1"/>
          </p:cNvSpPr>
          <p:nvPr>
            <p:ph type="body" sz="quarter" idx="14"/>
          </p:nvPr>
        </p:nvSpPr>
        <p:spPr/>
        <p:txBody>
          <a:bodyPr/>
          <a:lstStyle/>
          <a:p>
            <a:r>
              <a:rPr lang="nl-NL" dirty="0"/>
              <a:t>Uitleg werking meeademen Gemeentefonds met Rijksbegroting</a:t>
            </a:r>
          </a:p>
        </p:txBody>
      </p:sp>
      <p:sp>
        <p:nvSpPr>
          <p:cNvPr id="29" name="Rectangle 28">
            <a:extLst>
              <a:ext uri="{FF2B5EF4-FFF2-40B4-BE49-F238E27FC236}">
                <a16:creationId xmlns:a16="http://schemas.microsoft.com/office/drawing/2014/main" id="{8155A269-FC06-4CA7-AACB-01097B8EED01}"/>
              </a:ext>
            </a:extLst>
          </p:cNvPr>
          <p:cNvSpPr/>
          <p:nvPr/>
        </p:nvSpPr>
        <p:spPr>
          <a:xfrm>
            <a:off x="918160" y="1712752"/>
            <a:ext cx="2495170" cy="4595973"/>
          </a:xfrm>
          <a:prstGeom prst="rect">
            <a:avLst/>
          </a:prstGeom>
          <a:solidFill>
            <a:srgbClr val="22777B">
              <a:alpha val="20000"/>
            </a:srgbClr>
          </a:solidFill>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Werking gemeentefonds</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30" name="Rectangle: Rounded Corners 29">
            <a:extLst>
              <a:ext uri="{FF2B5EF4-FFF2-40B4-BE49-F238E27FC236}">
                <a16:creationId xmlns:a16="http://schemas.microsoft.com/office/drawing/2014/main" id="{A9F65E04-8095-4E19-B106-C95FF82C5C1B}"/>
              </a:ext>
            </a:extLst>
          </p:cNvPr>
          <p:cNvSpPr/>
          <p:nvPr/>
        </p:nvSpPr>
        <p:spPr>
          <a:xfrm>
            <a:off x="1455501"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1" name="Rectangle: Rounded Corners 30">
            <a:extLst>
              <a:ext uri="{FF2B5EF4-FFF2-40B4-BE49-F238E27FC236}">
                <a16:creationId xmlns:a16="http://schemas.microsoft.com/office/drawing/2014/main" id="{63912583-D69F-4CF6-A14A-C9202B05DFDC}"/>
              </a:ext>
            </a:extLst>
          </p:cNvPr>
          <p:cNvSpPr/>
          <p:nvPr/>
        </p:nvSpPr>
        <p:spPr>
          <a:xfrm>
            <a:off x="1455501" y="367191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1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32" name="Plus Sign 31">
            <a:extLst>
              <a:ext uri="{FF2B5EF4-FFF2-40B4-BE49-F238E27FC236}">
                <a16:creationId xmlns:a16="http://schemas.microsoft.com/office/drawing/2014/main" id="{F1C3968E-2D8F-4421-B701-9A5AF930842B}"/>
              </a:ext>
            </a:extLst>
          </p:cNvPr>
          <p:cNvSpPr/>
          <p:nvPr/>
        </p:nvSpPr>
        <p:spPr>
          <a:xfrm>
            <a:off x="2048326" y="3386621"/>
            <a:ext cx="234836" cy="234836"/>
          </a:xfrm>
          <a:prstGeom prst="mathPl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3" name="Minus Sign 32">
            <a:extLst>
              <a:ext uri="{FF2B5EF4-FFF2-40B4-BE49-F238E27FC236}">
                <a16:creationId xmlns:a16="http://schemas.microsoft.com/office/drawing/2014/main" id="{D519C1FD-691F-48EF-8C44-4DA27308C8F8}"/>
              </a:ext>
            </a:extLst>
          </p:cNvPr>
          <p:cNvSpPr/>
          <p:nvPr/>
        </p:nvSpPr>
        <p:spPr>
          <a:xfrm>
            <a:off x="2010081" y="2576914"/>
            <a:ext cx="311326" cy="255670"/>
          </a:xfrm>
          <a:prstGeom prst="mathMin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lang="nl-NL" sz="1400">
              <a:solidFill>
                <a:srgbClr val="000000"/>
              </a:solidFill>
              <a:latin typeface="Corbel" panose="020B0503020204020204" pitchFamily="34" charset="0"/>
              <a:cs typeface="+mn-cs"/>
            </a:endParaRPr>
          </a:p>
        </p:txBody>
      </p:sp>
      <p:sp>
        <p:nvSpPr>
          <p:cNvPr id="15" name="Rectangle: Rounded Corners 14">
            <a:extLst>
              <a:ext uri="{FF2B5EF4-FFF2-40B4-BE49-F238E27FC236}">
                <a16:creationId xmlns:a16="http://schemas.microsoft.com/office/drawing/2014/main" id="{1F797784-2BE5-4316-8B4F-82E82D8279A6}"/>
              </a:ext>
            </a:extLst>
          </p:cNvPr>
          <p:cNvSpPr/>
          <p:nvPr/>
        </p:nvSpPr>
        <p:spPr>
          <a:xfrm>
            <a:off x="1455501" y="2883042"/>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Nettering eigen middelen</a:t>
            </a:r>
          </a:p>
        </p:txBody>
      </p:sp>
      <p:sp>
        <p:nvSpPr>
          <p:cNvPr id="5" name="Equals 4">
            <a:extLst>
              <a:ext uri="{FF2B5EF4-FFF2-40B4-BE49-F238E27FC236}">
                <a16:creationId xmlns:a16="http://schemas.microsoft.com/office/drawing/2014/main" id="{D498DC1B-CA2A-4100-9A61-7E4B1A588335}"/>
              </a:ext>
            </a:extLst>
          </p:cNvPr>
          <p:cNvSpPr/>
          <p:nvPr/>
        </p:nvSpPr>
        <p:spPr>
          <a:xfrm>
            <a:off x="1985948" y="4175494"/>
            <a:ext cx="359592" cy="271661"/>
          </a:xfrm>
          <a:prstGeom prst="mathEqual">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2" name="Rectangle: Rounded Corners 21">
            <a:extLst>
              <a:ext uri="{FF2B5EF4-FFF2-40B4-BE49-F238E27FC236}">
                <a16:creationId xmlns:a16="http://schemas.microsoft.com/office/drawing/2014/main" id="{EABCF657-A78D-42EE-A345-FF1C34DA6C27}"/>
              </a:ext>
            </a:extLst>
          </p:cNvPr>
          <p:cNvSpPr/>
          <p:nvPr/>
        </p:nvSpPr>
        <p:spPr>
          <a:xfrm>
            <a:off x="1455501" y="4497612"/>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Totale uitkering gemeentefonds</a:t>
            </a:r>
          </a:p>
        </p:txBody>
      </p:sp>
      <p:sp>
        <p:nvSpPr>
          <p:cNvPr id="34" name="Rectangle 33">
            <a:extLst>
              <a:ext uri="{FF2B5EF4-FFF2-40B4-BE49-F238E27FC236}">
                <a16:creationId xmlns:a16="http://schemas.microsoft.com/office/drawing/2014/main" id="{38FEF1B8-BA20-4920-A0F7-F238577A74AF}"/>
              </a:ext>
            </a:extLst>
          </p:cNvPr>
          <p:cNvSpPr/>
          <p:nvPr/>
        </p:nvSpPr>
        <p:spPr>
          <a:xfrm>
            <a:off x="3551867" y="1712752"/>
            <a:ext cx="2495170" cy="4595973"/>
          </a:xfrm>
          <a:prstGeom prst="rect">
            <a:avLst/>
          </a:prstGeom>
          <a:solidFill>
            <a:schemeClr val="bg1">
              <a:lumMod val="95000"/>
            </a:schemeClr>
          </a:solidFill>
          <a:ln>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Methodiek 1</a:t>
            </a: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Bevat de algemene clusteruitkering uit het gemeentefonds obv maatstaven en eenheden. </a:t>
            </a:r>
          </a:p>
        </p:txBody>
      </p:sp>
      <p:sp>
        <p:nvSpPr>
          <p:cNvPr id="42" name="Rectangle 41">
            <a:extLst>
              <a:ext uri="{FF2B5EF4-FFF2-40B4-BE49-F238E27FC236}">
                <a16:creationId xmlns:a16="http://schemas.microsoft.com/office/drawing/2014/main" id="{5A2DE46C-F13A-42BA-8A78-BE6A13B9F12B}"/>
              </a:ext>
            </a:extLst>
          </p:cNvPr>
          <p:cNvSpPr/>
          <p:nvPr/>
        </p:nvSpPr>
        <p:spPr>
          <a:xfrm>
            <a:off x="6185574" y="1712752"/>
            <a:ext cx="2495170" cy="4595973"/>
          </a:xfrm>
          <a:prstGeom prst="rect">
            <a:avLst/>
          </a:prstGeom>
          <a:solidFill>
            <a:schemeClr val="bg1">
              <a:lumMod val="95000"/>
            </a:schemeClr>
          </a:solidFill>
          <a:ln>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Methodiek 2</a:t>
            </a: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Gelijk aan methodiek 1 + de aanvullende uitkering.</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0" name="Rectangle 49">
            <a:extLst>
              <a:ext uri="{FF2B5EF4-FFF2-40B4-BE49-F238E27FC236}">
                <a16:creationId xmlns:a16="http://schemas.microsoft.com/office/drawing/2014/main" id="{BB6CE31D-E2E7-4DD9-94DF-AF27058D687C}"/>
              </a:ext>
            </a:extLst>
          </p:cNvPr>
          <p:cNvSpPr/>
          <p:nvPr/>
        </p:nvSpPr>
        <p:spPr>
          <a:xfrm>
            <a:off x="8819281" y="1712752"/>
            <a:ext cx="2495170" cy="4595973"/>
          </a:xfrm>
          <a:prstGeom prst="rect">
            <a:avLst/>
          </a:prstGeom>
          <a:solidFill>
            <a:schemeClr val="bg1">
              <a:lumMod val="95000"/>
            </a:schemeClr>
          </a:solidFill>
          <a:ln>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Methodiek 3</a:t>
            </a: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Gelijk aan methodiek 2 maar met een correctie voor de nettering eigen middelen. Deze wordt evenredig verdeeld over alle clusters.</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4DDA5369-B404-4E79-B6FB-64DFCC82B5A8}"/>
              </a:ext>
            </a:extLst>
          </p:cNvPr>
          <p:cNvSpPr/>
          <p:nvPr/>
        </p:nvSpPr>
        <p:spPr>
          <a:xfrm>
            <a:off x="3653785" y="5720080"/>
            <a:ext cx="4884429" cy="548389"/>
          </a:xfrm>
          <a:prstGeom prst="rect">
            <a:avLst/>
          </a:prstGeom>
          <a:solidFill>
            <a:srgbClr val="FFC000"/>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In dit document worden de inzichten gedeeld volgens methodiek 1 en methodiek 2. </a:t>
            </a:r>
          </a:p>
        </p:txBody>
      </p:sp>
      <p:sp>
        <p:nvSpPr>
          <p:cNvPr id="37" name="Rectangle: Rounded Corners 36">
            <a:extLst>
              <a:ext uri="{FF2B5EF4-FFF2-40B4-BE49-F238E27FC236}">
                <a16:creationId xmlns:a16="http://schemas.microsoft.com/office/drawing/2014/main" id="{B57CE4EC-B778-4800-A559-64F9B955BB58}"/>
              </a:ext>
            </a:extLst>
          </p:cNvPr>
          <p:cNvSpPr/>
          <p:nvPr/>
        </p:nvSpPr>
        <p:spPr>
          <a:xfrm>
            <a:off x="4080714"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Rectangle: Rounded Corners 45">
            <a:extLst>
              <a:ext uri="{FF2B5EF4-FFF2-40B4-BE49-F238E27FC236}">
                <a16:creationId xmlns:a16="http://schemas.microsoft.com/office/drawing/2014/main" id="{40E6C330-1D22-4D19-9F87-7FCEFBA86976}"/>
              </a:ext>
            </a:extLst>
          </p:cNvPr>
          <p:cNvSpPr/>
          <p:nvPr/>
        </p:nvSpPr>
        <p:spPr>
          <a:xfrm>
            <a:off x="6764921"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7" name="Rectangle: Rounded Corners 46">
            <a:extLst>
              <a:ext uri="{FF2B5EF4-FFF2-40B4-BE49-F238E27FC236}">
                <a16:creationId xmlns:a16="http://schemas.microsoft.com/office/drawing/2014/main" id="{E81150AE-60DE-45C0-9D90-14A469E3AE61}"/>
              </a:ext>
            </a:extLst>
          </p:cNvPr>
          <p:cNvSpPr/>
          <p:nvPr/>
        </p:nvSpPr>
        <p:spPr>
          <a:xfrm>
            <a:off x="6764921" y="367191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1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48" name="Plus Sign 47">
            <a:extLst>
              <a:ext uri="{FF2B5EF4-FFF2-40B4-BE49-F238E27FC236}">
                <a16:creationId xmlns:a16="http://schemas.microsoft.com/office/drawing/2014/main" id="{E68F6D74-48B6-46BB-838E-8B1609C9E159}"/>
              </a:ext>
            </a:extLst>
          </p:cNvPr>
          <p:cNvSpPr/>
          <p:nvPr/>
        </p:nvSpPr>
        <p:spPr>
          <a:xfrm>
            <a:off x="7357746" y="3386621"/>
            <a:ext cx="234836" cy="234836"/>
          </a:xfrm>
          <a:prstGeom prst="mathPl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57" name="Rectangle: Rounded Corners 56">
            <a:extLst>
              <a:ext uri="{FF2B5EF4-FFF2-40B4-BE49-F238E27FC236}">
                <a16:creationId xmlns:a16="http://schemas.microsoft.com/office/drawing/2014/main" id="{DCFF6D9E-BEC8-42FA-8957-FE942DF7EF94}"/>
              </a:ext>
            </a:extLst>
          </p:cNvPr>
          <p:cNvSpPr/>
          <p:nvPr/>
        </p:nvSpPr>
        <p:spPr>
          <a:xfrm>
            <a:off x="9423388"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58" name="Rectangle: Rounded Corners 57">
            <a:extLst>
              <a:ext uri="{FF2B5EF4-FFF2-40B4-BE49-F238E27FC236}">
                <a16:creationId xmlns:a16="http://schemas.microsoft.com/office/drawing/2014/main" id="{28069292-3CF7-4746-93EF-F413F88EE232}"/>
              </a:ext>
            </a:extLst>
          </p:cNvPr>
          <p:cNvSpPr/>
          <p:nvPr/>
        </p:nvSpPr>
        <p:spPr>
          <a:xfrm>
            <a:off x="9423388" y="367191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1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59" name="Plus Sign 58">
            <a:extLst>
              <a:ext uri="{FF2B5EF4-FFF2-40B4-BE49-F238E27FC236}">
                <a16:creationId xmlns:a16="http://schemas.microsoft.com/office/drawing/2014/main" id="{844EF2D4-05EC-4BE5-860A-18CEB798E27C}"/>
              </a:ext>
            </a:extLst>
          </p:cNvPr>
          <p:cNvSpPr/>
          <p:nvPr/>
        </p:nvSpPr>
        <p:spPr>
          <a:xfrm>
            <a:off x="10016213" y="3386621"/>
            <a:ext cx="234836" cy="234836"/>
          </a:xfrm>
          <a:prstGeom prst="mathPl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61" name="Minus Sign 60">
            <a:extLst>
              <a:ext uri="{FF2B5EF4-FFF2-40B4-BE49-F238E27FC236}">
                <a16:creationId xmlns:a16="http://schemas.microsoft.com/office/drawing/2014/main" id="{DD456EFE-A114-453B-95C9-87A417590544}"/>
              </a:ext>
            </a:extLst>
          </p:cNvPr>
          <p:cNvSpPr/>
          <p:nvPr/>
        </p:nvSpPr>
        <p:spPr>
          <a:xfrm>
            <a:off x="9977968" y="2576914"/>
            <a:ext cx="311326" cy="255670"/>
          </a:xfrm>
          <a:prstGeom prst="mathMin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lang="nl-NL" sz="1400">
              <a:solidFill>
                <a:srgbClr val="000000"/>
              </a:solidFill>
              <a:latin typeface="Corbel" panose="020B0503020204020204" pitchFamily="34" charset="0"/>
              <a:cs typeface="+mn-cs"/>
            </a:endParaRPr>
          </a:p>
        </p:txBody>
      </p:sp>
      <p:sp>
        <p:nvSpPr>
          <p:cNvPr id="62" name="Rectangle: Rounded Corners 61">
            <a:extLst>
              <a:ext uri="{FF2B5EF4-FFF2-40B4-BE49-F238E27FC236}">
                <a16:creationId xmlns:a16="http://schemas.microsoft.com/office/drawing/2014/main" id="{EE072730-54F3-494B-8274-8523F25DD7D1}"/>
              </a:ext>
            </a:extLst>
          </p:cNvPr>
          <p:cNvSpPr/>
          <p:nvPr/>
        </p:nvSpPr>
        <p:spPr>
          <a:xfrm>
            <a:off x="9423388" y="2883042"/>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Nettering eigen middelen</a:t>
            </a:r>
          </a:p>
        </p:txBody>
      </p:sp>
    </p:spTree>
    <p:extLst>
      <p:ext uri="{BB962C8B-B14F-4D97-AF65-F5344CB8AC3E}">
        <p14:creationId xmlns:p14="http://schemas.microsoft.com/office/powerpoint/2010/main" val="6031317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95030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Infrastructuur en gebiedsontwikkeling,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1538970797"/>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4FA96C2A-FD88-4F11-BAE2-9806AB37E353}"/>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Infrastructuur en gebiedsontwikkeling – </a:t>
            </a:r>
            <a:endParaRPr lang="nl-NL"/>
          </a:p>
        </p:txBody>
      </p:sp>
      <p:sp>
        <p:nvSpPr>
          <p:cNvPr id="31" name="Title 2">
            <a:extLst>
              <a:ext uri="{FF2B5EF4-FFF2-40B4-BE49-F238E27FC236}">
                <a16:creationId xmlns:a16="http://schemas.microsoft.com/office/drawing/2014/main" id="{E22763A0-D794-4E3B-950D-7413EBAD0667}"/>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Amersfoort (3/4)</a:t>
            </a:r>
            <a:endParaRPr lang="nl-NL" dirty="0"/>
          </a:p>
        </p:txBody>
      </p:sp>
      <p:grpSp>
        <p:nvGrpSpPr>
          <p:cNvPr id="37" name="Group 36">
            <a:extLst>
              <a:ext uri="{FF2B5EF4-FFF2-40B4-BE49-F238E27FC236}">
                <a16:creationId xmlns:a16="http://schemas.microsoft.com/office/drawing/2014/main" id="{306B5ED7-814E-4495-A90D-8E6284FEBE31}"/>
              </a:ext>
            </a:extLst>
          </p:cNvPr>
          <p:cNvGrpSpPr/>
          <p:nvPr/>
        </p:nvGrpSpPr>
        <p:grpSpPr>
          <a:xfrm>
            <a:off x="706182" y="401324"/>
            <a:ext cx="420422" cy="331917"/>
            <a:chOff x="4649729" y="2872903"/>
            <a:chExt cx="1158226" cy="914400"/>
          </a:xfrm>
          <a:solidFill>
            <a:srgbClr val="22777B"/>
          </a:solidFill>
        </p:grpSpPr>
        <p:pic>
          <p:nvPicPr>
            <p:cNvPr id="38" name="Graphic 37" descr="Excavator">
              <a:extLst>
                <a:ext uri="{FF2B5EF4-FFF2-40B4-BE49-F238E27FC236}">
                  <a16:creationId xmlns:a16="http://schemas.microsoft.com/office/drawing/2014/main" id="{A2B1D4F3-BA6C-4DE3-8CBA-3B23735CBE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49729" y="3290873"/>
              <a:ext cx="446768" cy="446768"/>
            </a:xfrm>
            <a:prstGeom prst="rect">
              <a:avLst/>
            </a:prstGeom>
          </p:spPr>
        </p:pic>
        <p:pic>
          <p:nvPicPr>
            <p:cNvPr id="41" name="Graphic 40" descr="Neighborhood">
              <a:extLst>
                <a:ext uri="{FF2B5EF4-FFF2-40B4-BE49-F238E27FC236}">
                  <a16:creationId xmlns:a16="http://schemas.microsoft.com/office/drawing/2014/main" id="{FBE04055-1B5B-4036-9187-2EAA06FFB8B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93555" y="2872903"/>
              <a:ext cx="914400" cy="914400"/>
            </a:xfrm>
            <a:prstGeom prst="rect">
              <a:avLst/>
            </a:prstGeom>
          </p:spPr>
        </p:pic>
      </p:grpSp>
    </p:spTree>
    <p:extLst>
      <p:ext uri="{BB962C8B-B14F-4D97-AF65-F5344CB8AC3E}">
        <p14:creationId xmlns:p14="http://schemas.microsoft.com/office/powerpoint/2010/main" val="32378509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2878527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135726168"/>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 * bodemfactor kern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bebouwing kern *bodemfactor kern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Oppervlak bebouwing woonkernen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Bedrijfsvestigingen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met laag inkomen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35,1</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4032057291"/>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3556198907"/>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Bodemsanering</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VTH provinciale taken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Deltaprogr ruimtelijke adaptatie</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1,0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867955994"/>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54F79F48-0235-4B6E-A122-9000F4E5557B}"/>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Infrastructuur en gebiedsontwikkeling – </a:t>
            </a:r>
            <a:endParaRPr lang="nl-NL"/>
          </a:p>
        </p:txBody>
      </p:sp>
      <p:sp>
        <p:nvSpPr>
          <p:cNvPr id="22" name="Title 2">
            <a:extLst>
              <a:ext uri="{FF2B5EF4-FFF2-40B4-BE49-F238E27FC236}">
                <a16:creationId xmlns:a16="http://schemas.microsoft.com/office/drawing/2014/main" id="{E044EC53-CD2D-4AA7-A4F4-A09D6E2D042E}"/>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Amersfoort (4/4)</a:t>
            </a:r>
            <a:endParaRPr lang="nl-NL" dirty="0"/>
          </a:p>
        </p:txBody>
      </p:sp>
      <p:grpSp>
        <p:nvGrpSpPr>
          <p:cNvPr id="24" name="Group 23">
            <a:extLst>
              <a:ext uri="{FF2B5EF4-FFF2-40B4-BE49-F238E27FC236}">
                <a16:creationId xmlns:a16="http://schemas.microsoft.com/office/drawing/2014/main" id="{5CDBAD6F-0FB4-47E8-B954-B1A3A7EE2ACA}"/>
              </a:ext>
            </a:extLst>
          </p:cNvPr>
          <p:cNvGrpSpPr/>
          <p:nvPr/>
        </p:nvGrpSpPr>
        <p:grpSpPr>
          <a:xfrm>
            <a:off x="706182" y="401324"/>
            <a:ext cx="420422" cy="331917"/>
            <a:chOff x="4649729" y="2872903"/>
            <a:chExt cx="1158226" cy="914400"/>
          </a:xfrm>
          <a:solidFill>
            <a:srgbClr val="22777B"/>
          </a:solidFill>
        </p:grpSpPr>
        <p:pic>
          <p:nvPicPr>
            <p:cNvPr id="25" name="Graphic 24" descr="Excavator">
              <a:extLst>
                <a:ext uri="{FF2B5EF4-FFF2-40B4-BE49-F238E27FC236}">
                  <a16:creationId xmlns:a16="http://schemas.microsoft.com/office/drawing/2014/main" id="{3BD3FC88-CF21-4EBB-9E32-AE875543D7B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49729" y="3290873"/>
              <a:ext cx="446768" cy="446768"/>
            </a:xfrm>
            <a:prstGeom prst="rect">
              <a:avLst/>
            </a:prstGeom>
          </p:spPr>
        </p:pic>
        <p:pic>
          <p:nvPicPr>
            <p:cNvPr id="26" name="Graphic 25" descr="Neighborhood">
              <a:extLst>
                <a:ext uri="{FF2B5EF4-FFF2-40B4-BE49-F238E27FC236}">
                  <a16:creationId xmlns:a16="http://schemas.microsoft.com/office/drawing/2014/main" id="{BF0A2B8A-5439-4675-9BC1-6B695F1BE52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93555" y="2872903"/>
              <a:ext cx="914400" cy="914400"/>
            </a:xfrm>
            <a:prstGeom prst="rect">
              <a:avLst/>
            </a:prstGeom>
          </p:spPr>
        </p:pic>
      </p:grpSp>
    </p:spTree>
    <p:extLst>
      <p:ext uri="{BB962C8B-B14F-4D97-AF65-F5344CB8AC3E}">
        <p14:creationId xmlns:p14="http://schemas.microsoft.com/office/powerpoint/2010/main" val="2177248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2042D0E7-2EA4-41FE-89DB-5C9933FB32BC}"/>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E8F32769-3B60-42D7-9B46-24D02CA75B23}"/>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1B8772C1-AAB9-44CD-BED0-B2D27DEA46E2}"/>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939A5F79-A4CA-46AB-B1B3-984DF145BF0D}"/>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6EB65502-4C68-4719-AAC5-B32661DE509E}"/>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C61E9EC7-0FFB-4178-B8A8-8F1C295977D0}"/>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79CD4058-EB5A-458D-8141-1227D390F50F}"/>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076F259F-D743-4460-A43E-69A0953CA226}"/>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3754E275-55FA-4CDE-9754-B07B584D2673}"/>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E009E0B8-561E-4744-84DA-58DC9F46F516}"/>
              </a:ext>
            </a:extLst>
          </p:cNvPr>
          <p:cNvSpPr txBox="1">
            <a:spLocks/>
          </p:cNvSpPr>
          <p:nvPr/>
        </p:nvSpPr>
        <p:spPr>
          <a:xfrm>
            <a:off x="6222285" y="3721906"/>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Riolering en reiniging</a:t>
            </a:r>
          </a:p>
        </p:txBody>
      </p:sp>
      <p:sp>
        <p:nvSpPr>
          <p:cNvPr id="116" name="Text Placeholder 5">
            <a:hlinkClick r:id="rId21" action="ppaction://hlinksldjump"/>
            <a:extLst>
              <a:ext uri="{FF2B5EF4-FFF2-40B4-BE49-F238E27FC236}">
                <a16:creationId xmlns:a16="http://schemas.microsoft.com/office/drawing/2014/main" id="{1EACA750-42B7-4638-80A8-AB8F2C105AA0}"/>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D68B5199-F237-49B0-A758-0FF47B5DBCA5}"/>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6F87DF08-7947-42FA-B820-275BDC01F3A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0379082A-26B5-4C6A-81B9-7461AB4BBECA}"/>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FB8E1204-0133-4B95-9217-C03F5A132F03}"/>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ECA0CB0F-3B2E-4D3E-9DB4-725CE8FCD323}"/>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76F4CA94-B9EC-4D9F-8D4E-FD99CCE27AD5}"/>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B20B692A-84B5-4678-BC46-D00B93E7B354}"/>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55426256-F679-41DA-8E4A-986B2647895C}"/>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16A0E455-529D-4132-9298-2DB875665440}"/>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E53BE9CD-58C4-49FE-B149-6450DA9A59CC}"/>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1381905F-A666-40D0-8449-B75BB2FE5B30}"/>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3E105E15-2012-4108-A047-669AFE9A8E9C}"/>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A49A0EE3-FA11-4BB6-9CCD-1BD6D71B8F00}"/>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E599F050-FB91-4DBE-AB5E-01151AD167C2}"/>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F99B4D5-F07C-437B-9091-64A8CA0F63F3}"/>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ABE35AFA-5AE5-4B26-BC99-F321E43BC2F9}"/>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CB9EE2B7-19D6-49AC-84BE-609CF8AAA6BD}"/>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42044908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3817281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riolering en reiniging</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303572469"/>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155.226</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156.286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156.286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003C92FB-FA02-4DB7-81E2-D580C93D114A}"/>
              </a:ext>
            </a:extLst>
          </p:cNvPr>
          <p:cNvSpPr>
            <a:spLocks noGrp="1"/>
          </p:cNvSpPr>
          <p:nvPr>
            <p:ph type="title"/>
          </p:nvPr>
        </p:nvSpPr>
        <p:spPr>
          <a:xfrm>
            <a:off x="1126604" y="432069"/>
            <a:ext cx="10359929" cy="331917"/>
          </a:xfrm>
        </p:spPr>
        <p:txBody>
          <a:bodyPr/>
          <a:lstStyle/>
          <a:p>
            <a:r>
              <a:rPr lang="nl-NL" sz="1800" dirty="0">
                <a:solidFill>
                  <a:srgbClr val="22777B"/>
                </a:solidFill>
              </a:rPr>
              <a:t>Cluster Riolering en reiniging – </a:t>
            </a:r>
            <a:endParaRPr lang="nl-NL" dirty="0"/>
          </a:p>
        </p:txBody>
      </p:sp>
      <p:sp>
        <p:nvSpPr>
          <p:cNvPr id="17" name="Title 2">
            <a:extLst>
              <a:ext uri="{FF2B5EF4-FFF2-40B4-BE49-F238E27FC236}">
                <a16:creationId xmlns:a16="http://schemas.microsoft.com/office/drawing/2014/main" id="{3DCE0E29-15C4-44E1-BD41-898F4F1C5E6A}"/>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Amersfoort (1/4)</a:t>
            </a:r>
            <a:endParaRPr lang="nl-NL" dirty="0"/>
          </a:p>
        </p:txBody>
      </p:sp>
      <p:pic>
        <p:nvPicPr>
          <p:cNvPr id="22" name="Graphic 21" descr="Mop and bucket">
            <a:extLst>
              <a:ext uri="{FF2B5EF4-FFF2-40B4-BE49-F238E27FC236}">
                <a16:creationId xmlns:a16="http://schemas.microsoft.com/office/drawing/2014/main" id="{6A3A0FF9-411C-4214-A8D2-BD116CFDD0A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1926" y="310130"/>
            <a:ext cx="404678" cy="404678"/>
          </a:xfrm>
          <a:prstGeom prst="rect">
            <a:avLst/>
          </a:prstGeom>
        </p:spPr>
      </p:pic>
      <p:grpSp>
        <p:nvGrpSpPr>
          <p:cNvPr id="23" name="Group 22">
            <a:extLst>
              <a:ext uri="{FF2B5EF4-FFF2-40B4-BE49-F238E27FC236}">
                <a16:creationId xmlns:a16="http://schemas.microsoft.com/office/drawing/2014/main" id="{275CD2C0-B8DB-4419-A517-31A6B2ED6227}"/>
              </a:ext>
            </a:extLst>
          </p:cNvPr>
          <p:cNvGrpSpPr/>
          <p:nvPr/>
        </p:nvGrpSpPr>
        <p:grpSpPr>
          <a:xfrm>
            <a:off x="705467" y="5997771"/>
            <a:ext cx="2406093" cy="247650"/>
            <a:chOff x="705467" y="5715567"/>
            <a:chExt cx="2406093" cy="247650"/>
          </a:xfrm>
        </p:grpSpPr>
        <p:sp>
          <p:nvSpPr>
            <p:cNvPr id="24" name="Rectangle 23">
              <a:extLst>
                <a:ext uri="{FF2B5EF4-FFF2-40B4-BE49-F238E27FC236}">
                  <a16:creationId xmlns:a16="http://schemas.microsoft.com/office/drawing/2014/main" id="{6561415C-9425-4CCA-BAEA-36C7FA94EBD0}"/>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1E526890-9441-4A13-829F-635B719A3656}"/>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7" name="Rectangle 26">
              <a:extLst>
                <a:ext uri="{FF2B5EF4-FFF2-40B4-BE49-F238E27FC236}">
                  <a16:creationId xmlns:a16="http://schemas.microsoft.com/office/drawing/2014/main" id="{F8BD4671-4CCA-4956-85AB-065B4514187B}"/>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aphicFrame>
        <p:nvGraphicFramePr>
          <p:cNvPr id="29" name="Google Shape;1850;p19">
            <a:extLst>
              <a:ext uri="{FF2B5EF4-FFF2-40B4-BE49-F238E27FC236}">
                <a16:creationId xmlns:a16="http://schemas.microsoft.com/office/drawing/2014/main" id="{D41085C8-AC0C-4CC8-9465-CED750F94B14}"/>
              </a:ext>
            </a:extLst>
          </p:cNvPr>
          <p:cNvGraphicFramePr/>
          <p:nvPr>
            <p:extLst>
              <p:ext uri="{D42A27DB-BD31-4B8C-83A1-F6EECF244321}">
                <p14:modId xmlns:p14="http://schemas.microsoft.com/office/powerpoint/2010/main" val="311027374"/>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0" name="Google Shape;1850;p19">
            <a:extLst>
              <a:ext uri="{FF2B5EF4-FFF2-40B4-BE49-F238E27FC236}">
                <a16:creationId xmlns:a16="http://schemas.microsoft.com/office/drawing/2014/main" id="{E3C22891-9D78-4BEF-A499-C6A251364F45}"/>
              </a:ext>
            </a:extLst>
          </p:cNvPr>
          <p:cNvGraphicFramePr/>
          <p:nvPr>
            <p:extLst>
              <p:ext uri="{D42A27DB-BD31-4B8C-83A1-F6EECF244321}">
                <p14:modId xmlns:p14="http://schemas.microsoft.com/office/powerpoint/2010/main" val="433607019"/>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38973273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€2 meer nettering dan de 4 vergelijkingsgemeenten</a:t>
            </a:r>
            <a:endParaRPr lang="nl-NL" dirty="0"/>
          </a:p>
        </p:txBody>
      </p:sp>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232942524"/>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586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inwoners</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2817187750"/>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156.286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155.885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154.235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154.205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158.986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623.311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Title 2">
            <a:extLst>
              <a:ext uri="{FF2B5EF4-FFF2-40B4-BE49-F238E27FC236}">
                <a16:creationId xmlns:a16="http://schemas.microsoft.com/office/drawing/2014/main" id="{9CC8F5C5-849C-4F6B-995C-94CF06621322}"/>
              </a:ext>
            </a:extLst>
          </p:cNvPr>
          <p:cNvSpPr>
            <a:spLocks noGrp="1"/>
          </p:cNvSpPr>
          <p:nvPr>
            <p:ph type="title"/>
          </p:nvPr>
        </p:nvSpPr>
        <p:spPr>
          <a:xfrm>
            <a:off x="1126604" y="432069"/>
            <a:ext cx="10359929" cy="331917"/>
          </a:xfrm>
        </p:spPr>
        <p:txBody>
          <a:bodyPr/>
          <a:lstStyle/>
          <a:p>
            <a:r>
              <a:rPr lang="nl-NL" sz="1800" dirty="0">
                <a:solidFill>
                  <a:srgbClr val="22777B"/>
                </a:solidFill>
              </a:rPr>
              <a:t>Cluster Riolering en reiniging – </a:t>
            </a:r>
            <a:endParaRPr lang="nl-NL" dirty="0"/>
          </a:p>
        </p:txBody>
      </p:sp>
      <p:sp>
        <p:nvSpPr>
          <p:cNvPr id="18" name="Title 2">
            <a:extLst>
              <a:ext uri="{FF2B5EF4-FFF2-40B4-BE49-F238E27FC236}">
                <a16:creationId xmlns:a16="http://schemas.microsoft.com/office/drawing/2014/main" id="{313EDDF4-8D8A-49F4-ACF8-1E2607529C46}"/>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Amersfoort (2/4)</a:t>
            </a:r>
            <a:endParaRPr lang="nl-NL" dirty="0"/>
          </a:p>
        </p:txBody>
      </p:sp>
      <p:pic>
        <p:nvPicPr>
          <p:cNvPr id="19" name="Graphic 18" descr="Mop and bucket">
            <a:extLst>
              <a:ext uri="{FF2B5EF4-FFF2-40B4-BE49-F238E27FC236}">
                <a16:creationId xmlns:a16="http://schemas.microsoft.com/office/drawing/2014/main" id="{2621A939-25FC-4630-A16B-CF573AF6A7B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1926" y="310130"/>
            <a:ext cx="404678" cy="404678"/>
          </a:xfrm>
          <a:prstGeom prst="rect">
            <a:avLst/>
          </a:prstGeom>
        </p:spPr>
      </p:pic>
      <p:graphicFrame>
        <p:nvGraphicFramePr>
          <p:cNvPr id="20" name="Google Shape;1850;p19">
            <a:extLst>
              <a:ext uri="{FF2B5EF4-FFF2-40B4-BE49-F238E27FC236}">
                <a16:creationId xmlns:a16="http://schemas.microsoft.com/office/drawing/2014/main" id="{54C112D0-ABCD-4DD5-9456-A830FEF78A3B}"/>
              </a:ext>
            </a:extLst>
          </p:cNvPr>
          <p:cNvGraphicFramePr/>
          <p:nvPr>
            <p:extLst>
              <p:ext uri="{D42A27DB-BD31-4B8C-83A1-F6EECF244321}">
                <p14:modId xmlns:p14="http://schemas.microsoft.com/office/powerpoint/2010/main" val="787771941"/>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8"/>
          </a:graphicData>
        </a:graphic>
      </p:graphicFrame>
      <p:sp>
        <p:nvSpPr>
          <p:cNvPr id="21" name="TextBox 20">
            <a:extLst>
              <a:ext uri="{FF2B5EF4-FFF2-40B4-BE49-F238E27FC236}">
                <a16:creationId xmlns:a16="http://schemas.microsoft.com/office/drawing/2014/main" id="{6EB927D5-294E-4374-90EE-C308035285CD}"/>
              </a:ext>
            </a:extLst>
          </p:cNvPr>
          <p:cNvSpPr txBox="1"/>
          <p:nvPr/>
        </p:nvSpPr>
        <p:spPr>
          <a:xfrm>
            <a:off x="1813919" y="2958920"/>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Tree>
    <p:extLst>
      <p:ext uri="{BB962C8B-B14F-4D97-AF65-F5344CB8AC3E}">
        <p14:creationId xmlns:p14="http://schemas.microsoft.com/office/powerpoint/2010/main" val="42174917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530023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Riolering en reiniging,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daalt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1433893479"/>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A4BAAB91-88A5-4B63-BB57-A69347726A6F}"/>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Riolering en reiniging – </a:t>
            </a:r>
            <a:endParaRPr lang="nl-NL"/>
          </a:p>
        </p:txBody>
      </p:sp>
      <p:sp>
        <p:nvSpPr>
          <p:cNvPr id="31" name="Title 2">
            <a:extLst>
              <a:ext uri="{FF2B5EF4-FFF2-40B4-BE49-F238E27FC236}">
                <a16:creationId xmlns:a16="http://schemas.microsoft.com/office/drawing/2014/main" id="{FE2B8277-9BC5-4072-AC34-03D77D264551}"/>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Amersfoort (3/4)</a:t>
            </a:r>
            <a:endParaRPr lang="nl-NL" dirty="0"/>
          </a:p>
        </p:txBody>
      </p:sp>
      <p:pic>
        <p:nvPicPr>
          <p:cNvPr id="37" name="Graphic 36" descr="Mop and bucket">
            <a:extLst>
              <a:ext uri="{FF2B5EF4-FFF2-40B4-BE49-F238E27FC236}">
                <a16:creationId xmlns:a16="http://schemas.microsoft.com/office/drawing/2014/main" id="{11600D03-BBDD-4BDC-938F-022D680043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1926" y="310130"/>
            <a:ext cx="404678" cy="404678"/>
          </a:xfrm>
          <a:prstGeom prst="rect">
            <a:avLst/>
          </a:prstGeom>
        </p:spPr>
      </p:pic>
    </p:spTree>
    <p:extLst>
      <p:ext uri="{BB962C8B-B14F-4D97-AF65-F5344CB8AC3E}">
        <p14:creationId xmlns:p14="http://schemas.microsoft.com/office/powerpoint/2010/main" val="32720074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7599599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003296804"/>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 * bodemfactor kern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Oeverlengte *dichtheid *bodemf. gem.</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Oeverlengte * bodemfactor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 * bodemfactor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-5,4</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3363560937"/>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sp>
        <p:nvSpPr>
          <p:cNvPr id="21" name="Title 2">
            <a:extLst>
              <a:ext uri="{FF2B5EF4-FFF2-40B4-BE49-F238E27FC236}">
                <a16:creationId xmlns:a16="http://schemas.microsoft.com/office/drawing/2014/main" id="{82FCA38C-91AB-44BF-9A13-A7254764BF6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Riolering en reiniging – </a:t>
            </a:r>
            <a:endParaRPr lang="nl-NL"/>
          </a:p>
        </p:txBody>
      </p:sp>
      <p:sp>
        <p:nvSpPr>
          <p:cNvPr id="22" name="Title 2">
            <a:extLst>
              <a:ext uri="{FF2B5EF4-FFF2-40B4-BE49-F238E27FC236}">
                <a16:creationId xmlns:a16="http://schemas.microsoft.com/office/drawing/2014/main" id="{C5A05968-BAA3-463E-AFC4-8BF724FBF7CF}"/>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Amersfoort (4/4)</a:t>
            </a:r>
            <a:endParaRPr lang="nl-NL" dirty="0"/>
          </a:p>
        </p:txBody>
      </p:sp>
      <p:pic>
        <p:nvPicPr>
          <p:cNvPr id="24" name="Graphic 23" descr="Mop and bucket">
            <a:extLst>
              <a:ext uri="{FF2B5EF4-FFF2-40B4-BE49-F238E27FC236}">
                <a16:creationId xmlns:a16="http://schemas.microsoft.com/office/drawing/2014/main" id="{C7F76A06-C2F7-4BA3-96C6-67442C0DDEE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1926" y="310130"/>
            <a:ext cx="404678" cy="404678"/>
          </a:xfrm>
          <a:prstGeom prst="rect">
            <a:avLst/>
          </a:prstGeom>
        </p:spPr>
      </p:pic>
    </p:spTree>
    <p:extLst>
      <p:ext uri="{BB962C8B-B14F-4D97-AF65-F5344CB8AC3E}">
        <p14:creationId xmlns:p14="http://schemas.microsoft.com/office/powerpoint/2010/main" val="7344300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5B66BA0E-9ADF-4D78-B06E-D2B5629039DB}"/>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2404F4DD-DBDA-453C-8BD7-27F545A93300}"/>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DB74F33B-D66F-4A5C-9651-36B14255C92A}"/>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517460A4-F88F-4FDA-A234-4F29A9BD8448}"/>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620F4C81-4311-4556-B00B-59722418729E}"/>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06416AA6-7FE6-42AB-804A-D49DF318918A}"/>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E6BC078D-8E6F-4864-9B00-F61038C5D87C}"/>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C8BCF2A4-7614-4A89-A409-84205833D667}"/>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9F7A6475-7996-4C71-BB54-2F76311022EA}"/>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1262F93F-1493-447C-AC99-518C5C46536C}"/>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FF4F95B2-BE65-41AE-97F4-4CBE28BB8184}"/>
              </a:ext>
            </a:extLst>
          </p:cNvPr>
          <p:cNvSpPr txBox="1">
            <a:spLocks/>
          </p:cNvSpPr>
          <p:nvPr/>
        </p:nvSpPr>
        <p:spPr>
          <a:xfrm>
            <a:off x="6222285" y="4405515"/>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Openbare orde en veiligheid</a:t>
            </a:r>
          </a:p>
        </p:txBody>
      </p:sp>
      <p:sp>
        <p:nvSpPr>
          <p:cNvPr id="117" name="Text Placeholder 5">
            <a:hlinkClick r:id="rId22" action="ppaction://hlinksldjump"/>
            <a:extLst>
              <a:ext uri="{FF2B5EF4-FFF2-40B4-BE49-F238E27FC236}">
                <a16:creationId xmlns:a16="http://schemas.microsoft.com/office/drawing/2014/main" id="{308BD8D8-E79D-4047-8D08-9C1BE2A99BF3}"/>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BB5CCA7B-45DA-4EBF-B7BE-EF4F6479911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1511F8B3-01A6-47E4-909A-7E7D4D101314}"/>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5EBB8081-FB8D-41FA-85FD-0E0AD2A3C01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5478FA86-AF45-4CF6-B7FB-26AEBE6C9B8D}"/>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C1D4D77C-BDDF-4CA7-959A-49C0316EC334}"/>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0CF8E0FD-6181-4B76-8A5D-93F9FD17EC43}"/>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40731537-1DE0-409A-862A-2E0951EF8AF9}"/>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23471F7D-FDF0-4738-9E49-8881CC5354A6}"/>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FD353D8B-76AB-4576-AF27-2CB30D3BC800}"/>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3A170B5B-1D92-42EC-A291-A6B273976099}"/>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7BCFAED8-FB8B-4797-B275-5109AF3AFF40}"/>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D0BC9B9A-275C-4BF5-8CB6-CF7D451715D3}"/>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94C25FDC-4BE0-4CCF-8E15-D8533282A0A3}"/>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5CB380DA-D23B-469A-8918-4C0D6D566514}"/>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D16BD0A3-C203-4CE1-AC40-15D26CF62207}"/>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02E806B8-45E2-43B5-AE96-8C1BC50F3826}"/>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32990702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126414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openbare orde en veiligheid,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273845391"/>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1258390511"/>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417315056"/>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155.226</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156.286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156.286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2F627DA8-825E-4C09-85BF-F2402D6A55AC}"/>
              </a:ext>
            </a:extLst>
          </p:cNvPr>
          <p:cNvSpPr>
            <a:spLocks noGrp="1"/>
          </p:cNvSpPr>
          <p:nvPr>
            <p:ph type="title"/>
          </p:nvPr>
        </p:nvSpPr>
        <p:spPr>
          <a:xfrm>
            <a:off x="1126604" y="432069"/>
            <a:ext cx="10359929" cy="331917"/>
          </a:xfrm>
        </p:spPr>
        <p:txBody>
          <a:bodyPr/>
          <a:lstStyle/>
          <a:p>
            <a:r>
              <a:rPr lang="nl-NL" sz="1800" dirty="0">
                <a:solidFill>
                  <a:srgbClr val="22777B"/>
                </a:solidFill>
              </a:rPr>
              <a:t>Cluster Openbare orde en veiligheid – </a:t>
            </a:r>
            <a:endParaRPr lang="nl-NL" dirty="0"/>
          </a:p>
        </p:txBody>
      </p:sp>
      <p:sp>
        <p:nvSpPr>
          <p:cNvPr id="17" name="Title 2">
            <a:extLst>
              <a:ext uri="{FF2B5EF4-FFF2-40B4-BE49-F238E27FC236}">
                <a16:creationId xmlns:a16="http://schemas.microsoft.com/office/drawing/2014/main" id="{9242C870-AC6D-4391-AA5A-C95D12FD5CCF}"/>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Amersfoort (1/4)</a:t>
            </a:r>
            <a:endParaRPr lang="nl-NL" dirty="0"/>
          </a:p>
        </p:txBody>
      </p:sp>
      <p:pic>
        <p:nvPicPr>
          <p:cNvPr id="20" name="Graphic 19" descr="Shield Tick">
            <a:extLst>
              <a:ext uri="{FF2B5EF4-FFF2-40B4-BE49-F238E27FC236}">
                <a16:creationId xmlns:a16="http://schemas.microsoft.com/office/drawing/2014/main" id="{7C7EB4E0-08DC-463A-9FE3-D348A611AFC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1632" y="355815"/>
            <a:ext cx="424972" cy="424972"/>
          </a:xfrm>
          <a:prstGeom prst="rect">
            <a:avLst/>
          </a:prstGeom>
        </p:spPr>
      </p:pic>
      <p:grpSp>
        <p:nvGrpSpPr>
          <p:cNvPr id="21" name="Group 20">
            <a:extLst>
              <a:ext uri="{FF2B5EF4-FFF2-40B4-BE49-F238E27FC236}">
                <a16:creationId xmlns:a16="http://schemas.microsoft.com/office/drawing/2014/main" id="{D4425C52-EEA1-4ACB-B2B6-9AC3BA0CF7BC}"/>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37424B6B-4091-4C7D-B2C8-1A34FF2A69F4}"/>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FE151A63-C3D5-42D8-A197-831DFB8A7A54}"/>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7167F05C-AD4F-451D-818B-365A6C347FC3}"/>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8A83EF63-09D4-4753-AA04-F1646566F6DD}"/>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C0C189B7-5ECF-47C1-94D8-8C69EE990792}"/>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9479977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€7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128879253"/>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4078951075"/>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62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1.758 / 8</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3888096791"/>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156.286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155.885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154.235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154.205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158.986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623.311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19319"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4F1205E6-78D3-4BF6-8541-C4471789FCFA}"/>
              </a:ext>
            </a:extLst>
          </p:cNvPr>
          <p:cNvSpPr>
            <a:spLocks noGrp="1"/>
          </p:cNvSpPr>
          <p:nvPr>
            <p:ph type="title"/>
          </p:nvPr>
        </p:nvSpPr>
        <p:spPr>
          <a:xfrm>
            <a:off x="1126604" y="432069"/>
            <a:ext cx="10359929" cy="331917"/>
          </a:xfrm>
        </p:spPr>
        <p:txBody>
          <a:bodyPr/>
          <a:lstStyle/>
          <a:p>
            <a:r>
              <a:rPr lang="nl-NL" sz="1800" dirty="0">
                <a:solidFill>
                  <a:srgbClr val="22777B"/>
                </a:solidFill>
              </a:rPr>
              <a:t>Cluster Openbare orde en veiligheid – </a:t>
            </a:r>
            <a:endParaRPr lang="nl-NL" dirty="0"/>
          </a:p>
        </p:txBody>
      </p:sp>
      <p:sp>
        <p:nvSpPr>
          <p:cNvPr id="18" name="Title 2">
            <a:extLst>
              <a:ext uri="{FF2B5EF4-FFF2-40B4-BE49-F238E27FC236}">
                <a16:creationId xmlns:a16="http://schemas.microsoft.com/office/drawing/2014/main" id="{177D57F0-6270-4FA5-851F-899A2433F01C}"/>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Amersfoort (2/4)</a:t>
            </a:r>
            <a:endParaRPr lang="nl-NL" dirty="0"/>
          </a:p>
        </p:txBody>
      </p:sp>
      <p:pic>
        <p:nvPicPr>
          <p:cNvPr id="19" name="Graphic 18" descr="Shield Tick">
            <a:extLst>
              <a:ext uri="{FF2B5EF4-FFF2-40B4-BE49-F238E27FC236}">
                <a16:creationId xmlns:a16="http://schemas.microsoft.com/office/drawing/2014/main" id="{3AB8D980-04B2-4E3D-AEDC-17E1B3A5C8D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1632" y="355815"/>
            <a:ext cx="424972" cy="424972"/>
          </a:xfrm>
          <a:prstGeom prst="rect">
            <a:avLst/>
          </a:prstGeom>
        </p:spPr>
      </p:pic>
    </p:spTree>
    <p:extLst>
      <p:ext uri="{BB962C8B-B14F-4D97-AF65-F5344CB8AC3E}">
        <p14:creationId xmlns:p14="http://schemas.microsoft.com/office/powerpoint/2010/main" val="3441685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8091906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Drie definities mogelijk bij bepalen uitkering per cluster (2/2)</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a:t>
            </a:fld>
            <a:endParaRPr lang="nl-NL"/>
          </a:p>
        </p:txBody>
      </p:sp>
      <p:sp>
        <p:nvSpPr>
          <p:cNvPr id="20" name="Text Placeholder 19">
            <a:extLst>
              <a:ext uri="{FF2B5EF4-FFF2-40B4-BE49-F238E27FC236}">
                <a16:creationId xmlns:a16="http://schemas.microsoft.com/office/drawing/2014/main" id="{4018D8C1-703E-44A6-8BC7-094DE3A3C396}"/>
              </a:ext>
            </a:extLst>
          </p:cNvPr>
          <p:cNvSpPr>
            <a:spLocks noGrp="1"/>
          </p:cNvSpPr>
          <p:nvPr>
            <p:ph type="body" sz="quarter" idx="21"/>
          </p:nvPr>
        </p:nvSpPr>
        <p:spPr/>
        <p:txBody>
          <a:bodyPr/>
          <a:lstStyle/>
          <a:p>
            <a:endParaRPr lang="nl-NL" dirty="0"/>
          </a:p>
        </p:txBody>
      </p:sp>
      <p:sp>
        <p:nvSpPr>
          <p:cNvPr id="16" name="Text Placeholder 15">
            <a:extLst>
              <a:ext uri="{FF2B5EF4-FFF2-40B4-BE49-F238E27FC236}">
                <a16:creationId xmlns:a16="http://schemas.microsoft.com/office/drawing/2014/main" id="{59A5D0AF-6630-4E92-B81C-72059E94F3CE}"/>
              </a:ext>
            </a:extLst>
          </p:cNvPr>
          <p:cNvSpPr>
            <a:spLocks noGrp="1"/>
          </p:cNvSpPr>
          <p:nvPr>
            <p:ph type="body" sz="quarter" idx="14"/>
          </p:nvPr>
        </p:nvSpPr>
        <p:spPr/>
        <p:txBody>
          <a:bodyPr/>
          <a:lstStyle/>
          <a:p>
            <a:r>
              <a:rPr lang="nl-NL"/>
              <a:t>Uitkeringen per cluster voor gemeente Amersfoort, 2020, eur miljoen</a:t>
            </a:r>
            <a:endParaRPr lang="nl-NL" b="0" dirty="0"/>
          </a:p>
        </p:txBody>
      </p:sp>
      <p:graphicFrame>
        <p:nvGraphicFramePr>
          <p:cNvPr id="9" name="Table 24">
            <a:extLst>
              <a:ext uri="{FF2B5EF4-FFF2-40B4-BE49-F238E27FC236}">
                <a16:creationId xmlns:a16="http://schemas.microsoft.com/office/drawing/2014/main" id="{AF8B6C79-FDD8-4F61-95E9-CC46D47E3226}"/>
              </a:ext>
            </a:extLst>
          </p:cNvPr>
          <p:cNvGraphicFramePr>
            <a:graphicFrameLocks noGrp="1"/>
          </p:cNvGraphicFramePr>
          <p:nvPr>
            <p:extLst>
              <p:ext uri="{D42A27DB-BD31-4B8C-83A1-F6EECF244321}">
                <p14:modId xmlns:p14="http://schemas.microsoft.com/office/powerpoint/2010/main" val="1619662079"/>
              </p:ext>
            </p:extLst>
          </p:nvPr>
        </p:nvGraphicFramePr>
        <p:xfrm>
          <a:off x="705466" y="1592263"/>
          <a:ext cx="10827719" cy="4716465"/>
        </p:xfrm>
        <a:graphic>
          <a:graphicData uri="http://schemas.openxmlformats.org/drawingml/2006/table">
            <a:tbl>
              <a:tblPr firstRow="1" bandRow="1">
                <a:tableStyleId>{5C22544A-7EE6-4342-B048-85BDC9FD1C3A}</a:tableStyleId>
              </a:tblPr>
              <a:tblGrid>
                <a:gridCol w="3945119">
                  <a:extLst>
                    <a:ext uri="{9D8B030D-6E8A-4147-A177-3AD203B41FA5}">
                      <a16:colId xmlns:a16="http://schemas.microsoft.com/office/drawing/2014/main" val="71743482"/>
                    </a:ext>
                  </a:extLst>
                </a:gridCol>
                <a:gridCol w="241760">
                  <a:extLst>
                    <a:ext uri="{9D8B030D-6E8A-4147-A177-3AD203B41FA5}">
                      <a16:colId xmlns:a16="http://schemas.microsoft.com/office/drawing/2014/main" val="937139751"/>
                    </a:ext>
                  </a:extLst>
                </a:gridCol>
                <a:gridCol w="1024608">
                  <a:extLst>
                    <a:ext uri="{9D8B030D-6E8A-4147-A177-3AD203B41FA5}">
                      <a16:colId xmlns:a16="http://schemas.microsoft.com/office/drawing/2014/main" val="3833710482"/>
                    </a:ext>
                  </a:extLst>
                </a:gridCol>
                <a:gridCol w="547664">
                  <a:extLst>
                    <a:ext uri="{9D8B030D-6E8A-4147-A177-3AD203B41FA5}">
                      <a16:colId xmlns:a16="http://schemas.microsoft.com/office/drawing/2014/main" val="509538733"/>
                    </a:ext>
                  </a:extLst>
                </a:gridCol>
                <a:gridCol w="1024608">
                  <a:extLst>
                    <a:ext uri="{9D8B030D-6E8A-4147-A177-3AD203B41FA5}">
                      <a16:colId xmlns:a16="http://schemas.microsoft.com/office/drawing/2014/main" val="276612980"/>
                    </a:ext>
                  </a:extLst>
                </a:gridCol>
                <a:gridCol w="211236">
                  <a:extLst>
                    <a:ext uri="{9D8B030D-6E8A-4147-A177-3AD203B41FA5}">
                      <a16:colId xmlns:a16="http://schemas.microsoft.com/office/drawing/2014/main" val="2368101116"/>
                    </a:ext>
                  </a:extLst>
                </a:gridCol>
                <a:gridCol w="1024608">
                  <a:extLst>
                    <a:ext uri="{9D8B030D-6E8A-4147-A177-3AD203B41FA5}">
                      <a16:colId xmlns:a16="http://schemas.microsoft.com/office/drawing/2014/main" val="2040484953"/>
                    </a:ext>
                  </a:extLst>
                </a:gridCol>
                <a:gridCol w="547664">
                  <a:extLst>
                    <a:ext uri="{9D8B030D-6E8A-4147-A177-3AD203B41FA5}">
                      <a16:colId xmlns:a16="http://schemas.microsoft.com/office/drawing/2014/main" val="780761436"/>
                    </a:ext>
                  </a:extLst>
                </a:gridCol>
                <a:gridCol w="1024608">
                  <a:extLst>
                    <a:ext uri="{9D8B030D-6E8A-4147-A177-3AD203B41FA5}">
                      <a16:colId xmlns:a16="http://schemas.microsoft.com/office/drawing/2014/main" val="231092563"/>
                    </a:ext>
                  </a:extLst>
                </a:gridCol>
                <a:gridCol w="211236">
                  <a:extLst>
                    <a:ext uri="{9D8B030D-6E8A-4147-A177-3AD203B41FA5}">
                      <a16:colId xmlns:a16="http://schemas.microsoft.com/office/drawing/2014/main" val="972537971"/>
                    </a:ext>
                  </a:extLst>
                </a:gridCol>
                <a:gridCol w="1024608">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Methodiek 1</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Allocatie aanvullend</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Methodiek 2</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Nettering eigen middelen</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Methodiek 3</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53,6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47,1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100,8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-7,3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93,5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45,4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7,5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52,9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49,1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25,5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45,5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42,3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22,7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23,1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5,6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5,8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35,7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36,7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35,1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36,0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14,5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14,5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-5,4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-5,4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15,9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15,9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78,0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-23,7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-23,7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305,0</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78,0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305,0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-23,7</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305,0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10" name="Text Placeholder 8">
            <a:extLst>
              <a:ext uri="{FF2B5EF4-FFF2-40B4-BE49-F238E27FC236}">
                <a16:creationId xmlns:a16="http://schemas.microsoft.com/office/drawing/2014/main" id="{59308258-D350-4AED-8E9E-AD45036B31B8}"/>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1" name="Freeform: Shape 10">
            <a:extLst>
              <a:ext uri="{FF2B5EF4-FFF2-40B4-BE49-F238E27FC236}">
                <a16:creationId xmlns:a16="http://schemas.microsoft.com/office/drawing/2014/main" id="{CB3B8E79-DD92-4B44-AD9E-A0D4FBD369DB}"/>
              </a:ext>
            </a:extLst>
          </p:cNvPr>
          <p:cNvSpPr/>
          <p:nvPr/>
        </p:nvSpPr>
        <p:spPr>
          <a:xfrm>
            <a:off x="5831840" y="4297679"/>
            <a:ext cx="548640" cy="1406263"/>
          </a:xfrm>
          <a:custGeom>
            <a:avLst/>
            <a:gdLst>
              <a:gd name="connsiteX0" fmla="*/ 0 w 627530"/>
              <a:gd name="connsiteY0" fmla="*/ 1470212 h 1470212"/>
              <a:gd name="connsiteX1" fmla="*/ 430306 w 627530"/>
              <a:gd name="connsiteY1" fmla="*/ 1111623 h 1470212"/>
              <a:gd name="connsiteX2" fmla="*/ 475130 w 627530"/>
              <a:gd name="connsiteY2" fmla="*/ 251012 h 1470212"/>
              <a:gd name="connsiteX3" fmla="*/ 627530 w 627530"/>
              <a:gd name="connsiteY3" fmla="*/ 0 h 1470212"/>
            </a:gdLst>
            <a:ahLst/>
            <a:cxnLst>
              <a:cxn ang="0">
                <a:pos x="connsiteX0" y="connsiteY0"/>
              </a:cxn>
              <a:cxn ang="0">
                <a:pos x="connsiteX1" y="connsiteY1"/>
              </a:cxn>
              <a:cxn ang="0">
                <a:pos x="connsiteX2" y="connsiteY2"/>
              </a:cxn>
              <a:cxn ang="0">
                <a:pos x="connsiteX3" y="connsiteY3"/>
              </a:cxn>
            </a:cxnLst>
            <a:rect l="l" t="t" r="r" b="b"/>
            <a:pathLst>
              <a:path w="627530" h="1470212">
                <a:moveTo>
                  <a:pt x="0" y="1470212"/>
                </a:moveTo>
                <a:cubicBezTo>
                  <a:pt x="175559" y="1392517"/>
                  <a:pt x="351118" y="1314823"/>
                  <a:pt x="430306" y="1111623"/>
                </a:cubicBezTo>
                <a:cubicBezTo>
                  <a:pt x="509494" y="908423"/>
                  <a:pt x="442259" y="436282"/>
                  <a:pt x="475130" y="251012"/>
                </a:cubicBezTo>
                <a:cubicBezTo>
                  <a:pt x="508001" y="65742"/>
                  <a:pt x="567765" y="32871"/>
                  <a:pt x="627530" y="0"/>
                </a:cubicBezTo>
              </a:path>
            </a:pathLst>
          </a:custGeom>
          <a:noFill/>
          <a:ln w="9525">
            <a:solidFill>
              <a:srgbClr val="FFC000"/>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endParaRPr lang="en-GB" sz="1100">
              <a:solidFill>
                <a:schemeClr val="lt1"/>
              </a:solidFill>
              <a:latin typeface="+mn-lt"/>
              <a:ea typeface="+mn-ea"/>
              <a:cs typeface="+mn-cs"/>
            </a:endParaRPr>
          </a:p>
        </p:txBody>
      </p:sp>
      <p:sp>
        <p:nvSpPr>
          <p:cNvPr id="12" name="Freeform: Shape 11">
            <a:extLst>
              <a:ext uri="{FF2B5EF4-FFF2-40B4-BE49-F238E27FC236}">
                <a16:creationId xmlns:a16="http://schemas.microsoft.com/office/drawing/2014/main" id="{FC732317-6AA3-4623-84BF-E3F17B8CCDD6}"/>
              </a:ext>
            </a:extLst>
          </p:cNvPr>
          <p:cNvSpPr/>
          <p:nvPr/>
        </p:nvSpPr>
        <p:spPr>
          <a:xfrm>
            <a:off x="8702832" y="4562605"/>
            <a:ext cx="441168" cy="1406263"/>
          </a:xfrm>
          <a:custGeom>
            <a:avLst/>
            <a:gdLst>
              <a:gd name="connsiteX0" fmla="*/ 0 w 627530"/>
              <a:gd name="connsiteY0" fmla="*/ 1470212 h 1470212"/>
              <a:gd name="connsiteX1" fmla="*/ 430306 w 627530"/>
              <a:gd name="connsiteY1" fmla="*/ 1111623 h 1470212"/>
              <a:gd name="connsiteX2" fmla="*/ 475130 w 627530"/>
              <a:gd name="connsiteY2" fmla="*/ 251012 h 1470212"/>
              <a:gd name="connsiteX3" fmla="*/ 627530 w 627530"/>
              <a:gd name="connsiteY3" fmla="*/ 0 h 1470212"/>
            </a:gdLst>
            <a:ahLst/>
            <a:cxnLst>
              <a:cxn ang="0">
                <a:pos x="connsiteX0" y="connsiteY0"/>
              </a:cxn>
              <a:cxn ang="0">
                <a:pos x="connsiteX1" y="connsiteY1"/>
              </a:cxn>
              <a:cxn ang="0">
                <a:pos x="connsiteX2" y="connsiteY2"/>
              </a:cxn>
              <a:cxn ang="0">
                <a:pos x="connsiteX3" y="connsiteY3"/>
              </a:cxn>
            </a:cxnLst>
            <a:rect l="l" t="t" r="r" b="b"/>
            <a:pathLst>
              <a:path w="627530" h="1470212">
                <a:moveTo>
                  <a:pt x="0" y="1470212"/>
                </a:moveTo>
                <a:cubicBezTo>
                  <a:pt x="175559" y="1392517"/>
                  <a:pt x="351118" y="1314823"/>
                  <a:pt x="430306" y="1111623"/>
                </a:cubicBezTo>
                <a:cubicBezTo>
                  <a:pt x="509494" y="908423"/>
                  <a:pt x="442259" y="436282"/>
                  <a:pt x="475130" y="251012"/>
                </a:cubicBezTo>
                <a:cubicBezTo>
                  <a:pt x="508001" y="65742"/>
                  <a:pt x="567765" y="32871"/>
                  <a:pt x="627530" y="0"/>
                </a:cubicBezTo>
              </a:path>
            </a:pathLst>
          </a:custGeom>
          <a:noFill/>
          <a:ln w="9525">
            <a:solidFill>
              <a:srgbClr val="FFC000"/>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endParaRPr lang="en-GB" sz="1100">
              <a:solidFill>
                <a:schemeClr val="lt1"/>
              </a:solidFill>
              <a:latin typeface="+mn-lt"/>
              <a:ea typeface="+mn-ea"/>
              <a:cs typeface="+mn-cs"/>
            </a:endParaRPr>
          </a:p>
        </p:txBody>
      </p:sp>
    </p:spTree>
    <p:extLst>
      <p:ext uri="{BB962C8B-B14F-4D97-AF65-F5344CB8AC3E}">
        <p14:creationId xmlns:p14="http://schemas.microsoft.com/office/powerpoint/2010/main" val="13544278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9272834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Openbare orde en veiligheid,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520862650"/>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A64ACF33-D9E0-4CF5-8615-82EFBFDC8A71}"/>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Openbare orde en veiligheid – </a:t>
            </a:r>
            <a:endParaRPr lang="nl-NL"/>
          </a:p>
        </p:txBody>
      </p:sp>
      <p:sp>
        <p:nvSpPr>
          <p:cNvPr id="31" name="Title 2">
            <a:extLst>
              <a:ext uri="{FF2B5EF4-FFF2-40B4-BE49-F238E27FC236}">
                <a16:creationId xmlns:a16="http://schemas.microsoft.com/office/drawing/2014/main" id="{6F5BB0C5-291B-4FAD-9E47-59615CB5BCA6}"/>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Amersfoort (3/4)</a:t>
            </a:r>
            <a:endParaRPr lang="nl-NL" dirty="0"/>
          </a:p>
        </p:txBody>
      </p:sp>
      <p:pic>
        <p:nvPicPr>
          <p:cNvPr id="37" name="Graphic 36" descr="Shield Tick">
            <a:extLst>
              <a:ext uri="{FF2B5EF4-FFF2-40B4-BE49-F238E27FC236}">
                <a16:creationId xmlns:a16="http://schemas.microsoft.com/office/drawing/2014/main" id="{B126AB5C-DA19-4861-A3C6-C2FB0C392B2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1632" y="355815"/>
            <a:ext cx="424972" cy="424972"/>
          </a:xfrm>
          <a:prstGeom prst="rect">
            <a:avLst/>
          </a:prstGeom>
        </p:spPr>
      </p:pic>
    </p:spTree>
    <p:extLst>
      <p:ext uri="{BB962C8B-B14F-4D97-AF65-F5344CB8AC3E}">
        <p14:creationId xmlns:p14="http://schemas.microsoft.com/office/powerpoint/2010/main" val="19716614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9408239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3292490265"/>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Woz waarde niet woningen (in mln)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Bedrijfsvestigingen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bebouwing 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Kernen met minstens 500 adressen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14,5</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1017408900"/>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139196613"/>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Veiligheidshuizen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3950888965"/>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6199FBE5-FEDC-4D31-9710-FBA5C392DF44}"/>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Openbare orde en veiligheid – </a:t>
            </a:r>
            <a:endParaRPr lang="nl-NL"/>
          </a:p>
        </p:txBody>
      </p:sp>
      <p:sp>
        <p:nvSpPr>
          <p:cNvPr id="22" name="Title 2">
            <a:extLst>
              <a:ext uri="{FF2B5EF4-FFF2-40B4-BE49-F238E27FC236}">
                <a16:creationId xmlns:a16="http://schemas.microsoft.com/office/drawing/2014/main" id="{EE722F00-F7E4-4CB9-88A4-98BE93925F45}"/>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Amersfoort (4/4)</a:t>
            </a:r>
            <a:endParaRPr lang="nl-NL" dirty="0"/>
          </a:p>
        </p:txBody>
      </p:sp>
      <p:pic>
        <p:nvPicPr>
          <p:cNvPr id="24" name="Graphic 23" descr="Shield Tick">
            <a:extLst>
              <a:ext uri="{FF2B5EF4-FFF2-40B4-BE49-F238E27FC236}">
                <a16:creationId xmlns:a16="http://schemas.microsoft.com/office/drawing/2014/main" id="{6B891D88-2408-4C9D-9EBB-7F5264CD12B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1632" y="355815"/>
            <a:ext cx="424972" cy="424972"/>
          </a:xfrm>
          <a:prstGeom prst="rect">
            <a:avLst/>
          </a:prstGeom>
        </p:spPr>
      </p:pic>
    </p:spTree>
    <p:extLst>
      <p:ext uri="{BB962C8B-B14F-4D97-AF65-F5344CB8AC3E}">
        <p14:creationId xmlns:p14="http://schemas.microsoft.com/office/powerpoint/2010/main" val="285805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CB37EB04-F57E-4F00-BE08-C7ADC58BB16C}"/>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5C73CF66-045A-4BE5-BAD8-3CF04FF7642E}"/>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8B8BD69C-CAE8-4789-89A0-D15F5A999868}"/>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23071125-F7FD-44BC-B148-6B4EBE4FF570}"/>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E7218425-276E-4C40-8E72-338926B09A84}"/>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BC0D1CB9-7967-4877-B8E7-51FFF94F64B9}"/>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DE9785EB-2C73-45F7-84B3-CD68F5B4B070}"/>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13130BF6-DBC7-49FB-906B-1CF8DD168BFF}"/>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55EE7C32-47B2-48A6-84F5-0FB7BB8CB657}"/>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E75950B4-11C2-4CE4-9E63-7F05C72928B4}"/>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E7E4F8B2-5831-42CE-BF68-C75DF2DB105B}"/>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B66C7C08-FA47-44C4-92A3-5F0CF4827938}"/>
              </a:ext>
            </a:extLst>
          </p:cNvPr>
          <p:cNvSpPr txBox="1">
            <a:spLocks/>
          </p:cNvSpPr>
          <p:nvPr/>
        </p:nvSpPr>
        <p:spPr>
          <a:xfrm>
            <a:off x="6222285" y="5088374"/>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Bestuur en algemene ondersteuning</a:t>
            </a:r>
          </a:p>
        </p:txBody>
      </p:sp>
      <p:pic>
        <p:nvPicPr>
          <p:cNvPr id="119" name="Graphic 118" descr="Cheers">
            <a:extLst>
              <a:ext uri="{FF2B5EF4-FFF2-40B4-BE49-F238E27FC236}">
                <a16:creationId xmlns:a16="http://schemas.microsoft.com/office/drawing/2014/main" id="{CE8626F4-9C20-4D36-A4CA-4F402FCECA4C}"/>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91DB1A6B-B2F5-4691-8ADC-54C4CAD6A0F9}"/>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85137DDC-D57C-4843-A559-1E6C0443A8D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A688979D-76F9-4D04-936D-5BDCC5E33234}"/>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A9DA9D1F-AC1B-46B9-93C4-35A4B8488B44}"/>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CC579B99-DC86-4927-BA1B-1E16254EC338}"/>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C9B7DA16-98F3-40EE-82CD-9DFC2D59CBD0}"/>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0B470D7F-F2C8-4E7E-8857-499C207CEAF3}"/>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7745FCE3-99FE-4994-8F07-D6A80C5D939A}"/>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6EC46DE0-6B3C-4E49-BD57-20359E26B01E}"/>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0B589D8D-98E3-4E15-A57A-BB10268144CC}"/>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CA9F9E10-8BCC-40C5-9793-7737D4B6228D}"/>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E0834026-58E7-4EE3-94CF-D4646F00B2BD}"/>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F2D631F9-D35A-49FB-BF4E-F2A9C83B85CF}"/>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25A4240D-47D1-4A2E-8D14-3E57A92A8378}"/>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E9F1F649-149B-436D-9378-346752B43F96}"/>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6284706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235608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bestuur en algemene ondersteuning,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1670076366"/>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3847081646"/>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538889330"/>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155.226</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156.286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156.286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DE87BF68-DC0F-4D96-87E2-4B7C6261138B}"/>
              </a:ext>
            </a:extLst>
          </p:cNvPr>
          <p:cNvSpPr>
            <a:spLocks noGrp="1"/>
          </p:cNvSpPr>
          <p:nvPr>
            <p:ph type="title"/>
          </p:nvPr>
        </p:nvSpPr>
        <p:spPr>
          <a:xfrm>
            <a:off x="1126604" y="432069"/>
            <a:ext cx="10359929" cy="331917"/>
          </a:xfrm>
        </p:spPr>
        <p:txBody>
          <a:bodyPr/>
          <a:lstStyle/>
          <a:p>
            <a:r>
              <a:rPr lang="nl-NL" sz="1800" dirty="0">
                <a:solidFill>
                  <a:srgbClr val="22777B"/>
                </a:solidFill>
              </a:rPr>
              <a:t>Cluster Bestuur en algemene ondersteuning – </a:t>
            </a:r>
            <a:endParaRPr lang="nl-NL" dirty="0"/>
          </a:p>
        </p:txBody>
      </p:sp>
      <p:sp>
        <p:nvSpPr>
          <p:cNvPr id="17" name="Title 2">
            <a:extLst>
              <a:ext uri="{FF2B5EF4-FFF2-40B4-BE49-F238E27FC236}">
                <a16:creationId xmlns:a16="http://schemas.microsoft.com/office/drawing/2014/main" id="{30EFB73A-F75C-438E-A667-5A2CA8E12CCB}"/>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Amersfoort (1/4)</a:t>
            </a:r>
            <a:endParaRPr lang="nl-NL" dirty="0"/>
          </a:p>
        </p:txBody>
      </p:sp>
      <p:pic>
        <p:nvPicPr>
          <p:cNvPr id="20" name="Graphic 19" descr="Board Of Directors">
            <a:extLst>
              <a:ext uri="{FF2B5EF4-FFF2-40B4-BE49-F238E27FC236}">
                <a16:creationId xmlns:a16="http://schemas.microsoft.com/office/drawing/2014/main" id="{56174F12-C57D-4B5C-9DDA-50625C503C5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9778" y="383054"/>
            <a:ext cx="370491" cy="370493"/>
          </a:xfrm>
          <a:prstGeom prst="rect">
            <a:avLst/>
          </a:prstGeom>
        </p:spPr>
      </p:pic>
      <p:grpSp>
        <p:nvGrpSpPr>
          <p:cNvPr id="21" name="Group 20">
            <a:extLst>
              <a:ext uri="{FF2B5EF4-FFF2-40B4-BE49-F238E27FC236}">
                <a16:creationId xmlns:a16="http://schemas.microsoft.com/office/drawing/2014/main" id="{8F92A6C4-BE0E-42E6-9FFC-098555E7C3B0}"/>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BCF5C46B-03FF-450D-961C-11C69F406624}"/>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5F7D44B7-E224-444C-8A69-F22C65A188FD}"/>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F09F6F5B-2B59-4D1C-80C7-1E8206D0BE02}"/>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6CD2CD37-2617-4029-9625-EEDA753A7E9C}"/>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610A98AF-7F3F-483A-828D-9865DC432002}"/>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2807324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€4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383707637"/>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3992774538"/>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1.913 / 14</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1325191715"/>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156.286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155.885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154.235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154.205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158.986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623.311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70046"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98EC407E-54FB-426C-A33A-A74721EFEFEB}"/>
              </a:ext>
            </a:extLst>
          </p:cNvPr>
          <p:cNvSpPr>
            <a:spLocks noGrp="1"/>
          </p:cNvSpPr>
          <p:nvPr>
            <p:ph type="title"/>
          </p:nvPr>
        </p:nvSpPr>
        <p:spPr>
          <a:xfrm>
            <a:off x="1126604" y="432069"/>
            <a:ext cx="10359929" cy="331917"/>
          </a:xfrm>
        </p:spPr>
        <p:txBody>
          <a:bodyPr/>
          <a:lstStyle/>
          <a:p>
            <a:r>
              <a:rPr lang="nl-NL" sz="1800" dirty="0">
                <a:solidFill>
                  <a:srgbClr val="22777B"/>
                </a:solidFill>
              </a:rPr>
              <a:t>Cluster Bestuur en algemene ondersteuning – </a:t>
            </a:r>
            <a:endParaRPr lang="nl-NL" dirty="0"/>
          </a:p>
        </p:txBody>
      </p:sp>
      <p:sp>
        <p:nvSpPr>
          <p:cNvPr id="18" name="Title 2">
            <a:extLst>
              <a:ext uri="{FF2B5EF4-FFF2-40B4-BE49-F238E27FC236}">
                <a16:creationId xmlns:a16="http://schemas.microsoft.com/office/drawing/2014/main" id="{3215785E-9967-467F-AEE1-C8A22E6DEEAF}"/>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Amersfoort (2/4)</a:t>
            </a:r>
            <a:endParaRPr lang="nl-NL" dirty="0"/>
          </a:p>
        </p:txBody>
      </p:sp>
      <p:pic>
        <p:nvPicPr>
          <p:cNvPr id="19" name="Graphic 18" descr="Board Of Directors">
            <a:extLst>
              <a:ext uri="{FF2B5EF4-FFF2-40B4-BE49-F238E27FC236}">
                <a16:creationId xmlns:a16="http://schemas.microsoft.com/office/drawing/2014/main" id="{60546A16-F1F8-410C-A1B3-B5863196364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9778" y="383054"/>
            <a:ext cx="370491" cy="370493"/>
          </a:xfrm>
          <a:prstGeom prst="rect">
            <a:avLst/>
          </a:prstGeom>
        </p:spPr>
      </p:pic>
    </p:spTree>
    <p:extLst>
      <p:ext uri="{BB962C8B-B14F-4D97-AF65-F5344CB8AC3E}">
        <p14:creationId xmlns:p14="http://schemas.microsoft.com/office/powerpoint/2010/main" val="36352373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9347548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Bestuur en algemene ondersteuning,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65953776"/>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A0FD1B46-C162-418C-A74F-C98BE8F248F3}"/>
              </a:ext>
            </a:extLst>
          </p:cNvPr>
          <p:cNvSpPr>
            <a:spLocks noGrp="1"/>
          </p:cNvSpPr>
          <p:nvPr>
            <p:ph type="title"/>
          </p:nvPr>
        </p:nvSpPr>
        <p:spPr>
          <a:xfrm>
            <a:off x="1126604" y="432069"/>
            <a:ext cx="10359929" cy="331917"/>
          </a:xfrm>
        </p:spPr>
        <p:txBody>
          <a:bodyPr/>
          <a:lstStyle/>
          <a:p>
            <a:r>
              <a:rPr lang="nl-NL" sz="1800" dirty="0">
                <a:solidFill>
                  <a:srgbClr val="22777B"/>
                </a:solidFill>
              </a:rPr>
              <a:t>Cluster Bestuur en algemene ondersteuning – </a:t>
            </a:r>
            <a:endParaRPr lang="nl-NL" dirty="0"/>
          </a:p>
        </p:txBody>
      </p:sp>
      <p:sp>
        <p:nvSpPr>
          <p:cNvPr id="31" name="Title 2">
            <a:extLst>
              <a:ext uri="{FF2B5EF4-FFF2-40B4-BE49-F238E27FC236}">
                <a16:creationId xmlns:a16="http://schemas.microsoft.com/office/drawing/2014/main" id="{2088BA3F-6561-429D-8AB4-E86FD92307B4}"/>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Amersfoort (3/4)</a:t>
            </a:r>
            <a:endParaRPr lang="nl-NL" dirty="0"/>
          </a:p>
        </p:txBody>
      </p:sp>
      <p:pic>
        <p:nvPicPr>
          <p:cNvPr id="37" name="Graphic 36" descr="Board Of Directors">
            <a:extLst>
              <a:ext uri="{FF2B5EF4-FFF2-40B4-BE49-F238E27FC236}">
                <a16:creationId xmlns:a16="http://schemas.microsoft.com/office/drawing/2014/main" id="{7209ED28-C8B9-435F-8AA6-8081A708033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9778" y="383054"/>
            <a:ext cx="370491" cy="370493"/>
          </a:xfrm>
          <a:prstGeom prst="rect">
            <a:avLst/>
          </a:prstGeom>
        </p:spPr>
      </p:pic>
    </p:spTree>
    <p:extLst>
      <p:ext uri="{BB962C8B-B14F-4D97-AF65-F5344CB8AC3E}">
        <p14:creationId xmlns:p14="http://schemas.microsoft.com/office/powerpoint/2010/main" val="31573608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10584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3755742501"/>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Vast bedrag voor iedere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Bewoonde oorden 1930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Bedrijfsvestigingen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15,9</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1351385035"/>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1037228736"/>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Vergoeding raadsleden gemeenten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3670728356"/>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E25E7625-3210-4D03-BCA9-8D8639B16C9D}"/>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dirty="0">
                <a:solidFill>
                  <a:srgbClr val="22777B"/>
                </a:solidFill>
              </a:rPr>
              <a:t>Cluster Bestuur en algemene ondersteuning – </a:t>
            </a:r>
            <a:endParaRPr lang="nl-NL" dirty="0"/>
          </a:p>
        </p:txBody>
      </p:sp>
      <p:sp>
        <p:nvSpPr>
          <p:cNvPr id="22" name="Title 2">
            <a:extLst>
              <a:ext uri="{FF2B5EF4-FFF2-40B4-BE49-F238E27FC236}">
                <a16:creationId xmlns:a16="http://schemas.microsoft.com/office/drawing/2014/main" id="{29482780-E607-4B1F-B1E8-0EB73BF5661B}"/>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Amersfoort (4/4)</a:t>
            </a:r>
            <a:endParaRPr lang="nl-NL" dirty="0"/>
          </a:p>
        </p:txBody>
      </p:sp>
      <p:pic>
        <p:nvPicPr>
          <p:cNvPr id="24" name="Graphic 23" descr="Board Of Directors">
            <a:extLst>
              <a:ext uri="{FF2B5EF4-FFF2-40B4-BE49-F238E27FC236}">
                <a16:creationId xmlns:a16="http://schemas.microsoft.com/office/drawing/2014/main" id="{46468614-15BD-4E1C-BB68-9E93891AA27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9778" y="383054"/>
            <a:ext cx="370491" cy="370493"/>
          </a:xfrm>
          <a:prstGeom prst="rect">
            <a:avLst/>
          </a:prstGeom>
        </p:spPr>
      </p:pic>
    </p:spTree>
    <p:extLst>
      <p:ext uri="{BB962C8B-B14F-4D97-AF65-F5344CB8AC3E}">
        <p14:creationId xmlns:p14="http://schemas.microsoft.com/office/powerpoint/2010/main" val="40200615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5FC25398-33C0-4F3C-A899-29E1ABC7C1D0}"/>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CC2A2B97-DDC5-4E31-BFAB-4D5D6A5F09E3}"/>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887E3DD4-CA28-4D3B-916E-6173A4604DDC}"/>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71E16A39-5137-49E5-A2CF-FFD1CE2D305C}"/>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8D49DD39-83ED-4D7C-9141-018132D48436}"/>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ED90C438-6964-499C-8339-034146888E57}"/>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89E00FEC-B37B-4278-9C6A-4A6385962E9F}"/>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44496DA8-67BC-435A-9FBD-56676085ECB5}"/>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70AA1072-9E16-478B-BCD8-5ABAB799F054}"/>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470B1291-3D13-44E7-9DC9-4F0041CBC54A}"/>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68E5AC1E-C1F5-4C29-80BA-487A9802195D}"/>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33D5562D-F368-4C05-BF0F-DD5B94D4225B}"/>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CB863558-E766-4B2E-9781-5F15603A6C38}"/>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A9E636A3-BA9F-4845-A671-2DD3E7BB368C}"/>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4045BE27-BE1E-4619-A5E8-24CEB90D5845}"/>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C777CCB0-F362-42C8-8105-CD6FE1A2CEB7}"/>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
        <p:nvSpPr>
          <p:cNvPr id="33" name="Text Placeholder 5">
            <a:hlinkClick r:id="rId8" action="ppaction://hlinksldjump"/>
            <a:extLst>
              <a:ext uri="{FF2B5EF4-FFF2-40B4-BE49-F238E27FC236}">
                <a16:creationId xmlns:a16="http://schemas.microsoft.com/office/drawing/2014/main" id="{696FCE3C-0E9B-452A-BA53-89D49692422E}"/>
              </a:ext>
            </a:extLst>
          </p:cNvPr>
          <p:cNvSpPr txBox="1">
            <a:spLocks/>
          </p:cNvSpPr>
          <p:nvPr/>
        </p:nvSpPr>
        <p:spPr>
          <a:xfrm>
            <a:off x="1268413" y="3038297"/>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Samenvatting belangrijkste inzichten</a:t>
            </a:r>
          </a:p>
        </p:txBody>
      </p:sp>
      <p:sp>
        <p:nvSpPr>
          <p:cNvPr id="34" name="Text Placeholder 5">
            <a:hlinkClick r:id="rId9" action="ppaction://hlinksldjump"/>
            <a:extLst>
              <a:ext uri="{FF2B5EF4-FFF2-40B4-BE49-F238E27FC236}">
                <a16:creationId xmlns:a16="http://schemas.microsoft.com/office/drawing/2014/main" id="{B54CA9D3-5E18-455F-AD41-7E42485AD3C3}"/>
              </a:ext>
            </a:extLst>
          </p:cNvPr>
          <p:cNvSpPr txBox="1">
            <a:spLocks/>
          </p:cNvSpPr>
          <p:nvPr/>
        </p:nvSpPr>
        <p:spPr>
          <a:xfrm>
            <a:off x="1268413" y="370423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35" name="Text Placeholder 5">
            <a:hlinkClick r:id="rId10" action="ppaction://hlinksldjump"/>
            <a:extLst>
              <a:ext uri="{FF2B5EF4-FFF2-40B4-BE49-F238E27FC236}">
                <a16:creationId xmlns:a16="http://schemas.microsoft.com/office/drawing/2014/main" id="{E59FA4F3-E111-41D1-9260-07EB36CEADA5}"/>
              </a:ext>
            </a:extLst>
          </p:cNvPr>
          <p:cNvSpPr txBox="1">
            <a:spLocks/>
          </p:cNvSpPr>
          <p:nvPr/>
        </p:nvSpPr>
        <p:spPr>
          <a:xfrm>
            <a:off x="1268413" y="438495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Bijlage</a:t>
            </a:r>
          </a:p>
        </p:txBody>
      </p:sp>
      <p:pic>
        <p:nvPicPr>
          <p:cNvPr id="36" name="Graphic 35" descr="Arrow: Straight">
            <a:extLst>
              <a:ext uri="{FF2B5EF4-FFF2-40B4-BE49-F238E27FC236}">
                <a16:creationId xmlns:a16="http://schemas.microsoft.com/office/drawing/2014/main" id="{ADD0EA48-90BD-441F-85BA-986836A2C6E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765812" y="4490863"/>
            <a:ext cx="418002" cy="396000"/>
          </a:xfrm>
          <a:prstGeom prst="rect">
            <a:avLst/>
          </a:prstGeom>
        </p:spPr>
      </p:pic>
      <p:sp>
        <p:nvSpPr>
          <p:cNvPr id="37" name="Text Placeholder 5">
            <a:hlinkClick r:id="rId13" action="ppaction://hlinksldjump"/>
            <a:extLst>
              <a:ext uri="{FF2B5EF4-FFF2-40B4-BE49-F238E27FC236}">
                <a16:creationId xmlns:a16="http://schemas.microsoft.com/office/drawing/2014/main" id="{A1ED60D7-037A-4F80-943A-229581A405E5}"/>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Introductie gemeentefonds</a:t>
            </a:r>
          </a:p>
        </p:txBody>
      </p:sp>
      <p:sp>
        <p:nvSpPr>
          <p:cNvPr id="39" name="Title 4">
            <a:hlinkClick r:id="rId13" action="ppaction://hlinksldjump"/>
            <a:extLst>
              <a:ext uri="{FF2B5EF4-FFF2-40B4-BE49-F238E27FC236}">
                <a16:creationId xmlns:a16="http://schemas.microsoft.com/office/drawing/2014/main" id="{9DE23B52-5E9B-4BA0-BD49-BD14B0D6608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Tree>
    <p:extLst>
      <p:ext uri="{BB962C8B-B14F-4D97-AF65-F5344CB8AC3E}">
        <p14:creationId xmlns:p14="http://schemas.microsoft.com/office/powerpoint/2010/main" val="23178019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4334470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519203697"/>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21,8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49,8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53,6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+28,1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7,5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44,3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45,4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24,4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25,5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21,4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21,6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22,7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5,2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5,6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32,8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34,1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35,7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31,9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33,3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35,1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13,2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13,8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14,5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-5,1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-5,4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14,5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15,1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15,9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133,8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76,1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78,0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-57,7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-24,2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-25,3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-23,7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274,4</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289,0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305,0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+14,6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+16,</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a:t>Totale uitkering voor Amersfoort is ca. 305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78</a:t>
            </a:fld>
            <a:endParaRPr lang="nl-NL"/>
          </a:p>
        </p:txBody>
      </p:sp>
      <p:sp>
        <p:nvSpPr>
          <p:cNvPr id="9" name="Text Placeholder 8">
            <a:extLst>
              <a:ext uri="{FF2B5EF4-FFF2-40B4-BE49-F238E27FC236}">
                <a16:creationId xmlns:a16="http://schemas.microsoft.com/office/drawing/2014/main" id="{F067ED54-C37B-4D1C-9873-EDE670151D9D}"/>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niet gealloceerd), </a:t>
            </a:r>
            <a:r>
              <a:rPr lang="nl-NL" b="0" dirty="0"/>
              <a:t>2020, €mln</a:t>
            </a:r>
          </a:p>
        </p:txBody>
      </p:sp>
      <p:sp>
        <p:nvSpPr>
          <p:cNvPr id="5" name="Rectangle 4">
            <a:extLst>
              <a:ext uri="{FF2B5EF4-FFF2-40B4-BE49-F238E27FC236}">
                <a16:creationId xmlns:a16="http://schemas.microsoft.com/office/drawing/2014/main" id="{B4CB150A-381B-4196-81B6-7A78F620412B}"/>
              </a:ext>
            </a:extLst>
          </p:cNvPr>
          <p:cNvSpPr/>
          <p:nvPr/>
        </p:nvSpPr>
        <p:spPr>
          <a:xfrm>
            <a:off x="10322560" y="111760"/>
            <a:ext cx="1778000" cy="457200"/>
          </a:xfrm>
          <a:prstGeom prst="rect">
            <a:avLst/>
          </a:prstGeom>
          <a:solidFill>
            <a:schemeClr val="accent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Methodiek 1</a:t>
            </a:r>
            <a:b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solidFill>
                  <a:schemeClr val="bg1"/>
                </a:solidFill>
                <a:effectLst/>
                <a:uLnTx/>
                <a:uFillTx/>
                <a:latin typeface="Corbel" panose="020B0503020204020204" pitchFamily="34" charset="0"/>
                <a:ea typeface="+mn-ea"/>
                <a:cs typeface="+mn-cs"/>
              </a:rPr>
              <a:t>niet</a:t>
            </a: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 gealloceersd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6" name="Text Placeholder 8">
            <a:extLst>
              <a:ext uri="{FF2B5EF4-FFF2-40B4-BE49-F238E27FC236}">
                <a16:creationId xmlns:a16="http://schemas.microsoft.com/office/drawing/2014/main" id="{75A81F98-0286-47F5-A26F-48F64935D7F2}"/>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2" name="Rectangle 11">
            <a:extLst>
              <a:ext uri="{FF2B5EF4-FFF2-40B4-BE49-F238E27FC236}">
                <a16:creationId xmlns:a16="http://schemas.microsoft.com/office/drawing/2014/main" id="{C4F98ED1-562E-494F-8AD2-46194CBDA536}"/>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3" name="Rectangle 12">
            <a:extLst>
              <a:ext uri="{FF2B5EF4-FFF2-40B4-BE49-F238E27FC236}">
                <a16:creationId xmlns:a16="http://schemas.microsoft.com/office/drawing/2014/main" id="{2A220AE0-A9DE-45BD-B3EA-4E2D9FB10198}"/>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Extra Title 2">
            <a:extLst>
              <a:ext uri="{FF2B5EF4-FFF2-40B4-BE49-F238E27FC236}">
                <a16:creationId xmlns:a16="http://schemas.microsoft.com/office/drawing/2014/main" id="{B8B3B245-D406-4752-AE01-E81DF170C947}"/>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Amersfoort</a:t>
            </a:r>
            <a:endParaRPr lang="nl-NL" dirty="0"/>
          </a:p>
        </p:txBody>
      </p:sp>
    </p:spTree>
    <p:extLst>
      <p:ext uri="{BB962C8B-B14F-4D97-AF65-F5344CB8AC3E}">
        <p14:creationId xmlns:p14="http://schemas.microsoft.com/office/powerpoint/2010/main" val="589120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7884625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2571911609"/>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319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+179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 (ongealloceerde deel)</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862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487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499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-375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1.768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1.849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1.951</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mn-lt"/>
                          <a:ea typeface="+mn-ea"/>
                          <a:cs typeface="+mn-cs"/>
                        </a:rPr>
                        <a:t>+81</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+102</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a:t>Per inwoner ontvangt Amersfoort ca. 1.951 euro</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79</a:t>
            </a:fld>
            <a:endParaRPr lang="nl-NL"/>
          </a:p>
        </p:txBody>
      </p:sp>
      <p:sp>
        <p:nvSpPr>
          <p:cNvPr id="6" name="Text Placeholder 5">
            <a:extLst>
              <a:ext uri="{FF2B5EF4-FFF2-40B4-BE49-F238E27FC236}">
                <a16:creationId xmlns:a16="http://schemas.microsoft.com/office/drawing/2014/main" id="{DFC98597-ADCC-4AF9-A4F8-3310F7847CCA}"/>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niet gealloceerd) per inwoner, </a:t>
            </a:r>
            <a:r>
              <a:rPr lang="nl-NL" b="0" dirty="0"/>
              <a:t>€ 000</a:t>
            </a:r>
          </a:p>
        </p:txBody>
      </p:sp>
      <p:sp>
        <p:nvSpPr>
          <p:cNvPr id="16" name="Text Placeholder 8">
            <a:extLst>
              <a:ext uri="{FF2B5EF4-FFF2-40B4-BE49-F238E27FC236}">
                <a16:creationId xmlns:a16="http://schemas.microsoft.com/office/drawing/2014/main" id="{D4822E0E-2DF9-4D17-BF1E-F1AB9A09895A}"/>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Rectangle 16">
            <a:extLst>
              <a:ext uri="{FF2B5EF4-FFF2-40B4-BE49-F238E27FC236}">
                <a16:creationId xmlns:a16="http://schemas.microsoft.com/office/drawing/2014/main" id="{AE74F25A-076B-4214-A8B6-985C6980E0ED}"/>
              </a:ext>
            </a:extLst>
          </p:cNvPr>
          <p:cNvSpPr/>
          <p:nvPr/>
        </p:nvSpPr>
        <p:spPr>
          <a:xfrm>
            <a:off x="10322560" y="111760"/>
            <a:ext cx="1778000" cy="457200"/>
          </a:xfrm>
          <a:prstGeom prst="rect">
            <a:avLst/>
          </a:prstGeom>
          <a:solidFill>
            <a:schemeClr val="accent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Methodiek 1</a:t>
            </a:r>
            <a:b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solidFill>
                  <a:schemeClr val="bg1"/>
                </a:solidFill>
                <a:effectLst/>
                <a:uLnTx/>
                <a:uFillTx/>
                <a:latin typeface="Corbel" panose="020B0503020204020204" pitchFamily="34" charset="0"/>
                <a:ea typeface="+mn-ea"/>
                <a:cs typeface="+mn-cs"/>
              </a:rPr>
              <a:t>niet</a:t>
            </a: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 gealloceersd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2" name="Rectangle 11">
            <a:extLst>
              <a:ext uri="{FF2B5EF4-FFF2-40B4-BE49-F238E27FC236}">
                <a16:creationId xmlns:a16="http://schemas.microsoft.com/office/drawing/2014/main" id="{E7BFACF1-D462-4E31-8E7E-BBB142863DC5}"/>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3" name="Rectangle 12">
            <a:extLst>
              <a:ext uri="{FF2B5EF4-FFF2-40B4-BE49-F238E27FC236}">
                <a16:creationId xmlns:a16="http://schemas.microsoft.com/office/drawing/2014/main" id="{034C732F-BA90-4BA9-AC17-EB92D6F1A44A}"/>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Extra Title 2">
            <a:extLst>
              <a:ext uri="{FF2B5EF4-FFF2-40B4-BE49-F238E27FC236}">
                <a16:creationId xmlns:a16="http://schemas.microsoft.com/office/drawing/2014/main" id="{DC659DD1-A8E0-4C4C-8C54-76F24098608C}"/>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Amersfoort</a:t>
            </a:r>
            <a:endParaRPr lang="nl-NL" dirty="0"/>
          </a:p>
        </p:txBody>
      </p:sp>
    </p:spTree>
    <p:extLst>
      <p:ext uri="{BB962C8B-B14F-4D97-AF65-F5344CB8AC3E}">
        <p14:creationId xmlns:p14="http://schemas.microsoft.com/office/powerpoint/2010/main" val="2135740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83280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Geselecteerde gemeenten voor vergelijking</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8</a:t>
            </a:fld>
            <a:endParaRPr lang="nl-NL"/>
          </a:p>
        </p:txBody>
      </p:sp>
      <p:sp>
        <p:nvSpPr>
          <p:cNvPr id="6" name="Text Placeholder 5">
            <a:extLst>
              <a:ext uri="{FF2B5EF4-FFF2-40B4-BE49-F238E27FC236}">
                <a16:creationId xmlns:a16="http://schemas.microsoft.com/office/drawing/2014/main" id="{E6A3997C-08F6-41D7-874B-A3C5FFE8F9EC}"/>
              </a:ext>
            </a:extLst>
          </p:cNvPr>
          <p:cNvSpPr>
            <a:spLocks noGrp="1"/>
          </p:cNvSpPr>
          <p:nvPr>
            <p:ph type="body" sz="quarter" idx="20"/>
          </p:nvPr>
        </p:nvSpPr>
        <p:spPr/>
        <p:txBody>
          <a:bodyPr/>
          <a:lstStyle/>
          <a:p>
            <a:endParaRPr lang="nl-NL"/>
          </a:p>
        </p:txBody>
      </p:sp>
      <p:sp>
        <p:nvSpPr>
          <p:cNvPr id="15" name="Content Placeholder 18">
            <a:extLst>
              <a:ext uri="{FF2B5EF4-FFF2-40B4-BE49-F238E27FC236}">
                <a16:creationId xmlns:a16="http://schemas.microsoft.com/office/drawing/2014/main" id="{3A3BD823-2939-415A-ADBB-08005B378272}"/>
              </a:ext>
            </a:extLst>
          </p:cNvPr>
          <p:cNvSpPr txBox="1">
            <a:spLocks/>
          </p:cNvSpPr>
          <p:nvPr/>
        </p:nvSpPr>
        <p:spPr>
          <a:xfrm>
            <a:off x="666748" y="1592263"/>
            <a:ext cx="3121481" cy="504946"/>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In dit document wordt iedere gemeente vergeleken met vier gemeenten. Dit zijn de gemeenten die qua inwonertal het minstafwijken. </a:t>
            </a:r>
          </a:p>
          <a:p>
            <a:pPr fontAlgn="auto">
              <a:spcAft>
                <a:spcPts val="0"/>
              </a:spcAft>
            </a:pPr>
            <a:r>
              <a:rPr lang="nl-NL" dirty="0"/>
              <a:t>Graag vergelijken met andere gemeenten? Download het excel model om het zelf aan te passen of neem contact met ons op. </a:t>
            </a:r>
          </a:p>
        </p:txBody>
      </p:sp>
      <p:graphicFrame>
        <p:nvGraphicFramePr>
          <p:cNvPr id="2" name="Table 1">
            <a:extLst>
              <a:ext uri="{FF2B5EF4-FFF2-40B4-BE49-F238E27FC236}">
                <a16:creationId xmlns:a16="http://schemas.microsoft.com/office/drawing/2014/main" id="{2667A7A0-5ED0-4B30-AB68-827BF8E67707}"/>
              </a:ext>
            </a:extLst>
          </p:cNvPr>
          <p:cNvGraphicFramePr>
            <a:graphicFrameLocks noGrp="1"/>
          </p:cNvGraphicFramePr>
          <p:nvPr>
            <p:extLst>
              <p:ext uri="{D42A27DB-BD31-4B8C-83A1-F6EECF244321}">
                <p14:modId xmlns:p14="http://schemas.microsoft.com/office/powerpoint/2010/main" val="3119011532"/>
              </p:ext>
            </p:extLst>
          </p:nvPr>
        </p:nvGraphicFramePr>
        <p:xfrm>
          <a:off x="4233669" y="1694900"/>
          <a:ext cx="6925944" cy="4528918"/>
        </p:xfrm>
        <a:graphic>
          <a:graphicData uri="http://schemas.openxmlformats.org/drawingml/2006/table">
            <a:tbl>
              <a:tblPr firstRow="1" bandRow="1">
                <a:tableStyleId>{5C22544A-7EE6-4342-B048-85BDC9FD1C3A}</a:tableStyleId>
              </a:tblPr>
              <a:tblGrid>
                <a:gridCol w="3462972">
                  <a:extLst>
                    <a:ext uri="{9D8B030D-6E8A-4147-A177-3AD203B41FA5}">
                      <a16:colId xmlns:a16="http://schemas.microsoft.com/office/drawing/2014/main" val="1794114974"/>
                    </a:ext>
                  </a:extLst>
                </a:gridCol>
                <a:gridCol w="3462972">
                  <a:extLst>
                    <a:ext uri="{9D8B030D-6E8A-4147-A177-3AD203B41FA5}">
                      <a16:colId xmlns:a16="http://schemas.microsoft.com/office/drawing/2014/main" val="1090991727"/>
                    </a:ext>
                  </a:extLst>
                </a:gridCol>
              </a:tblGrid>
              <a:tr h="360128">
                <a:tc>
                  <a:txBody>
                    <a:bodyPr/>
                    <a:lstStyle/>
                    <a:p>
                      <a:pPr algn="ctr"/>
                      <a:r>
                        <a:rPr lang="nl-NL" sz="1400" b="1">
                          <a:solidFill>
                            <a:schemeClr val="bg1"/>
                          </a:solidFill>
                          <a:latin typeface="+mj-lt"/>
                        </a:rPr>
                        <a:t>Gemeente</a:t>
                      </a:r>
                      <a:endParaRPr lang="nl-NL" sz="14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400" b="1">
                          <a:solidFill>
                            <a:schemeClr val="bg1"/>
                          </a:solidFill>
                          <a:latin typeface="+mj-lt"/>
                        </a:rPr>
                        <a:t>Inwoners</a:t>
                      </a:r>
                      <a:endParaRPr lang="nl-NL" sz="14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1637264834"/>
                  </a:ext>
                </a:extLst>
              </a:tr>
              <a:tr h="833758">
                <a:tc>
                  <a:txBody>
                    <a:bodyPr/>
                    <a:lstStyle/>
                    <a:p>
                      <a:pPr algn="ctr"/>
                      <a:r>
                        <a:rPr lang="nl-NL" sz="1400" b="1">
                          <a:solidFill>
                            <a:sysClr val="windowText" lastClr="000000"/>
                          </a:solidFill>
                          <a:latin typeface="+mj-lt"/>
                        </a:rPr>
                        <a:t>Amersfoort</a:t>
                      </a:r>
                      <a:endParaRPr lang="nl-NL" sz="1400" b="1" dirty="0">
                        <a:solidFill>
                          <a:sysClr val="windowText" lastClr="000000"/>
                        </a:solidFill>
                        <a:latin typeface="+mj-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b="1">
                          <a:solidFill>
                            <a:sysClr val="windowText" lastClr="000000"/>
                          </a:solidFill>
                          <a:latin typeface="+mj-lt"/>
                        </a:rPr>
                        <a:t>156.286</a:t>
                      </a:r>
                      <a:endParaRPr lang="nl-NL" sz="1400" b="1" dirty="0">
                        <a:solidFill>
                          <a:sysClr val="windowText" lastClr="000000"/>
                        </a:solidFill>
                        <a:latin typeface="+mj-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3981105"/>
                  </a:ext>
                </a:extLst>
              </a:tr>
              <a:tr h="833758">
                <a:tc>
                  <a:txBody>
                    <a:bodyPr/>
                    <a:lstStyle/>
                    <a:p>
                      <a:pPr algn="ctr"/>
                      <a:r>
                        <a:rPr lang="nl-NL" sz="1400" b="1">
                          <a:solidFill>
                            <a:sysClr val="windowText" lastClr="000000"/>
                          </a:solidFill>
                          <a:latin typeface="+mj-lt"/>
                        </a:rPr>
                        <a:t>Zaanstad</a:t>
                      </a:r>
                      <a:endParaRPr lang="nl-NL" sz="1400" b="1" dirty="0">
                        <a:solidFill>
                          <a:sysClr val="windowText" lastClr="000000"/>
                        </a:solidFill>
                        <a:latin typeface="+mj-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155.885</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3755545"/>
                  </a:ext>
                </a:extLst>
              </a:tr>
              <a:tr h="8337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Haarlemmermeer</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154.235</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6604010"/>
                  </a:ext>
                </a:extLst>
              </a:tr>
              <a:tr h="8337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'S-Hertogenbosch</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154.205</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253463"/>
                  </a:ext>
                </a:extLst>
              </a:tr>
              <a:tr h="8337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Enschede</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158.986</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2924971"/>
                  </a:ext>
                </a:extLst>
              </a:tr>
            </a:tbl>
          </a:graphicData>
        </a:graphic>
      </p:graphicFrame>
      <p:sp>
        <p:nvSpPr>
          <p:cNvPr id="23" name="Rectangle: Rounded Corners 22">
            <a:hlinkClick r:id="rId6"/>
            <a:extLst>
              <a:ext uri="{FF2B5EF4-FFF2-40B4-BE49-F238E27FC236}">
                <a16:creationId xmlns:a16="http://schemas.microsoft.com/office/drawing/2014/main" id="{109E8D7A-DB49-4B0B-9EA3-267A81CDD106}"/>
              </a:ext>
            </a:extLst>
          </p:cNvPr>
          <p:cNvSpPr/>
          <p:nvPr/>
        </p:nvSpPr>
        <p:spPr>
          <a:xfrm>
            <a:off x="666747" y="4373626"/>
            <a:ext cx="3000685" cy="1850192"/>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Download het model hier</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pic>
        <p:nvPicPr>
          <p:cNvPr id="24" name="Content Placeholder 14" descr="Right pointing backhand index">
            <a:hlinkClick r:id="rId6"/>
            <a:extLst>
              <a:ext uri="{FF2B5EF4-FFF2-40B4-BE49-F238E27FC236}">
                <a16:creationId xmlns:a16="http://schemas.microsoft.com/office/drawing/2014/main" id="{EA226C71-E133-4C61-A444-C1AED5F91E39}"/>
              </a:ext>
            </a:extLst>
          </p:cNvPr>
          <p:cNvPicPr>
            <a:picLocks noGrp="1" noChangeAspect="1"/>
          </p:cNvPicPr>
          <p:nvPr>
            <p:ph sz="quarter" idx="18"/>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1709889" y="5022370"/>
            <a:ext cx="914400" cy="914400"/>
          </a:xfrm>
        </p:spPr>
      </p:pic>
    </p:spTree>
    <p:extLst>
      <p:ext uri="{BB962C8B-B14F-4D97-AF65-F5344CB8AC3E}">
        <p14:creationId xmlns:p14="http://schemas.microsoft.com/office/powerpoint/2010/main" val="9302786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518005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4133304433"/>
              </p:ext>
            </p:extLst>
          </p:nvPr>
        </p:nvGraphicFramePr>
        <p:xfrm>
          <a:off x="705466" y="1592263"/>
          <a:ext cx="10827722" cy="4716465"/>
        </p:xfrm>
        <a:graphic>
          <a:graphicData uri="http://schemas.openxmlformats.org/drawingml/2006/table">
            <a:tbl>
              <a:tblPr firstRow="1" bandRow="1">
                <a:tableStyleId>{5C22544A-7EE6-4342-B048-85BDC9FD1C3A}</a:tableStyleId>
              </a:tblPr>
              <a:tblGrid>
                <a:gridCol w="4368437">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312937">
                  <a:extLst>
                    <a:ext uri="{9D8B030D-6E8A-4147-A177-3AD203B41FA5}">
                      <a16:colId xmlns:a16="http://schemas.microsoft.com/office/drawing/2014/main" val="3763625968"/>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gridCol w="236799">
                  <a:extLst>
                    <a:ext uri="{9D8B030D-6E8A-4147-A177-3AD203B41FA5}">
                      <a16:colId xmlns:a16="http://schemas.microsoft.com/office/drawing/2014/main" val="780761436"/>
                    </a:ext>
                  </a:extLst>
                </a:gridCol>
                <a:gridCol w="1134550">
                  <a:extLst>
                    <a:ext uri="{9D8B030D-6E8A-4147-A177-3AD203B41FA5}">
                      <a16:colId xmlns:a16="http://schemas.microsoft.com/office/drawing/2014/main" val="231092563"/>
                    </a:ext>
                  </a:extLst>
                </a:gridCol>
                <a:gridCol w="1134550">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Amersfoort</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2020 / inw</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 (ongealloceerde deel)</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499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1.951</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1.892</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+60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1.866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+85</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a:t>Dit is ca. €60 meer dan 4 vergelijkingsgemeenten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80</a:t>
            </a:fld>
            <a:endParaRPr lang="nl-NL"/>
          </a:p>
        </p:txBody>
      </p:sp>
      <p:sp>
        <p:nvSpPr>
          <p:cNvPr id="6" name="Text Placeholder 5">
            <a:extLst>
              <a:ext uri="{FF2B5EF4-FFF2-40B4-BE49-F238E27FC236}">
                <a16:creationId xmlns:a16="http://schemas.microsoft.com/office/drawing/2014/main" id="{DFC98597-ADCC-4AF9-A4F8-3310F7847CCA}"/>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niet gealloceerd) per inwoner, </a:t>
            </a:r>
            <a:r>
              <a:rPr lang="nl-NL" b="0" dirty="0"/>
              <a:t>€ 000</a:t>
            </a:r>
          </a:p>
        </p:txBody>
      </p:sp>
      <p:sp>
        <p:nvSpPr>
          <p:cNvPr id="16" name="Text Placeholder 8">
            <a:extLst>
              <a:ext uri="{FF2B5EF4-FFF2-40B4-BE49-F238E27FC236}">
                <a16:creationId xmlns:a16="http://schemas.microsoft.com/office/drawing/2014/main" id="{D4822E0E-2DF9-4D17-BF1E-F1AB9A09895A}"/>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Rectangle 16">
            <a:extLst>
              <a:ext uri="{FF2B5EF4-FFF2-40B4-BE49-F238E27FC236}">
                <a16:creationId xmlns:a16="http://schemas.microsoft.com/office/drawing/2014/main" id="{AE74F25A-076B-4214-A8B6-985C6980E0ED}"/>
              </a:ext>
            </a:extLst>
          </p:cNvPr>
          <p:cNvSpPr/>
          <p:nvPr/>
        </p:nvSpPr>
        <p:spPr>
          <a:xfrm>
            <a:off x="10322560" y="111760"/>
            <a:ext cx="1778000" cy="457200"/>
          </a:xfrm>
          <a:prstGeom prst="rect">
            <a:avLst/>
          </a:prstGeom>
          <a:solidFill>
            <a:schemeClr val="accent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Methodiek 1</a:t>
            </a:r>
            <a:b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solidFill>
                  <a:schemeClr val="bg1"/>
                </a:solidFill>
                <a:effectLst/>
                <a:uLnTx/>
                <a:uFillTx/>
                <a:latin typeface="Corbel" panose="020B0503020204020204" pitchFamily="34" charset="0"/>
                <a:ea typeface="+mn-ea"/>
                <a:cs typeface="+mn-cs"/>
              </a:rPr>
              <a:t>niet</a:t>
            </a: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 gealloceersd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2" name="Rectangle 11">
            <a:extLst>
              <a:ext uri="{FF2B5EF4-FFF2-40B4-BE49-F238E27FC236}">
                <a16:creationId xmlns:a16="http://schemas.microsoft.com/office/drawing/2014/main" id="{E52259FB-2F43-45F1-8AB8-DFD8FB55AC1B}"/>
              </a:ext>
            </a:extLst>
          </p:cNvPr>
          <p:cNvSpPr/>
          <p:nvPr/>
        </p:nvSpPr>
        <p:spPr>
          <a:xfrm>
            <a:off x="6772212"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4 gemeenten</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3" name="Rectangle 12">
            <a:extLst>
              <a:ext uri="{FF2B5EF4-FFF2-40B4-BE49-F238E27FC236}">
                <a16:creationId xmlns:a16="http://schemas.microsoft.com/office/drawing/2014/main" id="{D898AD9E-D409-44CB-93C8-EC9A8F3BBE22}"/>
              </a:ext>
            </a:extLst>
          </p:cNvPr>
          <p:cNvSpPr/>
          <p:nvPr/>
        </p:nvSpPr>
        <p:spPr>
          <a:xfrm>
            <a:off x="9283764"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Nederland</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Extra Title 2">
            <a:extLst>
              <a:ext uri="{FF2B5EF4-FFF2-40B4-BE49-F238E27FC236}">
                <a16:creationId xmlns:a16="http://schemas.microsoft.com/office/drawing/2014/main" id="{A5D94305-F92F-4AB4-BAC4-C3CB18ACEAE0}"/>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Amersfoort</a:t>
            </a:r>
            <a:endParaRPr lang="nl-NL" dirty="0"/>
          </a:p>
        </p:txBody>
      </p:sp>
    </p:spTree>
    <p:extLst>
      <p:ext uri="{BB962C8B-B14F-4D97-AF65-F5344CB8AC3E}">
        <p14:creationId xmlns:p14="http://schemas.microsoft.com/office/powerpoint/2010/main" val="39974714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0466083-F72D-47ED-AAED-6D271113F7FD}"/>
              </a:ext>
            </a:extLst>
          </p:cNvPr>
          <p:cNvGraphicFramePr>
            <a:graphicFrameLocks noChangeAspect="1"/>
          </p:cNvGraphicFramePr>
          <p:nvPr>
            <p:custDataLst>
              <p:tags r:id="rId1"/>
            </p:custDataLst>
            <p:extLst>
              <p:ext uri="{D42A27DB-BD31-4B8C-83A1-F6EECF244321}">
                <p14:modId xmlns:p14="http://schemas.microsoft.com/office/powerpoint/2010/main" val="5694072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F2D1DB41-B223-433B-BA46-C7F230F19383}"/>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2" name="Table 24">
            <a:extLst>
              <a:ext uri="{FF2B5EF4-FFF2-40B4-BE49-F238E27FC236}">
                <a16:creationId xmlns:a16="http://schemas.microsoft.com/office/drawing/2014/main" id="{9120C681-AC6D-4259-903A-EBBF6490FA6E}"/>
              </a:ext>
            </a:extLst>
          </p:cNvPr>
          <p:cNvGraphicFramePr>
            <a:graphicFrameLocks noGrp="1"/>
          </p:cNvGraphicFramePr>
          <p:nvPr>
            <p:extLst>
              <p:ext uri="{D42A27DB-BD31-4B8C-83A1-F6EECF244321}">
                <p14:modId xmlns:p14="http://schemas.microsoft.com/office/powerpoint/2010/main" val="543594093"/>
              </p:ext>
            </p:extLst>
          </p:nvPr>
        </p:nvGraphicFramePr>
        <p:xfrm>
          <a:off x="705466" y="2136970"/>
          <a:ext cx="8008886" cy="1236780"/>
        </p:xfrm>
        <a:graphic>
          <a:graphicData uri="http://schemas.openxmlformats.org/drawingml/2006/table">
            <a:tbl>
              <a:tblPr firstRow="1" bandRow="1">
                <a:tableStyleId>{5C22544A-7EE6-4342-B048-85BDC9FD1C3A}</a:tableStyleId>
              </a:tblPr>
              <a:tblGrid>
                <a:gridCol w="4368437">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tblGrid>
              <a:tr h="20405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kern="1200">
                          <a:solidFill>
                            <a:schemeClr val="bg1"/>
                          </a:solidFill>
                          <a:latin typeface="+mn-lt"/>
                          <a:ea typeface="+mn-ea"/>
                          <a:cs typeface="+mn-cs"/>
                        </a:rPr>
                        <a:t>2019</a:t>
                      </a:r>
                      <a:endParaRPr lang="nl-NL" sz="1000" b="1" kern="1200" dirty="0">
                        <a:solidFill>
                          <a:schemeClr val="bg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Aantal inwoners</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17.181.084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17.282.163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17.282.163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Totale uitkering incl. aanvullend (€ mln)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29.326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30.903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32.252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Uitkering per inwoner</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1.788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1.866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bl>
          </a:graphicData>
        </a:graphic>
      </p:graphicFrame>
      <p:sp>
        <p:nvSpPr>
          <p:cNvPr id="3" name="Text Placeholder 2">
            <a:extLst>
              <a:ext uri="{FF2B5EF4-FFF2-40B4-BE49-F238E27FC236}">
                <a16:creationId xmlns:a16="http://schemas.microsoft.com/office/drawing/2014/main" id="{A1C11AE0-611F-4276-834E-E23D7C634362}"/>
              </a:ext>
            </a:extLst>
          </p:cNvPr>
          <p:cNvSpPr>
            <a:spLocks noGrp="1"/>
          </p:cNvSpPr>
          <p:nvPr>
            <p:ph type="body" sz="quarter" idx="16"/>
          </p:nvPr>
        </p:nvSpPr>
        <p:spPr/>
        <p:txBody>
          <a:bodyPr/>
          <a:lstStyle/>
          <a:p>
            <a:r>
              <a:rPr lang="nl-NL" dirty="0"/>
              <a:t>Ontwikkeling totale uitkering gemeentefonds, 2018 - 2020</a:t>
            </a:r>
          </a:p>
        </p:txBody>
      </p:sp>
      <p:sp>
        <p:nvSpPr>
          <p:cNvPr id="4" name="Title 3">
            <a:extLst>
              <a:ext uri="{FF2B5EF4-FFF2-40B4-BE49-F238E27FC236}">
                <a16:creationId xmlns:a16="http://schemas.microsoft.com/office/drawing/2014/main" id="{B3C39575-96B9-4B81-A12C-59D6D8D0A350}"/>
              </a:ext>
            </a:extLst>
          </p:cNvPr>
          <p:cNvSpPr>
            <a:spLocks noGrp="1"/>
          </p:cNvSpPr>
          <p:nvPr>
            <p:ph type="title"/>
          </p:nvPr>
        </p:nvSpPr>
        <p:spPr/>
        <p:txBody>
          <a:bodyPr/>
          <a:lstStyle/>
          <a:p>
            <a:r>
              <a:rPr lang="nl-NL" dirty="0"/>
              <a:t>Bijlage 2: </a:t>
            </a:r>
            <a:br>
              <a:rPr lang="nl-NL" dirty="0"/>
            </a:br>
            <a:r>
              <a:rPr lang="nl-NL" dirty="0"/>
              <a:t>Kwaliteitscontrole</a:t>
            </a:r>
          </a:p>
        </p:txBody>
      </p:sp>
      <p:sp>
        <p:nvSpPr>
          <p:cNvPr id="14" name="Text Placeholder 13">
            <a:extLst>
              <a:ext uri="{FF2B5EF4-FFF2-40B4-BE49-F238E27FC236}">
                <a16:creationId xmlns:a16="http://schemas.microsoft.com/office/drawing/2014/main" id="{DED4E4CA-661D-4DE0-8F0A-9D9E45135D8C}"/>
              </a:ext>
            </a:extLst>
          </p:cNvPr>
          <p:cNvSpPr>
            <a:spLocks noGrp="1"/>
          </p:cNvSpPr>
          <p:nvPr>
            <p:ph type="body" sz="quarter" idx="21"/>
          </p:nvPr>
        </p:nvSpPr>
        <p:spPr/>
        <p:txBody>
          <a:bodyPr/>
          <a:lstStyle/>
          <a:p>
            <a:endParaRPr lang="nl-NL"/>
          </a:p>
        </p:txBody>
      </p:sp>
      <p:graphicFrame>
        <p:nvGraphicFramePr>
          <p:cNvPr id="15" name="Table 24">
            <a:extLst>
              <a:ext uri="{FF2B5EF4-FFF2-40B4-BE49-F238E27FC236}">
                <a16:creationId xmlns:a16="http://schemas.microsoft.com/office/drawing/2014/main" id="{D3D41B72-D500-4892-A8C4-8CFE57E24B7B}"/>
              </a:ext>
            </a:extLst>
          </p:cNvPr>
          <p:cNvGraphicFramePr>
            <a:graphicFrameLocks noGrp="1"/>
          </p:cNvGraphicFramePr>
          <p:nvPr>
            <p:extLst>
              <p:ext uri="{D42A27DB-BD31-4B8C-83A1-F6EECF244321}">
                <p14:modId xmlns:p14="http://schemas.microsoft.com/office/powerpoint/2010/main" val="3045321760"/>
              </p:ext>
            </p:extLst>
          </p:nvPr>
        </p:nvGraphicFramePr>
        <p:xfrm>
          <a:off x="705466" y="4030198"/>
          <a:ext cx="8008886" cy="1737645"/>
        </p:xfrm>
        <a:graphic>
          <a:graphicData uri="http://schemas.openxmlformats.org/drawingml/2006/table">
            <a:tbl>
              <a:tblPr firstRow="1" bandRow="1">
                <a:tableStyleId>{5C22544A-7EE6-4342-B048-85BDC9FD1C3A}</a:tableStyleId>
              </a:tblPr>
              <a:tblGrid>
                <a:gridCol w="4368437">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kern="1200">
                          <a:solidFill>
                            <a:schemeClr val="bg1"/>
                          </a:solidFill>
                          <a:latin typeface="+mn-lt"/>
                          <a:ea typeface="+mn-ea"/>
                          <a:cs typeface="+mn-cs"/>
                        </a:rPr>
                        <a:t>2019</a:t>
                      </a:r>
                      <a:endParaRPr lang="nl-NL" sz="1000" b="1" kern="1200" dirty="0">
                        <a:solidFill>
                          <a:schemeClr val="bg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Aantal inwoners</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155.226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156.286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156.286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Totale uitkering in document</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274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Totale uitkering in basisbestand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274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Aansluiting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9944679"/>
                  </a:ext>
                </a:extLst>
              </a:tr>
              <a:tr h="248235">
                <a:tc>
                  <a:txBody>
                    <a:bodyPr/>
                    <a:lstStyle/>
                    <a:p>
                      <a:pPr algn="l" fontAlgn="b"/>
                      <a:r>
                        <a:rPr lang="nl-NL" sz="1100" b="0" i="0" u="none" strike="noStrike">
                          <a:solidFill>
                            <a:srgbClr val="595959"/>
                          </a:solidFill>
                          <a:effectLst/>
                          <a:latin typeface="+mj-lt"/>
                        </a:rPr>
                        <a:t>Afwijking indien aanwezig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1" u="none" strike="noStrike" kern="1200" cap="none" spc="0" normalizeH="0" baseline="0" noProof="0">
                          <a:ln>
                            <a:noFill/>
                          </a:ln>
                          <a:solidFill>
                            <a:sysClr val="windowText" lastClr="000000"/>
                          </a:solidFill>
                          <a:effectLst/>
                          <a:uLnTx/>
                          <a:uFillTx/>
                          <a:latin typeface="Corbel"/>
                          <a:ea typeface="+mn-ea"/>
                          <a:cs typeface="+mn-cs"/>
                        </a:rPr>
                        <a:t>nvt</a:t>
                      </a:r>
                      <a:endParaRPr lang="nl-NL" sz="1000" b="1" i="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1" u="none" strike="noStrike" kern="1200" cap="none" spc="0" normalizeH="0" baseline="0" noProof="0">
                          <a:ln>
                            <a:noFill/>
                          </a:ln>
                          <a:solidFill>
                            <a:sysClr val="windowText" lastClr="000000"/>
                          </a:solidFill>
                          <a:effectLst/>
                          <a:uLnTx/>
                          <a:uFillTx/>
                          <a:latin typeface="Corbel"/>
                          <a:ea typeface="+mn-ea"/>
                          <a:cs typeface="+mn-cs"/>
                        </a:rPr>
                        <a:t>nvt</a:t>
                      </a:r>
                      <a:endParaRPr lang="nl-NL" sz="1000" b="1" i="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1" u="none" strike="noStrike" kern="1200" cap="none" spc="0" normalizeH="0" baseline="0" noProof="0">
                          <a:ln>
                            <a:noFill/>
                          </a:ln>
                          <a:solidFill>
                            <a:sysClr val="windowText" lastClr="000000"/>
                          </a:solidFill>
                          <a:effectLst/>
                          <a:uLnTx/>
                          <a:uFillTx/>
                          <a:latin typeface="Corbel"/>
                          <a:ea typeface="+mn-ea"/>
                          <a:cs typeface="+mn-cs"/>
                        </a:rPr>
                        <a:t>nvt</a:t>
                      </a:r>
                      <a:endParaRPr kumimoji="0" lang="nl-NL" sz="1000" b="1" i="1"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26817651"/>
                  </a:ext>
                </a:extLst>
              </a:tr>
            </a:tbl>
          </a:graphicData>
        </a:graphic>
      </p:graphicFrame>
      <p:sp>
        <p:nvSpPr>
          <p:cNvPr id="16" name="Text Placeholder 2">
            <a:extLst>
              <a:ext uri="{FF2B5EF4-FFF2-40B4-BE49-F238E27FC236}">
                <a16:creationId xmlns:a16="http://schemas.microsoft.com/office/drawing/2014/main" id="{36136D84-1969-424A-B146-BA626CBE9248}"/>
              </a:ext>
            </a:extLst>
          </p:cNvPr>
          <p:cNvSpPr txBox="1">
            <a:spLocks/>
          </p:cNvSpPr>
          <p:nvPr/>
        </p:nvSpPr>
        <p:spPr>
          <a:xfrm>
            <a:off x="666750" y="3628859"/>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a:t>Kwaliteitscontrole gemeente Amersfoort, 2018 - 2020</a:t>
            </a:r>
            <a:endParaRPr lang="nl-NL" dirty="0"/>
          </a:p>
        </p:txBody>
      </p:sp>
    </p:spTree>
    <p:extLst>
      <p:ext uri="{BB962C8B-B14F-4D97-AF65-F5344CB8AC3E}">
        <p14:creationId xmlns:p14="http://schemas.microsoft.com/office/powerpoint/2010/main" val="32546979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E1865ACD-E1F4-4BB7-BDFA-84BF979962D8}"/>
              </a:ext>
            </a:extLst>
          </p:cNvPr>
          <p:cNvGraphicFramePr>
            <a:graphicFrameLocks noChangeAspect="1"/>
          </p:cNvGraphicFramePr>
          <p:nvPr>
            <p:custDataLst>
              <p:tags r:id="rId1"/>
            </p:custDataLst>
            <p:extLst>
              <p:ext uri="{D42A27DB-BD31-4B8C-83A1-F6EECF244321}">
                <p14:modId xmlns:p14="http://schemas.microsoft.com/office/powerpoint/2010/main" val="9282013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6A11ECBE-5550-4AE7-B238-CC668C136554}"/>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6B7DD5E1-4E98-43E2-A42D-8FA557DCE583}"/>
              </a:ext>
            </a:extLst>
          </p:cNvPr>
          <p:cNvSpPr>
            <a:spLocks noGrp="1"/>
          </p:cNvSpPr>
          <p:nvPr>
            <p:ph type="sldNum" sz="quarter" idx="12"/>
          </p:nvPr>
        </p:nvSpPr>
        <p:spPr/>
        <p:txBody>
          <a:bodyPr/>
          <a:lstStyle/>
          <a:p>
            <a:fld id="{DACF5B80-9BA5-46BF-AFF0-42D157F37955}" type="slidenum">
              <a:rPr lang="nl-NL" smtClean="0"/>
              <a:t>82</a:t>
            </a:fld>
            <a:endParaRPr lang="nl-NL"/>
          </a:p>
        </p:txBody>
      </p:sp>
      <p:sp>
        <p:nvSpPr>
          <p:cNvPr id="5" name="Text Placeholder 4">
            <a:extLst>
              <a:ext uri="{FF2B5EF4-FFF2-40B4-BE49-F238E27FC236}">
                <a16:creationId xmlns:a16="http://schemas.microsoft.com/office/drawing/2014/main" id="{5E2167CF-55E8-488F-980F-5E05A25026E5}"/>
              </a:ext>
            </a:extLst>
          </p:cNvPr>
          <p:cNvSpPr>
            <a:spLocks noGrp="1"/>
          </p:cNvSpPr>
          <p:nvPr>
            <p:ph type="body" sz="quarter" idx="20"/>
          </p:nvPr>
        </p:nvSpPr>
        <p:spPr/>
        <p:txBody>
          <a:bodyPr/>
          <a:lstStyle/>
          <a:p>
            <a:endParaRPr lang="nl-NL"/>
          </a:p>
        </p:txBody>
      </p:sp>
      <p:pic>
        <p:nvPicPr>
          <p:cNvPr id="7" name="Picture 6">
            <a:extLst>
              <a:ext uri="{FF2B5EF4-FFF2-40B4-BE49-F238E27FC236}">
                <a16:creationId xmlns:a16="http://schemas.microsoft.com/office/drawing/2014/main" id="{B57184CE-F402-430B-8DE9-A399176AAB5B}"/>
              </a:ext>
            </a:extLst>
          </p:cNvPr>
          <p:cNvPicPr>
            <a:picLocks noChangeAspect="1"/>
          </p:cNvPicPr>
          <p:nvPr/>
        </p:nvPicPr>
        <p:blipFill rotWithShape="1">
          <a:blip r:embed="rId6"/>
          <a:srcRect t="11141" r="18739"/>
          <a:stretch/>
        </p:blipFill>
        <p:spPr>
          <a:xfrm rot="205299">
            <a:off x="5438034" y="1955646"/>
            <a:ext cx="4904264" cy="4038726"/>
          </a:xfrm>
          <a:prstGeom prst="rect">
            <a:avLst/>
          </a:prstGeom>
          <a:ln>
            <a:solidFill>
              <a:srgbClr val="22777B"/>
            </a:solidFill>
          </a:ln>
        </p:spPr>
      </p:pic>
      <p:sp>
        <p:nvSpPr>
          <p:cNvPr id="10" name="Title 2">
            <a:extLst>
              <a:ext uri="{FF2B5EF4-FFF2-40B4-BE49-F238E27FC236}">
                <a16:creationId xmlns:a16="http://schemas.microsoft.com/office/drawing/2014/main" id="{180EE782-2DBB-4E68-BDD8-DF08F7B9403F}"/>
              </a:ext>
            </a:extLst>
          </p:cNvPr>
          <p:cNvSpPr>
            <a:spLocks noGrp="1"/>
          </p:cNvSpPr>
          <p:nvPr>
            <p:ph type="title"/>
          </p:nvPr>
        </p:nvSpPr>
        <p:spPr>
          <a:xfrm>
            <a:off x="666750" y="266700"/>
            <a:ext cx="10866438" cy="930275"/>
          </a:xfrm>
        </p:spPr>
        <p:txBody>
          <a:bodyPr/>
          <a:lstStyle/>
          <a:p>
            <a:r>
              <a:rPr lang="nl-NL" dirty="0"/>
              <a:t>Bijlage 3: </a:t>
            </a:r>
            <a:br>
              <a:rPr lang="nl-NL" dirty="0"/>
            </a:br>
            <a:r>
              <a:rPr lang="nl-NL" dirty="0"/>
              <a:t>Excel model beschikbaar online</a:t>
            </a:r>
          </a:p>
        </p:txBody>
      </p:sp>
      <p:sp>
        <p:nvSpPr>
          <p:cNvPr id="13" name="Rectangle: Rounded Corners 12">
            <a:hlinkClick r:id="rId7"/>
            <a:extLst>
              <a:ext uri="{FF2B5EF4-FFF2-40B4-BE49-F238E27FC236}">
                <a16:creationId xmlns:a16="http://schemas.microsoft.com/office/drawing/2014/main" id="{A9B39CCF-86D3-4518-AEEE-C0AB0ACFA0E2}"/>
              </a:ext>
            </a:extLst>
          </p:cNvPr>
          <p:cNvSpPr/>
          <p:nvPr/>
        </p:nvSpPr>
        <p:spPr>
          <a:xfrm>
            <a:off x="2029080" y="2662496"/>
            <a:ext cx="3622706" cy="275253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Meer detail per cluster of een vergelijking maken met andere gemeenten. Download de Excel versie van dit dashboard hier.</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pic>
        <p:nvPicPr>
          <p:cNvPr id="15" name="Content Placeholder 14" descr="Right pointing backhand index">
            <a:hlinkClick r:id="rId8"/>
            <a:extLst>
              <a:ext uri="{FF2B5EF4-FFF2-40B4-BE49-F238E27FC236}">
                <a16:creationId xmlns:a16="http://schemas.microsoft.com/office/drawing/2014/main" id="{61CD87FA-4A03-40B1-B75D-DC242A0AD92B}"/>
              </a:ext>
            </a:extLst>
          </p:cNvPr>
          <p:cNvPicPr>
            <a:picLocks noGrp="1" noChangeAspect="1"/>
          </p:cNvPicPr>
          <p:nvPr>
            <p:ph sz="quarter" idx="18"/>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6200000">
            <a:off x="3383233" y="4099785"/>
            <a:ext cx="914400" cy="914400"/>
          </a:xfrm>
        </p:spPr>
      </p:pic>
    </p:spTree>
    <p:extLst>
      <p:ext uri="{BB962C8B-B14F-4D97-AF65-F5344CB8AC3E}">
        <p14:creationId xmlns:p14="http://schemas.microsoft.com/office/powerpoint/2010/main" val="10844256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E37992A-09FD-4C18-9EF4-7F0D3B31730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8" name="Object 7" hidden="1">
                        <a:extLst>
                          <a:ext uri="{FF2B5EF4-FFF2-40B4-BE49-F238E27FC236}">
                            <a16:creationId xmlns:a16="http://schemas.microsoft.com/office/drawing/2014/main" id="{7E37992A-09FD-4C18-9EF4-7F0D3B31730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97132E8-4B27-41A6-ADFA-DEFA1FDDD179}"/>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6" name="Rectangle 5">
            <a:extLst>
              <a:ext uri="{FF2B5EF4-FFF2-40B4-BE49-F238E27FC236}">
                <a16:creationId xmlns:a16="http://schemas.microsoft.com/office/drawing/2014/main" id="{2046CC36-BDB3-4F7F-9292-86EC6B64530E}"/>
              </a:ext>
            </a:extLst>
          </p:cNvPr>
          <p:cNvSpPr/>
          <p:nvPr/>
        </p:nvSpPr>
        <p:spPr>
          <a:xfrm>
            <a:off x="0" y="0"/>
            <a:ext cx="12192000" cy="6858000"/>
          </a:xfrm>
          <a:prstGeom prst="rect">
            <a:avLst/>
          </a:prstGeom>
          <a:solidFill>
            <a:srgbClr val="22777B"/>
          </a:solidFill>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 name="Content Placeholder 1">
            <a:extLst>
              <a:ext uri="{FF2B5EF4-FFF2-40B4-BE49-F238E27FC236}">
                <a16:creationId xmlns:a16="http://schemas.microsoft.com/office/drawing/2014/main" id="{9E336A04-81C3-4DE3-9F44-102D23CF9B97}"/>
              </a:ext>
            </a:extLst>
          </p:cNvPr>
          <p:cNvSpPr>
            <a:spLocks noGrp="1"/>
          </p:cNvSpPr>
          <p:nvPr>
            <p:ph sz="quarter" idx="18"/>
          </p:nvPr>
        </p:nvSpPr>
        <p:spPr/>
        <p:txBody>
          <a:bodyPr/>
          <a:lstStyle/>
          <a:p>
            <a:r>
              <a:rPr lang="nl-NL" sz="2800" b="1" dirty="0">
                <a:solidFill>
                  <a:schemeClr val="bg1"/>
                </a:solidFill>
              </a:rPr>
              <a:t>it’s public</a:t>
            </a:r>
            <a:br>
              <a:rPr lang="nl-NL" sz="2800" b="1" dirty="0">
                <a:solidFill>
                  <a:schemeClr val="bg1"/>
                </a:solidFill>
              </a:rPr>
            </a:br>
            <a:br>
              <a:rPr lang="nl-NL" dirty="0">
                <a:solidFill>
                  <a:schemeClr val="bg1"/>
                </a:solidFill>
              </a:rPr>
            </a:br>
            <a:r>
              <a:rPr lang="nl-NL" dirty="0">
                <a:solidFill>
                  <a:schemeClr val="bg1"/>
                </a:solidFill>
              </a:rPr>
              <a:t>Plantage Middenlaan 62, 1018 DH, Amsterdam</a:t>
            </a:r>
            <a:br>
              <a:rPr lang="nl-NL" dirty="0">
                <a:solidFill>
                  <a:schemeClr val="bg1"/>
                </a:solidFill>
              </a:rPr>
            </a:br>
            <a:r>
              <a:rPr lang="nl-NL" u="sng" dirty="0">
                <a:solidFill>
                  <a:schemeClr val="bg1"/>
                </a:solidFill>
                <a:hlinkClick r:id="rId6">
                  <a:extLst>
                    <a:ext uri="{A12FA001-AC4F-418D-AE19-62706E023703}">
                      <ahyp:hlinkClr xmlns:ahyp="http://schemas.microsoft.com/office/drawing/2018/hyperlinkcolor" val="tx"/>
                    </a:ext>
                  </a:extLst>
                </a:hlinkClick>
              </a:rPr>
              <a:t>www.itspublic.nl</a:t>
            </a:r>
            <a:br>
              <a:rPr lang="nl-NL" u="sng" dirty="0">
                <a:solidFill>
                  <a:schemeClr val="bg1"/>
                </a:solidFill>
              </a:rPr>
            </a:br>
            <a:endParaRPr lang="nl-NL" dirty="0">
              <a:solidFill>
                <a:schemeClr val="bg1"/>
              </a:solidFill>
            </a:endParaRPr>
          </a:p>
          <a:p>
            <a:r>
              <a:rPr lang="nl-NL" dirty="0">
                <a:solidFill>
                  <a:schemeClr val="bg1"/>
                </a:solidFill>
              </a:rPr>
              <a:t>Voor vragen over deze publicatie:</a:t>
            </a:r>
            <a:br>
              <a:rPr lang="nl-NL" dirty="0">
                <a:solidFill>
                  <a:schemeClr val="bg1"/>
                </a:solidFill>
              </a:rPr>
            </a:br>
            <a:r>
              <a:rPr lang="nl-NL" dirty="0">
                <a:solidFill>
                  <a:schemeClr val="bg1"/>
                </a:solidFill>
              </a:rPr>
              <a:t>Kees van der Meeren (kees.vandermeeren@itspublic.nl)</a:t>
            </a:r>
          </a:p>
          <a:p>
            <a:endParaRPr lang="nl-NL" dirty="0">
              <a:solidFill>
                <a:schemeClr val="bg1"/>
              </a:solidFill>
            </a:endParaRPr>
          </a:p>
          <a:p>
            <a:endParaRPr lang="nl-NL" dirty="0">
              <a:solidFill>
                <a:schemeClr val="bg1"/>
              </a:solidFill>
            </a:endParaRPr>
          </a:p>
          <a:p>
            <a:r>
              <a:rPr kumimoji="0" lang="nl-NL" sz="1600" b="1" i="0" u="none" strike="noStrike" kern="1200" cap="none" spc="0" normalizeH="0" baseline="0" noProof="0" dirty="0">
                <a:ln>
                  <a:noFill/>
                </a:ln>
                <a:solidFill>
                  <a:schemeClr val="bg1"/>
                </a:solidFill>
                <a:effectLst/>
                <a:uLnTx/>
                <a:uFillTx/>
              </a:rPr>
              <a:t>Open source beleid</a:t>
            </a:r>
            <a:endParaRPr lang="nl-NL" sz="1600" b="1" dirty="0">
              <a:solidFill>
                <a:schemeClr val="bg1"/>
              </a:solidFill>
            </a:endParaRPr>
          </a:p>
          <a:p>
            <a:r>
              <a:rPr lang="nl-NL" dirty="0">
                <a:solidFill>
                  <a:schemeClr val="bg1"/>
                </a:solidFill>
              </a:rPr>
              <a:t>Gebruik van dit document is vrij, open te delen voor en door iedereen, in lijn met de Creative Commons Attribution 4.0 International License. Een kopie van deze licentie is hier te vinden: </a:t>
            </a:r>
            <a:r>
              <a:rPr lang="nl-NL" dirty="0">
                <a:solidFill>
                  <a:schemeClr val="bg1"/>
                </a:solidFill>
                <a:hlinkClick r:id="rId7">
                  <a:extLst>
                    <a:ext uri="{A12FA001-AC4F-418D-AE19-62706E023703}">
                      <ahyp:hlinkClr xmlns:ahyp="http://schemas.microsoft.com/office/drawing/2018/hyperlinkcolor" val="tx"/>
                    </a:ext>
                  </a:extLst>
                </a:hlinkClick>
              </a:rPr>
              <a:t>http://creativecommons.org/licenses/by/4.0/</a:t>
            </a:r>
            <a:endParaRPr lang="nl-NL" dirty="0">
              <a:solidFill>
                <a:schemeClr val="bg1"/>
              </a:solidFill>
            </a:endParaRPr>
          </a:p>
          <a:p>
            <a:endParaRPr lang="nl-NL" dirty="0">
              <a:solidFill>
                <a:schemeClr val="bg1"/>
              </a:solidFill>
            </a:endParaRPr>
          </a:p>
          <a:p>
            <a:endParaRPr lang="nl-NL" dirty="0">
              <a:solidFill>
                <a:schemeClr val="bg1"/>
              </a:solidFill>
            </a:endParaRPr>
          </a:p>
        </p:txBody>
      </p:sp>
      <p:sp>
        <p:nvSpPr>
          <p:cNvPr id="5" name="Slide Number Placeholder 4">
            <a:extLst>
              <a:ext uri="{FF2B5EF4-FFF2-40B4-BE49-F238E27FC236}">
                <a16:creationId xmlns:a16="http://schemas.microsoft.com/office/drawing/2014/main" id="{2F83D6CD-0DF4-43FF-87E6-CDDDA1F715E6}"/>
              </a:ext>
            </a:extLst>
          </p:cNvPr>
          <p:cNvSpPr>
            <a:spLocks noGrp="1"/>
          </p:cNvSpPr>
          <p:nvPr>
            <p:ph type="sldNum" sz="quarter" idx="12"/>
          </p:nvPr>
        </p:nvSpPr>
        <p:spPr/>
        <p:txBody>
          <a:bodyPr/>
          <a:lstStyle/>
          <a:p>
            <a:fld id="{992CD0B2-8AB2-4C6C-8876-E15753662C9B}" type="slidenum">
              <a:rPr lang="nl-NL" noProof="0" smtClean="0"/>
              <a:pPr/>
              <a:t>83</a:t>
            </a:fld>
            <a:endParaRPr lang="nl-NL" noProof="0" dirty="0"/>
          </a:p>
        </p:txBody>
      </p:sp>
      <p:pic>
        <p:nvPicPr>
          <p:cNvPr id="9" name="Picture 2" descr="cc">
            <a:extLst>
              <a:ext uri="{FF2B5EF4-FFF2-40B4-BE49-F238E27FC236}">
                <a16:creationId xmlns:a16="http://schemas.microsoft.com/office/drawing/2014/main" id="{667A40A4-8435-4961-B09C-3CD1FC945C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043" y="5378159"/>
            <a:ext cx="708216" cy="7082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by">
            <a:extLst>
              <a:ext uri="{FF2B5EF4-FFF2-40B4-BE49-F238E27FC236}">
                <a16:creationId xmlns:a16="http://schemas.microsoft.com/office/drawing/2014/main" id="{32460C19-D25F-4D28-990B-146947754F7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64167" y="5378159"/>
            <a:ext cx="708216" cy="708216"/>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
            <a:extLst>
              <a:ext uri="{FF2B5EF4-FFF2-40B4-BE49-F238E27FC236}">
                <a16:creationId xmlns:a16="http://schemas.microsoft.com/office/drawing/2014/main" id="{8C289EBF-F132-4922-A949-32F3A07BF308}"/>
              </a:ext>
            </a:extLst>
          </p:cNvPr>
          <p:cNvSpPr txBox="1">
            <a:spLocks/>
          </p:cNvSpPr>
          <p:nvPr/>
        </p:nvSpPr>
        <p:spPr>
          <a:xfrm>
            <a:off x="6200787" y="1592263"/>
            <a:ext cx="5332401" cy="471646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r>
              <a:rPr lang="nl-NL" sz="1600" b="1" dirty="0">
                <a:solidFill>
                  <a:schemeClr val="bg1"/>
                </a:solidFill>
              </a:rPr>
              <a:t>Gebruikt materiaal in deze publicatie</a:t>
            </a:r>
          </a:p>
          <a:p>
            <a:pPr fontAlgn="auto">
              <a:spcAft>
                <a:spcPts val="0"/>
              </a:spcAft>
            </a:pPr>
            <a:r>
              <a:rPr lang="nl-NL" dirty="0">
                <a:solidFill>
                  <a:schemeClr val="bg1"/>
                </a:solidFill>
              </a:rPr>
              <a:t>Voorkant fotogroot: rechtenvrij</a:t>
            </a:r>
          </a:p>
          <a:p>
            <a:pPr fontAlgn="auto">
              <a:spcAft>
                <a:spcPts val="0"/>
              </a:spcAft>
            </a:pPr>
            <a:r>
              <a:rPr lang="nl-NL" dirty="0">
                <a:solidFill>
                  <a:schemeClr val="bg1"/>
                </a:solidFill>
              </a:rPr>
              <a:t>Iconen powerpoint: rechtenvrij</a:t>
            </a:r>
          </a:p>
          <a:p>
            <a:pPr fontAlgn="auto">
              <a:spcAft>
                <a:spcPts val="0"/>
              </a:spcAft>
            </a:pPr>
            <a:endParaRPr lang="nl-NL" dirty="0">
              <a:solidFill>
                <a:schemeClr val="bg1"/>
              </a:solidFill>
            </a:endParaRPr>
          </a:p>
          <a:p>
            <a:pPr fontAlgn="auto">
              <a:spcAft>
                <a:spcPts val="0"/>
              </a:spcAft>
            </a:pPr>
            <a:endParaRPr lang="nl-NL" dirty="0">
              <a:solidFill>
                <a:schemeClr val="bg1"/>
              </a:solidFill>
            </a:endParaRPr>
          </a:p>
        </p:txBody>
      </p:sp>
    </p:spTree>
    <p:extLst>
      <p:ext uri="{BB962C8B-B14F-4D97-AF65-F5344CB8AC3E}">
        <p14:creationId xmlns:p14="http://schemas.microsoft.com/office/powerpoint/2010/main" val="2674841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88855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Bronnen van de uitkeringen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9</a:t>
            </a:fld>
            <a:endParaRPr lang="nl-NL"/>
          </a:p>
        </p:txBody>
      </p:sp>
      <p:sp>
        <p:nvSpPr>
          <p:cNvPr id="6" name="Text Placeholder 5">
            <a:extLst>
              <a:ext uri="{FF2B5EF4-FFF2-40B4-BE49-F238E27FC236}">
                <a16:creationId xmlns:a16="http://schemas.microsoft.com/office/drawing/2014/main" id="{E6A3997C-08F6-41D7-874B-A3C5FFE8F9EC}"/>
              </a:ext>
            </a:extLst>
          </p:cNvPr>
          <p:cNvSpPr>
            <a:spLocks noGrp="1"/>
          </p:cNvSpPr>
          <p:nvPr>
            <p:ph type="body" sz="quarter" idx="20"/>
          </p:nvPr>
        </p:nvSpPr>
        <p:spPr/>
        <p:txBody>
          <a:bodyPr/>
          <a:lstStyle/>
          <a:p>
            <a:endParaRPr lang="nl-NL"/>
          </a:p>
        </p:txBody>
      </p:sp>
      <p:sp>
        <p:nvSpPr>
          <p:cNvPr id="13" name="Rectangle: Rounded Corners 12">
            <a:extLst>
              <a:ext uri="{FF2B5EF4-FFF2-40B4-BE49-F238E27FC236}">
                <a16:creationId xmlns:a16="http://schemas.microsoft.com/office/drawing/2014/main" id="{77D80FB5-51A5-4694-ABEC-00D79A7351AC}"/>
              </a:ext>
            </a:extLst>
          </p:cNvPr>
          <p:cNvSpPr/>
          <p:nvPr/>
        </p:nvSpPr>
        <p:spPr>
          <a:xfrm>
            <a:off x="4233670" y="1694900"/>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2020</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4" name="Rectangle: Rounded Corners 13">
            <a:extLst>
              <a:ext uri="{FF2B5EF4-FFF2-40B4-BE49-F238E27FC236}">
                <a16:creationId xmlns:a16="http://schemas.microsoft.com/office/drawing/2014/main" id="{2A1B7DF8-C8F1-43BB-83A9-3884A09783B7}"/>
              </a:ext>
            </a:extLst>
          </p:cNvPr>
          <p:cNvSpPr/>
          <p:nvPr/>
        </p:nvSpPr>
        <p:spPr>
          <a:xfrm>
            <a:off x="6426366" y="1694900"/>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Meicirculaire 2020</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5" name="Content Placeholder 18">
            <a:extLst>
              <a:ext uri="{FF2B5EF4-FFF2-40B4-BE49-F238E27FC236}">
                <a16:creationId xmlns:a16="http://schemas.microsoft.com/office/drawing/2014/main" id="{3A3BD823-2939-415A-ADBB-08005B378272}"/>
              </a:ext>
            </a:extLst>
          </p:cNvPr>
          <p:cNvSpPr txBox="1">
            <a:spLocks/>
          </p:cNvSpPr>
          <p:nvPr/>
        </p:nvSpPr>
        <p:spPr>
          <a:xfrm>
            <a:off x="666748" y="1592263"/>
            <a:ext cx="3121481" cy="504946"/>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Let op: de uitkeringen uit het gemeentefonds worden iedere circulaire geupdate. Zowel de uitkeringen in het lopende jaar als de uitkeringen uit het jaar ervoor. De wijzigingen worden steeds beperkter.</a:t>
            </a:r>
          </a:p>
          <a:p>
            <a:pPr fontAlgn="auto">
              <a:spcAft>
                <a:spcPts val="0"/>
              </a:spcAft>
            </a:pPr>
            <a:r>
              <a:rPr lang="nl-NL" dirty="0"/>
              <a:t>Van het actuele jaar </a:t>
            </a:r>
            <a:r>
              <a:rPr lang="en-GB" dirty="0"/>
              <a:t>(T) </a:t>
            </a:r>
            <a:r>
              <a:rPr lang="nl-NL" dirty="0"/>
              <a:t>en het jaar daarvoor (T-1) worden iedere keer de laatste gegevens gebruikt. Voor het jaar daarvoor (T-2) worden de laatste wijzigingen niet opnieuw verwerkt, hierdoor kunnen in dit rapport voor de 2018 getallen kleine afwijkingen ontstaan.</a:t>
            </a:r>
          </a:p>
        </p:txBody>
      </p:sp>
      <p:sp>
        <p:nvSpPr>
          <p:cNvPr id="16" name="Rectangle: Rounded Corners 15">
            <a:extLst>
              <a:ext uri="{FF2B5EF4-FFF2-40B4-BE49-F238E27FC236}">
                <a16:creationId xmlns:a16="http://schemas.microsoft.com/office/drawing/2014/main" id="{067D4AB7-C0B0-4DB4-AF6B-71486E23C2BB}"/>
              </a:ext>
            </a:extLst>
          </p:cNvPr>
          <p:cNvSpPr/>
          <p:nvPr/>
        </p:nvSpPr>
        <p:spPr>
          <a:xfrm>
            <a:off x="4233670" y="2710403"/>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2019</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7" name="Rectangle: Rounded Corners 16">
            <a:extLst>
              <a:ext uri="{FF2B5EF4-FFF2-40B4-BE49-F238E27FC236}">
                <a16:creationId xmlns:a16="http://schemas.microsoft.com/office/drawing/2014/main" id="{5E1B9466-062B-43B3-97CD-BAC4F298E10B}"/>
              </a:ext>
            </a:extLst>
          </p:cNvPr>
          <p:cNvSpPr/>
          <p:nvPr/>
        </p:nvSpPr>
        <p:spPr>
          <a:xfrm>
            <a:off x="6426366" y="2710403"/>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Stand jan 2020</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8" name="Rectangle: Rounded Corners 17">
            <a:extLst>
              <a:ext uri="{FF2B5EF4-FFF2-40B4-BE49-F238E27FC236}">
                <a16:creationId xmlns:a16="http://schemas.microsoft.com/office/drawing/2014/main" id="{E38DA81C-A753-4D1C-A5D9-0A6D0A62CD3E}"/>
              </a:ext>
            </a:extLst>
          </p:cNvPr>
          <p:cNvSpPr/>
          <p:nvPr/>
        </p:nvSpPr>
        <p:spPr>
          <a:xfrm>
            <a:off x="4233670" y="3731209"/>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600" b="1">
                <a:solidFill>
                  <a:schemeClr val="bg1"/>
                </a:solidFill>
                <a:latin typeface="Corbel" panose="020B0503020204020204" pitchFamily="34" charset="0"/>
                <a:cs typeface="+mn-cs"/>
              </a:rPr>
              <a:t>2018</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9" name="Rectangle: Rounded Corners 18">
            <a:extLst>
              <a:ext uri="{FF2B5EF4-FFF2-40B4-BE49-F238E27FC236}">
                <a16:creationId xmlns:a16="http://schemas.microsoft.com/office/drawing/2014/main" id="{F68FDF04-3B4D-4A62-A6F0-83C405AE00BD}"/>
              </a:ext>
            </a:extLst>
          </p:cNvPr>
          <p:cNvSpPr/>
          <p:nvPr/>
        </p:nvSpPr>
        <p:spPr>
          <a:xfrm>
            <a:off x="6426366" y="3731209"/>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Stand jan 2019</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20" name="Rectangle: Rounded Corners 19">
            <a:extLst>
              <a:ext uri="{FF2B5EF4-FFF2-40B4-BE49-F238E27FC236}">
                <a16:creationId xmlns:a16="http://schemas.microsoft.com/office/drawing/2014/main" id="{243D29A9-7EFC-4D01-82B6-31C10AF2C9D2}"/>
              </a:ext>
            </a:extLst>
          </p:cNvPr>
          <p:cNvSpPr/>
          <p:nvPr/>
        </p:nvSpPr>
        <p:spPr>
          <a:xfrm>
            <a:off x="4233670" y="4749363"/>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2017</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1" name="Rectangle: Rounded Corners 20">
            <a:extLst>
              <a:ext uri="{FF2B5EF4-FFF2-40B4-BE49-F238E27FC236}">
                <a16:creationId xmlns:a16="http://schemas.microsoft.com/office/drawing/2014/main" id="{830E647B-846A-4492-9251-CF293BFF7AC6}"/>
              </a:ext>
            </a:extLst>
          </p:cNvPr>
          <p:cNvSpPr/>
          <p:nvPr/>
        </p:nvSpPr>
        <p:spPr>
          <a:xfrm>
            <a:off x="6426366" y="4749363"/>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Stand jan 2018</a:t>
            </a:r>
            <a:br>
              <a:rPr kumimoji="0" lang="nl-NL" sz="16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i="0" u="none" strike="noStrike" kern="1200" cap="none" spc="0" normalizeH="0" baseline="0" noProof="0" dirty="0">
                <a:ln>
                  <a:noFill/>
                </a:ln>
                <a:effectLst/>
                <a:uLnTx/>
                <a:uFillTx/>
                <a:latin typeface="Corbel" panose="020B0503020204020204" pitchFamily="34" charset="0"/>
                <a:ea typeface="+mn-ea"/>
                <a:cs typeface="+mn-cs"/>
              </a:rPr>
              <a:t>NB: niet gebruikt in dit rapport. Raadpleeg voor getallen 2017 onze eerdere rapporten.</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16585432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37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24&quot;&gt;&lt;elem m_fUsage=&quot;3.83981622382849163699E+00&quot;&gt;&lt;m_msothmcolidx val=&quot;0&quot;/&gt;&lt;m_rgb r=&quot;22&quot; g=&quot;77&quot; b=&quot;7B&quot;/&gt;&lt;m_nBrightness endver=&quot;26206&quot; val=&quot;0&quot;/&gt;&lt;/elem&gt;&lt;elem m_fUsage=&quot;1.35002560169362961773E+00&quot;&gt;&lt;m_msothmcolidx val=&quot;0&quot;/&gt;&lt;m_rgb r=&quot;3F&quot; g=&quot;C1&quot; b=&quot;C9&quot;/&gt;&lt;m_nBrightness endver=&quot;26206&quot; val=&quot;0&quot;/&gt;&lt;/elem&gt;&lt;elem m_fUsage=&quot;9.44694597474079689192E-01&quot;&gt;&lt;m_msothmcolidx val=&quot;0&quot;/&gt;&lt;m_rgb r=&quot;FB&quot; g=&quot;A7&quot; b=&quot;37&quot;/&gt;&lt;m_nBrightness endver=&quot;26206&quot; val=&quot;0&quot;/&gt;&lt;/elem&gt;&lt;elem m_fUsage=&quot;8.32100907408881540483E-01&quot;&gt;&lt;m_msothmcolidx val=&quot;0&quot;/&gt;&lt;m_rgb r=&quot;36&quot; g=&quot;4F&quot; b=&quot;6B&quot;/&gt;&lt;m_nBrightness endver=&quot;26206&quot; val=&quot;0&quot;/&gt;&lt;/elem&gt;&lt;elem m_fUsage=&quot;6.66875263664305828470E-01&quot;&gt;&lt;m_msothmcolidx val=&quot;0&quot;/&gt;&lt;m_rgb r=&quot;FE&quot; g=&quot;E4&quot; b=&quot;BE&quot;/&gt;&lt;m_nBrightness endver=&quot;26206&quot; val=&quot;0&quot;/&gt;&lt;/elem&gt;&lt;elem m_fUsage=&quot;5.91761450014951950749E-01&quot;&gt;&lt;m_msothmcolidx val=&quot;0&quot;/&gt;&lt;m_rgb r=&quot;9F&quot; g=&quot;E0&quot; b=&quot;E4&quot;/&gt;&lt;m_nBrightness endver=&quot;26206&quot; val=&quot;0&quot;/&gt;&lt;/elem&gt;&lt;elem m_fUsage=&quot;5.63307926220496746339E-01&quot;&gt;&lt;m_msothmcolidx val=&quot;0&quot;/&gt;&lt;m_rgb r=&quot;8C&quot; g=&quot;DA&quot; b=&quot;DF&quot;/&gt;&lt;m_nBrightness endver=&quot;26206&quot; val=&quot;0&quot;/&gt;&lt;/elem&gt;&lt;elem m_fUsage=&quot;4.82583747507459692727E-01&quot;&gt;&lt;m_msothmcolidx val=&quot;0&quot;/&gt;&lt;m_rgb r=&quot;D9&quot; g=&quot;F3&quot; b=&quot;F4&quot;/&gt;&lt;m_nBrightness endver=&quot;26206&quot; val=&quot;0&quot;/&gt;&lt;/elem&gt;&lt;elem m_fUsage=&quot;3.90716207502169177168E-01&quot;&gt;&lt;m_msothmcolidx val=&quot;0&quot;/&gt;&lt;m_rgb r=&quot;94&quot; g=&quot;AD&quot; b=&quot;C9&quot;/&gt;&lt;m_nBrightness endver=&quot;26206&quot; val=&quot;0&quot;/&gt;&lt;/elem&gt;&lt;elem m_fUsage=&quot;2.82960863160901909819E-01&quot;&gt;&lt;m_msothmcolidx val=&quot;0&quot;/&gt;&lt;m_rgb r=&quot;3C&quot; g=&quot;B8&quot; b=&quot;C0&quot;/&gt;&lt;m_nBrightness endver=&quot;26206&quot; val=&quot;0&quot;/&gt;&lt;/elem&gt;&lt;elem m_fUsage=&quot;1.62285677253892757221E-02&quot;&gt;&lt;m_msothmcolidx val=&quot;0&quot;/&gt;&lt;m_rgb r=&quot;FC&quot; g=&quot;BE&quot; b=&quot;6B&quot;/&gt;&lt;m_nBrightness endver=&quot;26206&quot; val=&quot;0&quot;/&gt;&lt;/elem&gt;&lt;elem m_fUsage=&quot;1.49248177014300008325E-02&quot;&gt;&lt;m_msothmcolidx val=&quot;0&quot;/&gt;&lt;m_rgb r=&quot;FC&quot; g=&quot;CD&quot; b=&quot;8E&quot;/&gt;&lt;m_nBrightness endver=&quot;26206&quot; val=&quot;0&quot;/&gt;&lt;/elem&gt;&lt;elem m_fUsage=&quot;9.69773729787524671475E-03&quot;&gt;&lt;m_msothmcolidx val=&quot;0&quot;/&gt;&lt;m_rgb r=&quot;FE&quot; g=&quot;E4&quot; b=&quot;CB&quot;/&gt;&lt;m_nBrightness endver=&quot;26206&quot; val=&quot;0&quot;/&gt;&lt;/elem&gt;&lt;elem m_fUsage=&quot;7.20322661312321286392E-03&quot;&gt;&lt;m_msothmcolidx val=&quot;0&quot;/&gt;&lt;m_rgb r=&quot;2E&quot; g=&quot;9E&quot; b=&quot;A4&quot;/&gt;&lt;m_nBrightness endver=&quot;26206&quot; val=&quot;0&quot;/&gt;&lt;/elem&gt;&lt;elem m_fUsage=&quot;5.48457842656692017708E-03&quot;&gt;&lt;m_msothmcolidx val=&quot;0&quot;/&gt;&lt;m_rgb r=&quot;FE&quot; g=&quot;E9&quot; b=&quot;CB&quot;/&gt;&lt;m_nBrightness endver=&quot;26206&quot; val=&quot;0&quot;/&gt;&lt;/elem&gt;&lt;elem m_fUsage=&quot;1.17901845777385982754E-03&quot;&gt;&lt;m_msothmcolidx val=&quot;0&quot;/&gt;&lt;m_rgb r=&quot;FD&quot; g=&quot;D1&quot; b=&quot;97&quot;/&gt;&lt;m_nBrightness endver=&quot;26206&quot; val=&quot;0&quot;/&gt;&lt;/elem&gt;&lt;elem m_fUsage=&quot;1.05513244778329744146E-04&quot;&gt;&lt;m_msothmcolidx val=&quot;0&quot;/&gt;&lt;m_rgb r=&quot;80&quot; g=&quot;D2&quot; b=&quot;D7&quot;/&gt;&lt;m_nBrightness endver=&quot;26206&quot; val=&quot;0&quot;/&gt;&lt;/elem&gt;&lt;elem m_fUsage=&quot;1.04495676331778526973E-04&quot;&gt;&lt;m_msothmcolidx val=&quot;0&quot;/&gt;&lt;m_rgb r=&quot;FD&quot; g=&quot;D6&quot; b=&quot;9F&quot;/&gt;&lt;m_nBrightness endver=&quot;26206&quot; val=&quot;0&quot;/&gt;&lt;/elem&gt;&lt;elem m_fUsage=&quot;8.46414978287406111852E-05&quot;&gt;&lt;m_msothmcolidx val=&quot;0&quot;/&gt;&lt;m_rgb r=&quot;AD&quot; g=&quot;C0&quot; b=&quot;D6&quot;/&gt;&lt;m_nBrightness endver=&quot;26206&quot; val=&quot;0&quot;/&gt;&lt;/elem&gt;&lt;elem m_fUsage=&quot;7.61773480458665541324E-05&quot;&gt;&lt;m_msothmcolidx val=&quot;0&quot;/&gt;&lt;m_rgb r=&quot;71&quot; g=&quot;92&quot; b=&quot;B7&quot;/&gt;&lt;m_nBrightness endver=&quot;26206&quot; val=&quot;0&quot;/&gt;&lt;/elem&gt;&lt;elem m_fUsage=&quot;6.17036519171519230774E-05&quot;&gt;&lt;m_msothmcolidx val=&quot;0&quot;/&gt;&lt;m_rgb r=&quot;A9&quot; g=&quot;E1&quot; b=&quot;E4&quot;/&gt;&lt;m_nBrightness endver=&quot;26206&quot; val=&quot;0&quot;/&gt;&lt;/elem&gt;&lt;elem m_fUsage=&quot;2.90632141619870863105E-06&quot;&gt;&lt;m_msothmcolidx val=&quot;0&quot;/&gt;&lt;m_rgb r=&quot;FF&quot; g=&quot;C0&quot; b=&quot;00&quot;/&gt;&lt;m_nBrightness endver=&quot;26206&quot; val=&quot;0&quot;/&gt;&lt;/elem&gt;&lt;elem m_fUsage=&quot;1.01337161782938879136E-06&quot;&gt;&lt;m_msothmcolidx val=&quot;0&quot;/&gt;&lt;m_rgb r=&quot;F2&quot; g=&quot;F2&quot; b=&quot;F2&quot;/&gt;&lt;m_nBrightness endver=&quot;26206&quot; val=&quot;0&quot;/&gt;&lt;/elem&gt;&lt;elem m_fUsage=&quot;9.36392472700638181426E-07&quot;&gt;&lt;m_msothmcolidx val=&quot;0&quot;/&gt;&lt;m_rgb r=&quot;FC&quot; g=&quot;51&quot; b=&quot;85&quot;/&gt;&lt;m_nBrightness endver=&quot;26206&quot;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RsX7zGPShEt_fjp1WzQxj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5EtKlJMUweytlV6O2T65R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83K3vKgBzGiKSEwF0ZnJE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88azuTMCLe7KFusK_keV5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eVfgJXWHPywd0qxry29gP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heme/theme1.xml><?xml version="1.0" encoding="utf-8"?>
<a:theme xmlns:a="http://schemas.openxmlformats.org/drawingml/2006/main" name="AMSTERDAM template">
  <a:themeElements>
    <a:clrScheme name="Custom 1">
      <a:dk1>
        <a:sysClr val="windowText" lastClr="000000"/>
      </a:dk1>
      <a:lt1>
        <a:sysClr val="window" lastClr="FFFFFF"/>
      </a:lt1>
      <a:dk2>
        <a:srgbClr val="5CD89F"/>
      </a:dk2>
      <a:lt2>
        <a:srgbClr val="DFE3E5"/>
      </a:lt2>
      <a:accent1>
        <a:srgbClr val="5CD89F"/>
      </a:accent1>
      <a:accent2>
        <a:srgbClr val="FF5C3E"/>
      </a:accent2>
      <a:accent3>
        <a:srgbClr val="FFD36E"/>
      </a:accent3>
      <a:accent4>
        <a:srgbClr val="D8D8D8"/>
      </a:accent4>
      <a:accent5>
        <a:srgbClr val="BFBFBF"/>
      </a:accent5>
      <a:accent6>
        <a:srgbClr val="A5A5A5"/>
      </a:accent6>
      <a:hlink>
        <a:srgbClr val="FCAE3B"/>
      </a:hlink>
      <a:folHlink>
        <a:srgbClr val="ABE45F"/>
      </a:folHlink>
    </a:clrScheme>
    <a:fontScheme name="Corbel">
      <a:majorFont>
        <a:latin typeface="Corbel"/>
        <a:ea typeface=""/>
        <a:cs typeface=""/>
      </a:majorFont>
      <a:minorFont>
        <a:latin typeface="Corbel"/>
        <a:ea typeface=""/>
        <a:cs typeface=""/>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marL="0" marR="0" indent="0" algn="l" defTabSz="685800" rtl="0" eaLnBrk="1" fontAlgn="auto" latinLnBrk="0" hangingPunct="1">
          <a:lnSpc>
            <a:spcPct val="90000"/>
          </a:lnSpc>
          <a:spcBef>
            <a:spcPts val="750"/>
          </a:spcBef>
          <a:spcAft>
            <a:spcPts val="0"/>
          </a:spcAft>
          <a:buClr>
            <a:srgbClr val="FF0000"/>
          </a:buClr>
          <a:buSzTx/>
          <a:buFontTx/>
          <a:buNone/>
          <a:tabLst/>
          <a:defRPr kumimoji="0" sz="1400" b="0" i="0" u="none" strike="noStrike" kern="1200" cap="none" spc="0" normalizeH="0" baseline="0" noProof="0" smtClean="0">
            <a:ln>
              <a:noFill/>
            </a:ln>
            <a:solidFill>
              <a:srgbClr val="000000"/>
            </a:solidFill>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extLst>
    <a:ext uri="{05A4C25C-085E-4340-85A3-A5531E510DB2}">
      <thm15:themeFamily xmlns:thm15="http://schemas.microsoft.com/office/thememl/2012/main" name="01 PowerPoint Bibliotheek - it's public - v 1.02" id="{D7207959-E13B-4DAA-88FC-FD1D4D22E9CF}" vid="{2992DBE4-4B2F-4176-90FF-A8D24CCA84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01b it's public - ppt bibliotheek v 1.02</Template>
  <TotalTime>2</TotalTime>
  <Words>9730</Words>
  <Application>Microsoft Office PowerPoint</Application>
  <PresentationFormat>Widescreen</PresentationFormat>
  <Paragraphs>2198</Paragraphs>
  <Slides>83</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89" baseType="lpstr">
      <vt:lpstr>Arial</vt:lpstr>
      <vt:lpstr>Calibri</vt:lpstr>
      <vt:lpstr>Corbel</vt:lpstr>
      <vt:lpstr>Wingdings</vt:lpstr>
      <vt:lpstr>AMSTERDAM template</vt:lpstr>
      <vt:lpstr>think-cell Slide</vt:lpstr>
      <vt:lpstr>PowerPoint Presentation</vt:lpstr>
      <vt:lpstr>PowerPoint Presentation</vt:lpstr>
      <vt:lpstr>Introductie gemeentefonds en document Werking van het gemeentefonds</vt:lpstr>
      <vt:lpstr>Introductie gemeentefonds en document Totale uitkering gemeentefonds in 2020 is 32,3 miljard</vt:lpstr>
      <vt:lpstr>Introductie gemeentefonds en document Het gemeentefonds ademt mee met de Rijksbegroting</vt:lpstr>
      <vt:lpstr>Introductie gemeentefonds en document Drie definities mogelijk bij bepalen uitkering per cluster (1/2)</vt:lpstr>
      <vt:lpstr>Introductie gemeentefonds en document Drie definities mogelijk bij bepalen uitkering per cluster (2/2)</vt:lpstr>
      <vt:lpstr>Introductie gemeentefonds en document Geselecteerde gemeenten voor vergelijking</vt:lpstr>
      <vt:lpstr>Introductie gemeentefonds en document Bronnen van de uitkeringen</vt:lpstr>
      <vt:lpstr>PowerPoint Presentation</vt:lpstr>
      <vt:lpstr>Totale uitkering voor Amersfoort is ca. 305 mln (1/3)</vt:lpstr>
      <vt:lpstr>Totale uitkering voor Amersfoort is ca. 305 mln (2/3)</vt:lpstr>
      <vt:lpstr>Totale uitkering voor Amersfoort is ca. 305 mln (3/3)</vt:lpstr>
      <vt:lpstr>Per inwoner ontvangt Amersfoort ca. 1.951 euro</vt:lpstr>
      <vt:lpstr>Dit is ca. 60 euro meer dan de 4 vergelijkingsgemeenten</vt:lpstr>
      <vt:lpstr>PowerPoint Presentation</vt:lpstr>
      <vt:lpstr>PowerPoint Presentation</vt:lpstr>
      <vt:lpstr>Cluster Eigen middelen – </vt:lpstr>
      <vt:lpstr>Cluster Eigen middelen – </vt:lpstr>
      <vt:lpstr>PowerPoint Presentation</vt:lpstr>
      <vt:lpstr>PowerPoint Presentation</vt:lpstr>
      <vt:lpstr>PowerPoint Presentation</vt:lpstr>
      <vt:lpstr>Cluster Inkomen en participatie – </vt:lpstr>
      <vt:lpstr>Cluster Inkomen en participatie – </vt:lpstr>
      <vt:lpstr>PowerPoint Presentation</vt:lpstr>
      <vt:lpstr>PowerPoint Presentation</vt:lpstr>
      <vt:lpstr>PowerPoint Presentation</vt:lpstr>
      <vt:lpstr>Cluster Samenkracht en burgerparticipatie – </vt:lpstr>
      <vt:lpstr>Cluster Samenkracht en burgerparticipatie – </vt:lpstr>
      <vt:lpstr>PowerPoint Presentation</vt:lpstr>
      <vt:lpstr>PowerPoint Presentation</vt:lpstr>
      <vt:lpstr>PowerPoint Presentation</vt:lpstr>
      <vt:lpstr>Cluster Jeugd – </vt:lpstr>
      <vt:lpstr>Cluster Jeugd – </vt:lpstr>
      <vt:lpstr>PowerPoint Presentation</vt:lpstr>
      <vt:lpstr>PowerPoint Presentation</vt:lpstr>
      <vt:lpstr>PowerPoint Presentation</vt:lpstr>
      <vt:lpstr>Cluster Maatschappelijke ondersteuning – </vt:lpstr>
      <vt:lpstr>Cluster Maatschappelijke ondersteuning – </vt:lpstr>
      <vt:lpstr>PowerPoint Presentation</vt:lpstr>
      <vt:lpstr>PowerPoint Presentation</vt:lpstr>
      <vt:lpstr>PowerPoint Presentation</vt:lpstr>
      <vt:lpstr>Cluster Educatie – </vt:lpstr>
      <vt:lpstr>Cluster Educatie – </vt:lpstr>
      <vt:lpstr>PowerPoint Presentation</vt:lpstr>
      <vt:lpstr>PowerPoint Presentation</vt:lpstr>
      <vt:lpstr>PowerPoint Presentation</vt:lpstr>
      <vt:lpstr>Cluster Volksgezondheid – </vt:lpstr>
      <vt:lpstr>Cluster Volksgezondheid – </vt:lpstr>
      <vt:lpstr>PowerPoint Presentation</vt:lpstr>
      <vt:lpstr>PowerPoint Presentation</vt:lpstr>
      <vt:lpstr>PowerPoint Presentation</vt:lpstr>
      <vt:lpstr>Cluster Cultuur en ontspanning – </vt:lpstr>
      <vt:lpstr>Cluster Cultuur en ontspanning – </vt:lpstr>
      <vt:lpstr>PowerPoint Presentation</vt:lpstr>
      <vt:lpstr>PowerPoint Presentation</vt:lpstr>
      <vt:lpstr>PowerPoint Presentation</vt:lpstr>
      <vt:lpstr>Cluster Infrastructuur en gebiedsontwikkeling – </vt:lpstr>
      <vt:lpstr>Cluster Infrastructuur en gebiedsontwikkeling – </vt:lpstr>
      <vt:lpstr>PowerPoint Presentation</vt:lpstr>
      <vt:lpstr>PowerPoint Presentation</vt:lpstr>
      <vt:lpstr>PowerPoint Presentation</vt:lpstr>
      <vt:lpstr>Cluster Riolering en reiniging – </vt:lpstr>
      <vt:lpstr>Cluster Riolering en reiniging – </vt:lpstr>
      <vt:lpstr>PowerPoint Presentation</vt:lpstr>
      <vt:lpstr>PowerPoint Presentation</vt:lpstr>
      <vt:lpstr>PowerPoint Presentation</vt:lpstr>
      <vt:lpstr>Cluster Openbare orde en veiligheid – </vt:lpstr>
      <vt:lpstr>Cluster Openbare orde en veiligheid – </vt:lpstr>
      <vt:lpstr>PowerPoint Presentation</vt:lpstr>
      <vt:lpstr>PowerPoint Presentation</vt:lpstr>
      <vt:lpstr>PowerPoint Presentation</vt:lpstr>
      <vt:lpstr>Cluster Bestuur en algemene ondersteuning – </vt:lpstr>
      <vt:lpstr>Cluster Bestuur en algemene ondersteuning – </vt:lpstr>
      <vt:lpstr>Cluster Bestuur en algemene ondersteuning – </vt:lpstr>
      <vt:lpstr>PowerPoint Presentation</vt:lpstr>
      <vt:lpstr>PowerPoint Presentation</vt:lpstr>
      <vt:lpstr>Totale uitkering voor Amersfoort is ca. 305 mln</vt:lpstr>
      <vt:lpstr>Per inwoner ontvangt Amersfoort ca. 1.951 euro</vt:lpstr>
      <vt:lpstr>Dit is ca. €60 meer dan 4 vergelijkingsgemeenten</vt:lpstr>
      <vt:lpstr>Bijlage 2:  Kwaliteitscontrole</vt:lpstr>
      <vt:lpstr>Bijlage 3:  Excel model beschikbaar online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Lianne Dekker</dc:creator>
  <cp:lastModifiedBy>Thijs Jacobs</cp:lastModifiedBy>
  <cp:revision>922</cp:revision>
  <cp:lastPrinted>2020-08-19T07:49:56Z</cp:lastPrinted>
  <dcterms:created xsi:type="dcterms:W3CDTF">2020-03-09T08:06:05Z</dcterms:created>
  <dcterms:modified xsi:type="dcterms:W3CDTF">2021-03-25T17:30:38Z</dcterms:modified>
</cp:coreProperties>
</file>